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2" r:id="rId1"/>
    <p:sldMasterId id="2147483753" r:id="rId2"/>
    <p:sldMasterId id="2147483754" r:id="rId3"/>
    <p:sldMasterId id="2147483765" r:id="rId4"/>
    <p:sldMasterId id="2147483791" r:id="rId5"/>
    <p:sldMasterId id="2147483799" r:id="rId6"/>
    <p:sldMasterId id="2147483877" r:id="rId7"/>
    <p:sldMasterId id="2147483953" r:id="rId8"/>
  </p:sldMasterIdLst>
  <p:notesMasterIdLst>
    <p:notesMasterId r:id="rId39"/>
  </p:notesMasterIdLst>
  <p:handoutMasterIdLst>
    <p:handoutMasterId r:id="rId40"/>
  </p:handoutMasterIdLst>
  <p:sldIdLst>
    <p:sldId id="256" r:id="rId9"/>
    <p:sldId id="2257" r:id="rId10"/>
    <p:sldId id="2291" r:id="rId11"/>
    <p:sldId id="265" r:id="rId12"/>
    <p:sldId id="2268" r:id="rId13"/>
    <p:sldId id="2210" r:id="rId14"/>
    <p:sldId id="2272" r:id="rId15"/>
    <p:sldId id="2200" r:id="rId16"/>
    <p:sldId id="2271" r:id="rId17"/>
    <p:sldId id="2212" r:id="rId18"/>
    <p:sldId id="2273" r:id="rId19"/>
    <p:sldId id="279" r:id="rId20"/>
    <p:sldId id="2274" r:id="rId21"/>
    <p:sldId id="2275" r:id="rId22"/>
    <p:sldId id="2277" r:id="rId23"/>
    <p:sldId id="2276" r:id="rId24"/>
    <p:sldId id="2279" r:id="rId25"/>
    <p:sldId id="2280" r:id="rId26"/>
    <p:sldId id="2281" r:id="rId27"/>
    <p:sldId id="2282" r:id="rId28"/>
    <p:sldId id="2278" r:id="rId29"/>
    <p:sldId id="2284" r:id="rId30"/>
    <p:sldId id="2285" r:id="rId31"/>
    <p:sldId id="2269" r:id="rId32"/>
    <p:sldId id="2288" r:id="rId33"/>
    <p:sldId id="301" r:id="rId34"/>
    <p:sldId id="2289" r:id="rId35"/>
    <p:sldId id="2287" r:id="rId36"/>
    <p:sldId id="2246" r:id="rId37"/>
    <p:sldId id="2221" r:id="rId38"/>
  </p:sldIdLst>
  <p:sldSz cx="12192000" cy="6858000"/>
  <p:notesSz cx="6858000" cy="9144000"/>
  <p:embeddedFontLst>
    <p:embeddedFont>
      <p:font typeface="Klinic Slab Medium" pitchFamily="50" charset="0"/>
      <p:regular r:id="rId41"/>
      <p:italic r:id="rId42"/>
    </p:embeddedFont>
    <p:embeddedFont>
      <p:font typeface="Open Sans" panose="020B0604020202020204" charset="0"/>
      <p:regular r:id="rId43"/>
      <p:bold r:id="rId44"/>
      <p:italic r:id="rId45"/>
      <p:boldItalic r:id="rId46"/>
    </p:embeddedFont>
    <p:embeddedFont>
      <p:font typeface="Gilroy ExtraBold" panose="00000900000000000000" pitchFamily="50" charset="0"/>
      <p:bold r:id="rId47"/>
    </p:embeddedFont>
    <p:embeddedFont>
      <p:font typeface="Helvetica Neue" panose="020B0604020202020204" charset="0"/>
      <p:regular r:id="rId48"/>
      <p:bold r:id="rId49"/>
    </p:embeddedFont>
    <p:embeddedFont>
      <p:font typeface="Impact" panose="020B0806030902050204" pitchFamily="34" charset="0"/>
      <p:regular r:id="rId50"/>
    </p:embeddedFont>
    <p:embeddedFont>
      <p:font typeface="Gilroy" panose="00000500000000000000" pitchFamily="50" charset="0"/>
      <p:regular r:id="rId51"/>
    </p:embeddedFont>
    <p:embeddedFont>
      <p:font typeface="Gilroy UltraLight" panose="00000300000000000000" pitchFamily="50" charset="0"/>
      <p:regular r:id="rId52"/>
    </p:embeddedFont>
    <p:embeddedFont>
      <p:font typeface="Klinic Slab Bold" pitchFamily="50" charset="0"/>
      <p:regular r:id="rId53"/>
      <p:italic r:id="rId54"/>
    </p:embeddedFont>
    <p:embeddedFont>
      <p:font typeface="Gilroy SemiBold" panose="00000700000000000000" pitchFamily="50" charset="0"/>
      <p:bold r:id="rId55"/>
    </p:embeddedFont>
    <p:embeddedFont>
      <p:font typeface="Calibri" panose="020F0502020204030204" pitchFamily="34" charset="0"/>
      <p:regular r:id="rId56"/>
      <p:bold r:id="rId57"/>
      <p:italic r:id="rId58"/>
      <p:boldItalic r:id="rId59"/>
    </p:embeddedFont>
    <p:embeddedFont>
      <p:font typeface="Rockwell" panose="020B0604020202020204" charset="0"/>
      <p:regular r:id="rId60"/>
      <p:bold r:id="rId61"/>
      <p:italic r:id="rId62"/>
      <p:boldItalic r:id="rId63"/>
    </p:embeddedFont>
    <p:embeddedFont>
      <p:font typeface="Gilroy Bold" panose="00000800000000000000" pitchFamily="50" charset="0"/>
      <p:bold r:id="rId64"/>
    </p:embeddedFont>
    <p:embeddedFont>
      <p:font typeface="Lato Black" panose="020F0A02020204030203" pitchFamily="34" charset="0"/>
      <p:bold r:id="rId65"/>
    </p:embeddedFont>
    <p:embeddedFont>
      <p:font typeface="Calibri Light" panose="020F0302020204030204" pitchFamily="34" charset="0"/>
      <p:regular r:id="rId66"/>
      <p:italic r:id="rId67"/>
    </p:embeddedFont>
    <p:embeddedFont>
      <p:font typeface="Klinic Slab Book" pitchFamily="50" charset="0"/>
      <p:regular r:id="rId68"/>
      <p:italic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93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15AC6A"/>
    <a:srgbClr val="53151E"/>
    <a:srgbClr val="9F375F"/>
    <a:srgbClr val="003110"/>
    <a:srgbClr val="ECECEC"/>
    <a:srgbClr val="31B4C4"/>
    <a:srgbClr val="F7F7F7"/>
    <a:srgbClr val="8C233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88" autoAdjust="0"/>
    <p:restoredTop sz="95157" autoAdjust="0"/>
  </p:normalViewPr>
  <p:slideViewPr>
    <p:cSldViewPr snapToGrid="0" snapToObjects="1">
      <p:cViewPr varScale="1">
        <p:scale>
          <a:sx n="83" d="100"/>
          <a:sy n="83" d="100"/>
        </p:scale>
        <p:origin x="53" y="77"/>
      </p:cViewPr>
      <p:guideLst>
        <p:guide pos="936"/>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font" Target="fonts/font28.fntdata"/><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Master" Target="slideMasters/slideMaster8.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2.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B0F9E2-F9C4-5C47-A1A1-581173E7D9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FFF0C6-1A20-3E41-A653-D886C49B8E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DA4EA7-4D85-0F4D-9F76-59F9D0023D76}" type="datetimeFigureOut">
              <a:t>8/10/2022</a:t>
            </a:fld>
            <a:endParaRPr lang="en-US"/>
          </a:p>
        </p:txBody>
      </p:sp>
      <p:sp>
        <p:nvSpPr>
          <p:cNvPr id="4" name="Footer Placeholder 3">
            <a:extLst>
              <a:ext uri="{FF2B5EF4-FFF2-40B4-BE49-F238E27FC236}">
                <a16:creationId xmlns:a16="http://schemas.microsoft.com/office/drawing/2014/main" id="{8E0F1B38-15EA-0C49-B459-3B026ABA64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7E0B05-D0D8-6644-9455-59DB23BB92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5C5AF7-5D97-4B4C-A02A-5EDEDB956482}" type="slidenum">
              <a:t>‹#›</a:t>
            </a:fld>
            <a:endParaRPr lang="en-US"/>
          </a:p>
        </p:txBody>
      </p:sp>
    </p:spTree>
    <p:extLst>
      <p:ext uri="{BB962C8B-B14F-4D97-AF65-F5344CB8AC3E}">
        <p14:creationId xmlns:p14="http://schemas.microsoft.com/office/powerpoint/2010/main" val="3884727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70D4B-A039-4575-894D-F21F224234BF}"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083A1-64E9-4B36-86D5-22AC2883C41D}" type="slidenum">
              <a:rPr lang="en-US" smtClean="0"/>
              <a:t>‹#›</a:t>
            </a:fld>
            <a:endParaRPr lang="en-US"/>
          </a:p>
        </p:txBody>
      </p:sp>
    </p:spTree>
    <p:extLst>
      <p:ext uri="{BB962C8B-B14F-4D97-AF65-F5344CB8AC3E}">
        <p14:creationId xmlns:p14="http://schemas.microsoft.com/office/powerpoint/2010/main" val="360758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6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14</a:t>
            </a:fld>
            <a:endParaRPr lang="en-US"/>
          </a:p>
        </p:txBody>
      </p:sp>
    </p:spTree>
    <p:extLst>
      <p:ext uri="{BB962C8B-B14F-4D97-AF65-F5344CB8AC3E}">
        <p14:creationId xmlns:p14="http://schemas.microsoft.com/office/powerpoint/2010/main" val="3798308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15</a:t>
            </a:fld>
            <a:endParaRPr lang="en-US"/>
          </a:p>
        </p:txBody>
      </p:sp>
    </p:spTree>
    <p:extLst>
      <p:ext uri="{BB962C8B-B14F-4D97-AF65-F5344CB8AC3E}">
        <p14:creationId xmlns:p14="http://schemas.microsoft.com/office/powerpoint/2010/main" val="837348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02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8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50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68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3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90C56-D72F-49AE-8E87-B59004C273EE}" type="slidenum">
              <a:rPr lang="en-US" smtClean="0"/>
              <a:t>24</a:t>
            </a:fld>
            <a:endParaRPr lang="en-US"/>
          </a:p>
        </p:txBody>
      </p:sp>
    </p:spTree>
    <p:extLst>
      <p:ext uri="{BB962C8B-B14F-4D97-AF65-F5344CB8AC3E}">
        <p14:creationId xmlns:p14="http://schemas.microsoft.com/office/powerpoint/2010/main" val="2170468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25</a:t>
            </a:fld>
            <a:endParaRPr lang="en-US"/>
          </a:p>
        </p:txBody>
      </p:sp>
    </p:spTree>
    <p:extLst>
      <p:ext uri="{BB962C8B-B14F-4D97-AF65-F5344CB8AC3E}">
        <p14:creationId xmlns:p14="http://schemas.microsoft.com/office/powerpoint/2010/main" val="397150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490C56-D72F-49AE-8E87-B59004C273EE}" type="slidenum">
              <a:rPr lang="en-US" smtClean="0"/>
              <a:t>26</a:t>
            </a:fld>
            <a:endParaRPr lang="en-US"/>
          </a:p>
        </p:txBody>
      </p:sp>
    </p:spTree>
    <p:extLst>
      <p:ext uri="{BB962C8B-B14F-4D97-AF65-F5344CB8AC3E}">
        <p14:creationId xmlns:p14="http://schemas.microsoft.com/office/powerpoint/2010/main" val="21634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suggest moving this to the end of the show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944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726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28</a:t>
            </a:fld>
            <a:endParaRPr lang="en-US"/>
          </a:p>
        </p:txBody>
      </p:sp>
    </p:spTree>
    <p:extLst>
      <p:ext uri="{BB962C8B-B14F-4D97-AF65-F5344CB8AC3E}">
        <p14:creationId xmlns:p14="http://schemas.microsoft.com/office/powerpoint/2010/main" val="401084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work for the below slide?</a:t>
            </a:r>
          </a:p>
        </p:txBody>
      </p:sp>
      <p:sp>
        <p:nvSpPr>
          <p:cNvPr id="4" name="Slide Number Placeholder 3"/>
          <p:cNvSpPr>
            <a:spLocks noGrp="1"/>
          </p:cNvSpPr>
          <p:nvPr>
            <p:ph type="sldNum" sz="quarter" idx="5"/>
          </p:nvPr>
        </p:nvSpPr>
        <p:spPr/>
        <p:txBody>
          <a:bodyPr/>
          <a:lstStyle/>
          <a:p>
            <a:fld id="{95A12331-179D-446A-A538-8351B294ED37}" type="slidenum">
              <a:rPr lang="en-US" smtClean="0"/>
              <a:t>29</a:t>
            </a:fld>
            <a:endParaRPr lang="en-US"/>
          </a:p>
        </p:txBody>
      </p:sp>
    </p:spTree>
    <p:extLst>
      <p:ext uri="{BB962C8B-B14F-4D97-AF65-F5344CB8AC3E}">
        <p14:creationId xmlns:p14="http://schemas.microsoft.com/office/powerpoint/2010/main" val="3444727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41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6</a:t>
            </a:fld>
            <a:endParaRPr lang="en-US"/>
          </a:p>
        </p:txBody>
      </p:sp>
    </p:spTree>
    <p:extLst>
      <p:ext uri="{BB962C8B-B14F-4D97-AF65-F5344CB8AC3E}">
        <p14:creationId xmlns:p14="http://schemas.microsoft.com/office/powerpoint/2010/main" val="101865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3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8</a:t>
            </a:fld>
            <a:endParaRPr lang="en-US"/>
          </a:p>
        </p:txBody>
      </p:sp>
    </p:spTree>
    <p:extLst>
      <p:ext uri="{BB962C8B-B14F-4D97-AF65-F5344CB8AC3E}">
        <p14:creationId xmlns:p14="http://schemas.microsoft.com/office/powerpoint/2010/main" val="245694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9</a:t>
            </a:fld>
            <a:endParaRPr lang="en-US"/>
          </a:p>
        </p:txBody>
      </p:sp>
    </p:spTree>
    <p:extLst>
      <p:ext uri="{BB962C8B-B14F-4D97-AF65-F5344CB8AC3E}">
        <p14:creationId xmlns:p14="http://schemas.microsoft.com/office/powerpoint/2010/main" val="159795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120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7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2294215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61096962"/>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yout-2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BBFD5-DE2B-6342-9D11-9DB3EE69CA77}"/>
              </a:ext>
            </a:extLst>
          </p:cNvPr>
          <p:cNvSpPr/>
          <p:nvPr userDrawn="1"/>
        </p:nvSpPr>
        <p:spPr>
          <a:xfrm>
            <a:off x="-42860" y="732234"/>
            <a:ext cx="5357810" cy="5393531"/>
          </a:xfrm>
          <a:prstGeom prst="rect">
            <a:avLst/>
          </a:prstGeom>
          <a:noFill/>
          <a:ln w="38100">
            <a:solidFill>
              <a:srgbClr val="6A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4915" y="1"/>
            <a:ext cx="3956179" cy="3429000"/>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74915" y="3620278"/>
            <a:ext cx="3956179" cy="3237721"/>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3578860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yout-2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C80D9-955D-2244-96B9-A10466ED45F6}"/>
              </a:ext>
            </a:extLst>
          </p:cNvPr>
          <p:cNvSpPr/>
          <p:nvPr userDrawn="1"/>
        </p:nvSpPr>
        <p:spPr>
          <a:xfrm>
            <a:off x="9071263" y="-1"/>
            <a:ext cx="3120737" cy="6858001"/>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A33EC27-B18B-5B44-8640-7B924225B6AC}"/>
              </a:ext>
            </a:extLst>
          </p:cNvPr>
          <p:cNvSpPr>
            <a:spLocks noGrp="1"/>
          </p:cNvSpPr>
          <p:nvPr>
            <p:ph type="pic" sz="quarter" idx="11"/>
          </p:nvPr>
        </p:nvSpPr>
        <p:spPr>
          <a:xfrm>
            <a:off x="8001166" y="800102"/>
            <a:ext cx="2140196" cy="2161308"/>
          </a:xfrm>
          <a:prstGeom prst="ellipse">
            <a:avLst/>
          </a:prstGeom>
          <a:pattFill prst="pct5">
            <a:fgClr>
              <a:srgbClr val="971C95"/>
            </a:fgClr>
            <a:bgClr>
              <a:schemeClr val="bg1"/>
            </a:bgClr>
          </a:pattFill>
        </p:spPr>
        <p:txBody>
          <a:bodyPr/>
          <a:lstStyle>
            <a:lvl1pPr>
              <a:defRPr sz="1400"/>
            </a:lvl1pPr>
          </a:lstStyle>
          <a:p>
            <a:endParaRPr lang="en-US"/>
          </a:p>
        </p:txBody>
      </p:sp>
      <p:cxnSp>
        <p:nvCxnSpPr>
          <p:cNvPr id="5" name="Straight Connector 4">
            <a:extLst>
              <a:ext uri="{FF2B5EF4-FFF2-40B4-BE49-F238E27FC236}">
                <a16:creationId xmlns:a16="http://schemas.microsoft.com/office/drawing/2014/main" id="{FB75A2D5-FB35-FD49-8B33-0AD1934323E1}"/>
              </a:ext>
            </a:extLst>
          </p:cNvPr>
          <p:cNvCxnSpPr>
            <a:cxnSpLocks/>
          </p:cNvCxnSpPr>
          <p:nvPr userDrawn="1"/>
        </p:nvCxnSpPr>
        <p:spPr>
          <a:xfrm>
            <a:off x="347637" y="365445"/>
            <a:ext cx="0" cy="206055"/>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3057105-F256-534F-8D91-4DB2BF59FD82}"/>
              </a:ext>
            </a:extLst>
          </p:cNvPr>
          <p:cNvCxnSpPr>
            <a:cxnSpLocks/>
          </p:cNvCxnSpPr>
          <p:nvPr userDrawn="1"/>
        </p:nvCxnSpPr>
        <p:spPr>
          <a:xfrm>
            <a:off x="347637" y="5257800"/>
            <a:ext cx="0" cy="1139536"/>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DFC5737-49DE-1D4E-A864-AB52024EC147}"/>
              </a:ext>
            </a:extLst>
          </p:cNvPr>
          <p:cNvSpPr>
            <a:spLocks noGrp="1"/>
          </p:cNvSpPr>
          <p:nvPr>
            <p:ph type="pic" sz="quarter" idx="10"/>
          </p:nvPr>
        </p:nvSpPr>
        <p:spPr>
          <a:xfrm>
            <a:off x="936173" y="5086241"/>
            <a:ext cx="8135086" cy="1796142"/>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45301551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yout-2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57043"/>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2621280" cy="3544389"/>
          </a:xfrm>
          <a:prstGeom prst="rect">
            <a:avLst/>
          </a:prstGeom>
          <a:pattFill prst="pct5">
            <a:fgClr>
              <a:srgbClr val="971C95"/>
            </a:fgClr>
            <a:bgClr>
              <a:schemeClr val="bg1"/>
            </a:bgClr>
          </a:pattFill>
        </p:spPr>
        <p:txBody>
          <a:bodyPr/>
          <a:lstStyle>
            <a:lvl1pPr>
              <a:defRPr sz="1400"/>
            </a:lvl1pPr>
          </a:lstStyle>
          <a:p>
            <a:endParaRPr lang="en-US"/>
          </a:p>
        </p:txBody>
      </p:sp>
      <p:sp>
        <p:nvSpPr>
          <p:cNvPr id="4" name="Picture Placeholder 2">
            <a:extLst>
              <a:ext uri="{FF2B5EF4-FFF2-40B4-BE49-F238E27FC236}">
                <a16:creationId xmlns:a16="http://schemas.microsoft.com/office/drawing/2014/main" id="{2722DA44-3322-4D44-8957-4DD7556EC3C6}"/>
              </a:ext>
            </a:extLst>
          </p:cNvPr>
          <p:cNvSpPr>
            <a:spLocks noGrp="1"/>
          </p:cNvSpPr>
          <p:nvPr>
            <p:ph type="pic" sz="quarter" idx="11"/>
          </p:nvPr>
        </p:nvSpPr>
        <p:spPr>
          <a:xfrm>
            <a:off x="2712720" y="0"/>
            <a:ext cx="2621280" cy="3065417"/>
          </a:xfrm>
          <a:prstGeom prst="rect">
            <a:avLst/>
          </a:prstGeom>
          <a:pattFill prst="pct5">
            <a:fgClr>
              <a:srgbClr val="971C95"/>
            </a:fgClr>
            <a:bgClr>
              <a:schemeClr val="bg1"/>
            </a:bgClr>
          </a:pattFill>
        </p:spPr>
        <p:txBody>
          <a:bodyPr/>
          <a:lstStyle>
            <a:lvl1pPr>
              <a:defRPr sz="1400"/>
            </a:lvl1pPr>
          </a:lstStyle>
          <a:p>
            <a:endParaRPr lang="en-US"/>
          </a:p>
        </p:txBody>
      </p:sp>
      <p:sp>
        <p:nvSpPr>
          <p:cNvPr id="5" name="Picture Placeholder 2">
            <a:extLst>
              <a:ext uri="{FF2B5EF4-FFF2-40B4-BE49-F238E27FC236}">
                <a16:creationId xmlns:a16="http://schemas.microsoft.com/office/drawing/2014/main" id="{AC7BDCC3-BA66-2F42-9581-B5B3C3A7A56B}"/>
              </a:ext>
            </a:extLst>
          </p:cNvPr>
          <p:cNvSpPr>
            <a:spLocks noGrp="1"/>
          </p:cNvSpPr>
          <p:nvPr>
            <p:ph type="pic" sz="quarter" idx="12"/>
          </p:nvPr>
        </p:nvSpPr>
        <p:spPr>
          <a:xfrm>
            <a:off x="0" y="3666308"/>
            <a:ext cx="2621280" cy="3191692"/>
          </a:xfrm>
          <a:prstGeom prst="rect">
            <a:avLst/>
          </a:prstGeom>
          <a:pattFill prst="pct5">
            <a:fgClr>
              <a:srgbClr val="971C95"/>
            </a:fgClr>
            <a:bgClr>
              <a:schemeClr val="bg1"/>
            </a:bgClr>
          </a:pattFill>
        </p:spPr>
        <p:txBody>
          <a:bodyPr/>
          <a:lstStyle>
            <a:lvl1pPr>
              <a:defRPr sz="1400"/>
            </a:lvl1pPr>
          </a:lstStyle>
          <a:p>
            <a:endParaRPr lang="en-US"/>
          </a:p>
        </p:txBody>
      </p:sp>
      <p:sp>
        <p:nvSpPr>
          <p:cNvPr id="6" name="Picture Placeholder 2">
            <a:extLst>
              <a:ext uri="{FF2B5EF4-FFF2-40B4-BE49-F238E27FC236}">
                <a16:creationId xmlns:a16="http://schemas.microsoft.com/office/drawing/2014/main" id="{D39E7057-5682-AC48-8940-6207EF3011D3}"/>
              </a:ext>
            </a:extLst>
          </p:cNvPr>
          <p:cNvSpPr>
            <a:spLocks noGrp="1"/>
          </p:cNvSpPr>
          <p:nvPr>
            <p:ph type="pic" sz="quarter" idx="13"/>
          </p:nvPr>
        </p:nvSpPr>
        <p:spPr>
          <a:xfrm>
            <a:off x="2712720" y="3182982"/>
            <a:ext cx="2621280" cy="3675018"/>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04B1F8CE-81C9-464C-AF14-49F5F340B3B4}"/>
              </a:ext>
            </a:extLst>
          </p:cNvPr>
          <p:cNvSpPr>
            <a:spLocks noGrp="1"/>
          </p:cNvSpPr>
          <p:nvPr>
            <p:ph type="pic" sz="quarter" idx="14"/>
          </p:nvPr>
        </p:nvSpPr>
        <p:spPr>
          <a:xfrm>
            <a:off x="5442855" y="1955074"/>
            <a:ext cx="2621280" cy="3065417"/>
          </a:xfrm>
          <a:prstGeom prst="rect">
            <a:avLst/>
          </a:prstGeom>
          <a:pattFill prst="pct5">
            <a:fgClr>
              <a:srgbClr val="971C95"/>
            </a:fgClr>
            <a:bgClr>
              <a:schemeClr val="bg1"/>
            </a:bgClr>
          </a:pattFill>
        </p:spPr>
        <p:txBody>
          <a:bodyPr/>
          <a:lstStyle>
            <a:lvl1pPr>
              <a:defRPr sz="1400"/>
            </a:lvl1pPr>
          </a:lstStyle>
          <a:p>
            <a:endParaRPr lang="en-US"/>
          </a:p>
        </p:txBody>
      </p:sp>
      <p:sp>
        <p:nvSpPr>
          <p:cNvPr id="10" name="Picture Placeholder 2">
            <a:extLst>
              <a:ext uri="{FF2B5EF4-FFF2-40B4-BE49-F238E27FC236}">
                <a16:creationId xmlns:a16="http://schemas.microsoft.com/office/drawing/2014/main" id="{912E23A8-6764-CE40-909D-90BD0C4D624D}"/>
              </a:ext>
            </a:extLst>
          </p:cNvPr>
          <p:cNvSpPr>
            <a:spLocks noGrp="1"/>
          </p:cNvSpPr>
          <p:nvPr>
            <p:ph type="pic" sz="quarter" idx="15"/>
          </p:nvPr>
        </p:nvSpPr>
        <p:spPr>
          <a:xfrm>
            <a:off x="5442855" y="0"/>
            <a:ext cx="2621280" cy="1846218"/>
          </a:xfrm>
          <a:prstGeom prst="rect">
            <a:avLst/>
          </a:prstGeom>
          <a:pattFill prst="pct5">
            <a:fgClr>
              <a:srgbClr val="971C95"/>
            </a:fgClr>
            <a:bgClr>
              <a:schemeClr val="bg1"/>
            </a:bgClr>
          </a:pattFill>
        </p:spPr>
        <p:txBody>
          <a:bodyPr/>
          <a:lstStyle>
            <a:lvl1pPr>
              <a:defRPr sz="1400"/>
            </a:lvl1pPr>
          </a:lstStyle>
          <a:p>
            <a:endParaRPr lang="en-US"/>
          </a:p>
        </p:txBody>
      </p:sp>
      <p:sp>
        <p:nvSpPr>
          <p:cNvPr id="11" name="Picture Placeholder 2">
            <a:extLst>
              <a:ext uri="{FF2B5EF4-FFF2-40B4-BE49-F238E27FC236}">
                <a16:creationId xmlns:a16="http://schemas.microsoft.com/office/drawing/2014/main" id="{37201CB2-D530-5740-9622-4147331C01DA}"/>
              </a:ext>
            </a:extLst>
          </p:cNvPr>
          <p:cNvSpPr>
            <a:spLocks noGrp="1"/>
          </p:cNvSpPr>
          <p:nvPr>
            <p:ph type="pic" sz="quarter" idx="16"/>
          </p:nvPr>
        </p:nvSpPr>
        <p:spPr>
          <a:xfrm>
            <a:off x="5442855" y="5129347"/>
            <a:ext cx="2621280" cy="1728653"/>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1441671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37C7A09-FFF9-D74D-A690-F08C32E387EA}"/>
              </a:ext>
            </a:extLst>
          </p:cNvPr>
          <p:cNvCxnSpPr/>
          <p:nvPr userDrawn="1"/>
        </p:nvCxnSpPr>
        <p:spPr>
          <a:xfrm flipH="1">
            <a:off x="3537284"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7" y="2316951"/>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6" name="Picture Placeholder 3">
            <a:extLst>
              <a:ext uri="{FF2B5EF4-FFF2-40B4-BE49-F238E27FC236}">
                <a16:creationId xmlns:a16="http://schemas.microsoft.com/office/drawing/2014/main" id="{1F514B91-1D3E-7B41-A6F8-74F7D11AD64B}"/>
              </a:ext>
            </a:extLst>
          </p:cNvPr>
          <p:cNvSpPr>
            <a:spLocks noGrp="1"/>
          </p:cNvSpPr>
          <p:nvPr>
            <p:ph type="pic" sz="quarter" idx="11"/>
          </p:nvPr>
        </p:nvSpPr>
        <p:spPr>
          <a:xfrm>
            <a:off x="4658746" y="2229865"/>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8" name="Picture Placeholder 3">
            <a:extLst>
              <a:ext uri="{FF2B5EF4-FFF2-40B4-BE49-F238E27FC236}">
                <a16:creationId xmlns:a16="http://schemas.microsoft.com/office/drawing/2014/main" id="{133F7123-3856-9747-B22B-B28F921D5BED}"/>
              </a:ext>
            </a:extLst>
          </p:cNvPr>
          <p:cNvSpPr>
            <a:spLocks noGrp="1"/>
          </p:cNvSpPr>
          <p:nvPr>
            <p:ph type="pic" sz="quarter" idx="12"/>
          </p:nvPr>
        </p:nvSpPr>
        <p:spPr>
          <a:xfrm>
            <a:off x="8218714" y="2229864"/>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9" name="Oval 8">
            <a:extLst>
              <a:ext uri="{FF2B5EF4-FFF2-40B4-BE49-F238E27FC236}">
                <a16:creationId xmlns:a16="http://schemas.microsoft.com/office/drawing/2014/main" id="{5B43B0C3-B88A-CB44-B5A0-1781EAA0FAE0}"/>
              </a:ext>
            </a:extLst>
          </p:cNvPr>
          <p:cNvSpPr/>
          <p:nvPr userDrawn="1"/>
        </p:nvSpPr>
        <p:spPr>
          <a:xfrm>
            <a:off x="-1218261" y="-1133628"/>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D2C3A3-9331-784A-BAFC-E9211D393B7D}"/>
              </a:ext>
            </a:extLst>
          </p:cNvPr>
          <p:cNvSpPr/>
          <p:nvPr userDrawn="1"/>
        </p:nvSpPr>
        <p:spPr>
          <a:xfrm>
            <a:off x="-2049619" y="-1937080"/>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1327E6B-E83B-B54D-B425-65472E5E620E}"/>
              </a:ext>
            </a:extLst>
          </p:cNvPr>
          <p:cNvCxnSpPr/>
          <p:nvPr userDrawn="1"/>
        </p:nvCxnSpPr>
        <p:spPr>
          <a:xfrm flipH="1">
            <a:off x="4658746"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8892D-6E3B-E446-A29C-7201F8554982}"/>
              </a:ext>
            </a:extLst>
          </p:cNvPr>
          <p:cNvCxnSpPr>
            <a:cxnSpLocks/>
          </p:cNvCxnSpPr>
          <p:nvPr userDrawn="1"/>
        </p:nvCxnSpPr>
        <p:spPr>
          <a:xfrm flipH="1">
            <a:off x="5780208" y="436002"/>
            <a:ext cx="6421998" cy="642199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6FA885-DBA9-484D-B766-644CA362B7DC}"/>
              </a:ext>
            </a:extLst>
          </p:cNvPr>
          <p:cNvCxnSpPr>
            <a:cxnSpLocks/>
          </p:cNvCxnSpPr>
          <p:nvPr userDrawn="1"/>
        </p:nvCxnSpPr>
        <p:spPr>
          <a:xfrm flipH="1">
            <a:off x="6901670" y="1620253"/>
            <a:ext cx="5237747" cy="523774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F046E6-D61A-7D4E-82DB-6D455C19BB55}"/>
              </a:ext>
            </a:extLst>
          </p:cNvPr>
          <p:cNvCxnSpPr>
            <a:cxnSpLocks/>
          </p:cNvCxnSpPr>
          <p:nvPr userDrawn="1"/>
        </p:nvCxnSpPr>
        <p:spPr>
          <a:xfrm flipH="1">
            <a:off x="8023132" y="2614863"/>
            <a:ext cx="4243137" cy="424313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BAD28-CBFC-CD46-8B1A-63E2C236987C}"/>
              </a:ext>
            </a:extLst>
          </p:cNvPr>
          <p:cNvCxnSpPr>
            <a:cxnSpLocks/>
          </p:cNvCxnSpPr>
          <p:nvPr userDrawn="1"/>
        </p:nvCxnSpPr>
        <p:spPr>
          <a:xfrm flipH="1">
            <a:off x="9144594" y="3822192"/>
            <a:ext cx="3035808" cy="303580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1D37E-E117-F744-9858-23B7AAF4B061}"/>
              </a:ext>
            </a:extLst>
          </p:cNvPr>
          <p:cNvCxnSpPr>
            <a:cxnSpLocks/>
          </p:cNvCxnSpPr>
          <p:nvPr userDrawn="1"/>
        </p:nvCxnSpPr>
        <p:spPr>
          <a:xfrm flipH="1">
            <a:off x="10266056" y="4921850"/>
            <a:ext cx="1936150" cy="193615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845BBD-14B7-864D-BD01-F8B3EE3140A8}"/>
              </a:ext>
            </a:extLst>
          </p:cNvPr>
          <p:cNvCxnSpPr>
            <a:cxnSpLocks/>
          </p:cNvCxnSpPr>
          <p:nvPr userDrawn="1"/>
        </p:nvCxnSpPr>
        <p:spPr>
          <a:xfrm flipH="1">
            <a:off x="11387518" y="6043312"/>
            <a:ext cx="814688" cy="81468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57516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2A95B-7A2B-BB42-A309-F3C63413F3F3}"/>
              </a:ext>
            </a:extLst>
          </p:cNvPr>
          <p:cNvSpPr/>
          <p:nvPr userDrawn="1"/>
        </p:nvSpPr>
        <p:spPr>
          <a:xfrm>
            <a:off x="6814457" y="0"/>
            <a:ext cx="5377543"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7" y="1990380"/>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
        <p:nvSpPr>
          <p:cNvPr id="5" name="Picture Placeholder 3">
            <a:extLst>
              <a:ext uri="{FF2B5EF4-FFF2-40B4-BE49-F238E27FC236}">
                <a16:creationId xmlns:a16="http://schemas.microsoft.com/office/drawing/2014/main" id="{6AAF5044-9794-EB4A-8B4F-4A11EDEAB01A}"/>
              </a:ext>
            </a:extLst>
          </p:cNvPr>
          <p:cNvSpPr>
            <a:spLocks noGrp="1"/>
          </p:cNvSpPr>
          <p:nvPr>
            <p:ph type="pic" sz="quarter" idx="11"/>
          </p:nvPr>
        </p:nvSpPr>
        <p:spPr>
          <a:xfrm>
            <a:off x="4658745" y="1990379"/>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
        <p:nvSpPr>
          <p:cNvPr id="7" name="Picture Placeholder 3">
            <a:extLst>
              <a:ext uri="{FF2B5EF4-FFF2-40B4-BE49-F238E27FC236}">
                <a16:creationId xmlns:a16="http://schemas.microsoft.com/office/drawing/2014/main" id="{2153C858-9594-EA4D-999C-0DC0D812205D}"/>
              </a:ext>
            </a:extLst>
          </p:cNvPr>
          <p:cNvSpPr>
            <a:spLocks noGrp="1"/>
          </p:cNvSpPr>
          <p:nvPr>
            <p:ph type="pic" sz="quarter" idx="12"/>
          </p:nvPr>
        </p:nvSpPr>
        <p:spPr>
          <a:xfrm>
            <a:off x="8218713" y="1990378"/>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Tree>
    <p:extLst>
      <p:ext uri="{BB962C8B-B14F-4D97-AF65-F5344CB8AC3E}">
        <p14:creationId xmlns:p14="http://schemas.microsoft.com/office/powerpoint/2010/main" val="256472380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icing-1">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6D48A08-8F71-2541-BB65-FDB40B686DE4}"/>
              </a:ext>
            </a:extLst>
          </p:cNvPr>
          <p:cNvSpPr/>
          <p:nvPr userDrawn="1"/>
        </p:nvSpPr>
        <p:spPr>
          <a:xfrm>
            <a:off x="0" y="0"/>
            <a:ext cx="5074264" cy="1860406"/>
          </a:xfrm>
          <a:custGeom>
            <a:avLst/>
            <a:gdLst>
              <a:gd name="connsiteX0" fmla="*/ 0 w 5074264"/>
              <a:gd name="connsiteY0" fmla="*/ 0 h 1860406"/>
              <a:gd name="connsiteX1" fmla="*/ 5074264 w 5074264"/>
              <a:gd name="connsiteY1" fmla="*/ 0 h 1860406"/>
              <a:gd name="connsiteX2" fmla="*/ 5059911 w 5074264"/>
              <a:gd name="connsiteY2" fmla="*/ 12590 h 1860406"/>
              <a:gd name="connsiteX3" fmla="*/ 2553922 w 5074264"/>
              <a:gd name="connsiteY3" fmla="*/ 831578 h 1860406"/>
              <a:gd name="connsiteX4" fmla="*/ 5306 w 5074264"/>
              <a:gd name="connsiteY4" fmla="*/ 1857940 h 1860406"/>
              <a:gd name="connsiteX5" fmla="*/ 0 w 5074264"/>
              <a:gd name="connsiteY5" fmla="*/ 1860406 h 1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264" h="1860406">
                <a:moveTo>
                  <a:pt x="0" y="0"/>
                </a:moveTo>
                <a:lnTo>
                  <a:pt x="5074264" y="0"/>
                </a:lnTo>
                <a:lnTo>
                  <a:pt x="5059911" y="12590"/>
                </a:lnTo>
                <a:cubicBezTo>
                  <a:pt x="4518609" y="418128"/>
                  <a:pt x="2841453" y="71296"/>
                  <a:pt x="2553922" y="831578"/>
                </a:cubicBezTo>
                <a:cubicBezTo>
                  <a:pt x="2078267" y="1979697"/>
                  <a:pt x="1041636" y="1412505"/>
                  <a:pt x="5306" y="1857940"/>
                </a:cubicBezTo>
                <a:lnTo>
                  <a:pt x="0" y="1860406"/>
                </a:ln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76557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icing-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7631A47-CB28-5F44-8C71-A4629EF7CEB3}"/>
              </a:ext>
            </a:extLst>
          </p:cNvPr>
          <p:cNvSpPr/>
          <p:nvPr userDrawn="1"/>
        </p:nvSpPr>
        <p:spPr>
          <a:xfrm>
            <a:off x="-12192" y="-18287"/>
            <a:ext cx="2096178" cy="1402587"/>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8770628-05B6-5C47-B62F-A4A85ADC7A0D}"/>
              </a:ext>
            </a:extLst>
          </p:cNvPr>
          <p:cNvSpPr/>
          <p:nvPr userDrawn="1"/>
        </p:nvSpPr>
        <p:spPr>
          <a:xfrm rot="10800000">
            <a:off x="8750300" y="4555102"/>
            <a:ext cx="3441700" cy="2302898"/>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3670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007" t="7719" r="29122" b="7369"/>
          <a:stretch/>
        </p:blipFill>
        <p:spPr>
          <a:xfrm>
            <a:off x="946485"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1082855"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
        <p:nvSpPr>
          <p:cNvPr id="11" name="Rectangle 10">
            <a:extLst>
              <a:ext uri="{FF2B5EF4-FFF2-40B4-BE49-F238E27FC236}">
                <a16:creationId xmlns:a16="http://schemas.microsoft.com/office/drawing/2014/main" id="{D9FC2110-230E-4E4C-9E1C-2B1985B8F3D6}"/>
              </a:ext>
            </a:extLst>
          </p:cNvPr>
          <p:cNvSpPr/>
          <p:nvPr userDrawn="1"/>
        </p:nvSpPr>
        <p:spPr>
          <a:xfrm>
            <a:off x="5082363" y="1"/>
            <a:ext cx="710963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42689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ockup-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89CA6A-879F-1046-850E-00F5B33B9E3A}"/>
              </a:ext>
            </a:extLst>
          </p:cNvPr>
          <p:cNvSpPr/>
          <p:nvPr userDrawn="1"/>
        </p:nvSpPr>
        <p:spPr>
          <a:xfrm>
            <a:off x="7657885" y="1"/>
            <a:ext cx="4534114"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computer screen&#10;&#10;Description automatically generated">
            <a:extLst>
              <a:ext uri="{FF2B5EF4-FFF2-40B4-BE49-F238E27FC236}">
                <a16:creationId xmlns:a16="http://schemas.microsoft.com/office/drawing/2014/main" id="{96245C45-2C7F-5C48-AE92-B5EB71201E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6111" y="2073349"/>
            <a:ext cx="4879777" cy="3955311"/>
          </a:xfrm>
          <a:prstGeom prst="rect">
            <a:avLst/>
          </a:prstGeom>
        </p:spPr>
      </p:pic>
      <p:sp>
        <p:nvSpPr>
          <p:cNvPr id="7" name="Picture Placeholder 2">
            <a:extLst>
              <a:ext uri="{FF2B5EF4-FFF2-40B4-BE49-F238E27FC236}">
                <a16:creationId xmlns:a16="http://schemas.microsoft.com/office/drawing/2014/main" id="{601313A5-84CC-CE4E-A4BB-1850541E5C6B}"/>
              </a:ext>
            </a:extLst>
          </p:cNvPr>
          <p:cNvSpPr>
            <a:spLocks noGrp="1"/>
          </p:cNvSpPr>
          <p:nvPr>
            <p:ph type="pic" sz="quarter" idx="10"/>
          </p:nvPr>
        </p:nvSpPr>
        <p:spPr>
          <a:xfrm>
            <a:off x="3833709" y="2243470"/>
            <a:ext cx="4534114" cy="2583711"/>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51814005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8022441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732081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73501917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2925382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4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223213397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6905209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dirty="0"/>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1391215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569305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dirty="0"/>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1512302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3567626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2901687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6166851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673412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9509807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1873550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dirty="0"/>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6301774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6834107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7684070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4043219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8142684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73306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4686750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17869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25539500"/>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3713937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8257807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 t="3223" r="11825" b="-45033"/>
          <a:stretch/>
        </p:blipFill>
        <p:spPr>
          <a:xfrm>
            <a:off x="6401557" y="1165410"/>
            <a:ext cx="5790444" cy="437922"/>
          </a:xfrm>
          <a:prstGeom prst="rect">
            <a:avLst/>
          </a:prstGeom>
        </p:spPr>
      </p:pic>
    </p:spTree>
    <p:extLst>
      <p:ext uri="{BB962C8B-B14F-4D97-AF65-F5344CB8AC3E}">
        <p14:creationId xmlns:p14="http://schemas.microsoft.com/office/powerpoint/2010/main" val="1289069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333837706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120924059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4274161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14344389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402252322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25884276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94780171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671660"/>
            <a:ext cx="12192000" cy="218634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418671152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40625051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50256669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83833035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2302937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58579595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44045350"/>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8968476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69008241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67248477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55812762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766806"/>
            <a:ext cx="2946400" cy="5091193"/>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694590"/>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601048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967800" y="1764454"/>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303951" y="3523987"/>
            <a:ext cx="4533081"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6354970" y="0"/>
            <a:ext cx="5837031" cy="6858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1936892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5"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5"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266781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6096000" y="1764454"/>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6432152" y="3523987"/>
            <a:ext cx="4533081"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32134821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2218015" y="2196255"/>
            <a:ext cx="7755971" cy="1681481"/>
          </a:xfrm>
          <a:prstGeom prst="rect">
            <a:avLst/>
          </a:prstGeom>
        </p:spPr>
        <p:txBody>
          <a:bodyPr/>
          <a:lstStyle>
            <a:lvl1pPr marL="0" indent="0" algn="ctr">
              <a:buNone/>
              <a:defRPr sz="6000" b="1" i="0" spc="-15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40894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1536333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5501852" y="1451188"/>
            <a:ext cx="5342815" cy="1681481"/>
          </a:xfrm>
          <a:prstGeom prst="rect">
            <a:avLst/>
          </a:prstGeom>
        </p:spPr>
        <p:txBody>
          <a:bodyPr/>
          <a:lstStyle>
            <a:lvl1pPr marL="0" indent="0" algn="l">
              <a:buNone/>
              <a:defRPr lang="en-US" sz="6000" b="1" i="0" kern="1200" spc="-15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5501851" y="3268134"/>
            <a:ext cx="4869232" cy="457200"/>
          </a:xfrm>
          <a:prstGeom prst="rect">
            <a:avLst/>
          </a:prstGeom>
        </p:spPr>
        <p:txBody>
          <a:bodyPr/>
          <a:lstStyle>
            <a:lvl1pPr marL="0" indent="0" algn="l">
              <a:lnSpc>
                <a:spcPct val="150000"/>
              </a:lnSpc>
              <a:buNone/>
              <a:defRPr sz="1600" b="0" i="0" spc="-75">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6858446" cy="6858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618308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2218015" y="714589"/>
            <a:ext cx="7755971" cy="1317413"/>
          </a:xfrm>
          <a:prstGeom prst="rect">
            <a:avLst/>
          </a:prstGeom>
        </p:spPr>
        <p:txBody>
          <a:bodyPr/>
          <a:lstStyle>
            <a:lvl1pPr marL="0" indent="0" algn="ctr">
              <a:buNone/>
              <a:defRPr sz="6000" b="1" i="0" spc="-15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22733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5727305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582392" y="1908388"/>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918542" y="3667921"/>
            <a:ext cx="3221060"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769389" y="1105061"/>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769389" y="2112594"/>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769389" y="3120127"/>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769389" y="4127660"/>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769389" y="5135193"/>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3201635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8"/>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4925907"/>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8396236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620386" y="712735"/>
            <a:ext cx="4725687" cy="616532"/>
          </a:xfrm>
          <a:prstGeom prst="rect">
            <a:avLst/>
          </a:prstGeom>
        </p:spPr>
        <p:txBody>
          <a:bodyPr/>
          <a:lstStyle>
            <a:lvl1pPr marL="0" indent="0" algn="l">
              <a:buNone/>
              <a:defRPr sz="4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430701" y="2192101"/>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430701" y="2970267"/>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430701" y="3748433"/>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430701" y="4526599"/>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430701" y="5307066"/>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6620387" y="1359270"/>
            <a:ext cx="4725687" cy="53726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7540271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5454632"/>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1609375" y="1"/>
            <a:ext cx="8973247" cy="4980215"/>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800477" y="2735037"/>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8346372" y="2735037"/>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2568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2017900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449389" y="424544"/>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4357056" y="424544"/>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8264723" y="424544"/>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4332975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8"/>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7398621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497720" y="1857588"/>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497720" y="3617121"/>
            <a:ext cx="3557211" cy="1378215"/>
          </a:xfrm>
          <a:prstGeom prst="rect">
            <a:avLst/>
          </a:prstGeom>
        </p:spPr>
        <p:txBody>
          <a:bodyPr/>
          <a:lstStyle>
            <a:lvl1pPr marL="0" indent="0">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1689055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884768"/>
            <a:ext cx="8142994" cy="6815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084205" y="1668940"/>
            <a:ext cx="5011792" cy="758614"/>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5037667"/>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084208"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3217946"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5351684"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7485422" y="5630758"/>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9619163"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9310326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6095603" y="2359026"/>
            <a:ext cx="0" cy="44989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2024500" y="756752"/>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0" y="1540925"/>
            <a:ext cx="5011792" cy="623157"/>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948942" y="2845519"/>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2649177"/>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359152"/>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3160590"/>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460857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5071459"/>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4875117"/>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5386529"/>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994019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6095603" y="0"/>
            <a:ext cx="0" cy="6858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6948942" y="766783"/>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570441"/>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8041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1081854"/>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2529840"/>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2992723"/>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2796381"/>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3307793"/>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948942" y="5265631"/>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6948942" y="5069289"/>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5495489" y="4779264"/>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6948942" y="5580702"/>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8051005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740835"/>
            <a:ext cx="3361081"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4792052" y="740835"/>
            <a:ext cx="5011792" cy="1341967"/>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7"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1084207"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4771082"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4771081"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457955" y="27940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457955"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1084207" y="4775202"/>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1084207"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4771081" y="4775202"/>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4771081"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457955"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457954" y="5164667"/>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5884219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68064" y="1942216"/>
            <a:ext cx="3205439"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68062" y="3433235"/>
            <a:ext cx="3205440" cy="1341967"/>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5178432" y="1721658"/>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5178432"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674102" y="1721656"/>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674101"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5178432" y="370286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5178431" y="409232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674101" y="370285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674101" y="4092325"/>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4062134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08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8"/>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525620"/>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3590102" y="2971803"/>
            <a:ext cx="5011792" cy="1344668"/>
          </a:xfrm>
          <a:prstGeom prst="rect">
            <a:avLst/>
          </a:prstGeom>
        </p:spPr>
        <p:txBody>
          <a:bodyPr/>
          <a:lstStyle>
            <a:lvl1pPr marL="0" indent="0" algn="ctr">
              <a:lnSpc>
                <a:spcPct val="150000"/>
              </a:lnSpc>
              <a:buNone/>
              <a:defRPr sz="16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5621992" y="4148097"/>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5272370" y="5185227"/>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5272370" y="5584238"/>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694090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447028"/>
      </p:ext>
    </p:extLst>
  </p:cSld>
  <p:clrMapOvr>
    <a:overrideClrMapping bg1="lt1" tx1="dk1" bg2="lt2" tx2="dk2" accent1="accent1" accent2="accent2" accent3="accent3" accent4="accent4" accent5="accent5" accent6="accent6" hlink="hlink" folHlink="folHlink"/>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52331" y="2390746"/>
            <a:ext cx="3187918"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52331" y="3825725"/>
            <a:ext cx="3187918" cy="525620"/>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033025" y="1442261"/>
            <a:ext cx="4074764" cy="1344668"/>
          </a:xfrm>
          <a:prstGeom prst="rect">
            <a:avLst/>
          </a:prstGeom>
        </p:spPr>
        <p:txBody>
          <a:bodyPr/>
          <a:lstStyle>
            <a:lvl1pPr marL="0" indent="0" algn="ctr">
              <a:lnSpc>
                <a:spcPct val="150000"/>
              </a:lnSpc>
              <a:buNone/>
              <a:defRPr sz="16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8596399" y="2955568"/>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8246778" y="4018856"/>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8246778" y="4351346"/>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5737676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693786"/>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477958"/>
            <a:ext cx="5011792" cy="327694"/>
          </a:xfrm>
          <a:prstGeom prst="rect">
            <a:avLst/>
          </a:prstGeom>
        </p:spPr>
        <p:txBody>
          <a:bodyPr/>
          <a:lstStyle>
            <a:lvl1pPr marL="0" indent="0" algn="ctr">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203921" y="261432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5455854" y="261432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8707793" y="261432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2203921" y="395699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5455854" y="395699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8707793" y="395699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2203921" y="529965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5455854" y="529965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8707793" y="529965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2936567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29663" y="791312"/>
            <a:ext cx="2987663" cy="1285486"/>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629663" y="2256590"/>
            <a:ext cx="2987663" cy="327694"/>
          </a:xfrm>
          <a:prstGeom prst="rect">
            <a:avLst/>
          </a:prstGeom>
        </p:spPr>
        <p:txBody>
          <a:bodyPr/>
          <a:lstStyle>
            <a:lvl1pPr marL="0" indent="0" algn="l">
              <a:lnSpc>
                <a:spcPct val="150000"/>
              </a:lnSpc>
              <a:buNone/>
              <a:defRPr sz="12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051989" y="1815672"/>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6051989" y="315833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9303928" y="3158336"/>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6051989" y="450100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9303928" y="4501000"/>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6051989" y="584366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9303928" y="5843664"/>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9303928" y="1815672"/>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051989" y="473008"/>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9303928" y="473008"/>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419204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8570" y="765458"/>
            <a:ext cx="5327430" cy="5327084"/>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7351525" y="1010982"/>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7351525" y="25390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7351525" y="2791318"/>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7351525" y="32248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7351525" y="3477118"/>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7276247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220149" y="1767985"/>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220149" y="32960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220149" y="3548321"/>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220149" y="39818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220149" y="4234121"/>
            <a:ext cx="3760790" cy="204108"/>
          </a:xfrm>
          <a:prstGeom prst="rect">
            <a:avLst/>
          </a:prstGeom>
        </p:spPr>
        <p:txBody>
          <a:bodyPr/>
          <a:lstStyle>
            <a:lvl1pPr marL="0" indent="0" algn="l">
              <a:lnSpc>
                <a:spcPct val="100000"/>
              </a:lnSpc>
              <a:buNone/>
              <a:defRPr sz="1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451854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32811582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9"/>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2"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vl2pPr marL="457143" indent="0" algn="ctr">
              <a:buNone/>
              <a:defRPr sz="2000"/>
            </a:lvl2pPr>
            <a:lvl3pPr marL="914287" indent="0" algn="ctr">
              <a:buNone/>
              <a:defRPr sz="1800"/>
            </a:lvl3pPr>
            <a:lvl4pPr marL="1371430" indent="0" algn="ctr">
              <a:buNone/>
              <a:defRPr sz="1600"/>
            </a:lvl4pPr>
            <a:lvl5pPr marL="1828572"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15392803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539073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6804748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8039724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385782994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61245285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28275703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307938913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40163291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6214740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05914552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66587336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90962210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7001525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7567531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04866507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78158404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79558529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583158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32182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4"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4"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704939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007" t="7719" r="29122" b="7369"/>
          <a:stretch/>
        </p:blipFill>
        <p:spPr>
          <a:xfrm>
            <a:off x="821442"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957811"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1765562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95045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999752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2766768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8578613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661624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8530249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6819952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2836027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7123748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1759997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95638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7131738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799430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29865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4189613"/>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2315806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79326495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502969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490454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100665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297443951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29671697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51171696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20149927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345314613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3674530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74907635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27385410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170940588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6201028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1810102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0579965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11068692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79817277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2372914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812288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4956329"/>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4915595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18971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889333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3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 t="3223" r="11825" b="-45033"/>
          <a:stretch/>
        </p:blipFill>
        <p:spPr>
          <a:xfrm>
            <a:off x="6401557" y="1165410"/>
            <a:ext cx="5790444" cy="437922"/>
          </a:xfrm>
          <a:prstGeom prst="rect">
            <a:avLst/>
          </a:prstGeom>
        </p:spPr>
      </p:pic>
    </p:spTree>
    <p:extLst>
      <p:ext uri="{BB962C8B-B14F-4D97-AF65-F5344CB8AC3E}">
        <p14:creationId xmlns:p14="http://schemas.microsoft.com/office/powerpoint/2010/main" val="1221780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0918137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165600"/>
            <a:ext cx="12192000" cy="269240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235455333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FB7E41-ABA3-5545-8BE6-9C61BC40664C}"/>
              </a:ext>
            </a:extLst>
          </p:cNvPr>
          <p:cNvSpPr>
            <a:spLocks noGrp="1"/>
          </p:cNvSpPr>
          <p:nvPr>
            <p:ph type="pic" sz="quarter" idx="10"/>
          </p:nvPr>
        </p:nvSpPr>
        <p:spPr>
          <a:xfrm>
            <a:off x="6490970" y="0"/>
            <a:ext cx="5701030" cy="6858000"/>
          </a:xfrm>
          <a:custGeom>
            <a:avLst/>
            <a:gdLst>
              <a:gd name="connsiteX0" fmla="*/ 1339905 w 5701030"/>
              <a:gd name="connsiteY0" fmla="*/ 0 h 6858000"/>
              <a:gd name="connsiteX1" fmla="*/ 5701030 w 5701030"/>
              <a:gd name="connsiteY1" fmla="*/ 0 h 6858000"/>
              <a:gd name="connsiteX2" fmla="*/ 5701030 w 5701030"/>
              <a:gd name="connsiteY2" fmla="*/ 6858000 h 6858000"/>
              <a:gd name="connsiteX3" fmla="*/ 1339905 w 5701030"/>
              <a:gd name="connsiteY3" fmla="*/ 6858000 h 6858000"/>
              <a:gd name="connsiteX4" fmla="*/ 1264595 w 5701030"/>
              <a:gd name="connsiteY4" fmla="*/ 6777198 h 6858000"/>
              <a:gd name="connsiteX5" fmla="*/ 0 w 5701030"/>
              <a:gd name="connsiteY5" fmla="*/ 3429000 h 6858000"/>
              <a:gd name="connsiteX6" fmla="*/ 1264595 w 5701030"/>
              <a:gd name="connsiteY6" fmla="*/ 808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030" h="6858000">
                <a:moveTo>
                  <a:pt x="1339905" y="0"/>
                </a:moveTo>
                <a:lnTo>
                  <a:pt x="5701030" y="0"/>
                </a:lnTo>
                <a:lnTo>
                  <a:pt x="5701030" y="6858000"/>
                </a:lnTo>
                <a:lnTo>
                  <a:pt x="1339905" y="6858000"/>
                </a:lnTo>
                <a:lnTo>
                  <a:pt x="1264595" y="6777198"/>
                </a:lnTo>
                <a:cubicBezTo>
                  <a:pt x="478881" y="5892877"/>
                  <a:pt x="0" y="4718147"/>
                  <a:pt x="0" y="3429000"/>
                </a:cubicBezTo>
                <a:cubicBezTo>
                  <a:pt x="0" y="2139854"/>
                  <a:pt x="478881" y="965123"/>
                  <a:pt x="1264595" y="80803"/>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351755796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69A944E-452F-1D4E-B3F5-8C233C62A0BD}"/>
              </a:ext>
            </a:extLst>
          </p:cNvPr>
          <p:cNvSpPr>
            <a:spLocks noGrp="1"/>
          </p:cNvSpPr>
          <p:nvPr>
            <p:ph type="pic" sz="quarter" idx="10"/>
          </p:nvPr>
        </p:nvSpPr>
        <p:spPr>
          <a:xfrm>
            <a:off x="0" y="0"/>
            <a:ext cx="1219200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29009573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4183380" y="1562100"/>
            <a:ext cx="3825240" cy="37338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0238562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you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68C89B5-F102-CA4A-8AFB-7D9603E591A1}"/>
              </a:ext>
            </a:extLst>
          </p:cNvPr>
          <p:cNvCxnSpPr/>
          <p:nvPr userDrawn="1"/>
        </p:nvCxnSpPr>
        <p:spPr>
          <a:xfrm flipV="1">
            <a:off x="310718" y="4205819"/>
            <a:ext cx="0" cy="745724"/>
          </a:xfrm>
          <a:prstGeom prst="line">
            <a:avLst/>
          </a:prstGeom>
          <a:ln w="19050">
            <a:solidFill>
              <a:srgbClr val="40004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22E03A-2D7C-2D49-AFBD-673DD595F0FC}"/>
              </a:ext>
            </a:extLst>
          </p:cNvPr>
          <p:cNvSpPr/>
          <p:nvPr userDrawn="1"/>
        </p:nvSpPr>
        <p:spPr>
          <a:xfrm>
            <a:off x="187620" y="23523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B20D7B-5C13-7547-B577-3DFA76735844}"/>
              </a:ext>
            </a:extLst>
          </p:cNvPr>
          <p:cNvSpPr txBox="1"/>
          <p:nvPr userDrawn="1"/>
        </p:nvSpPr>
        <p:spPr>
          <a:xfrm>
            <a:off x="5930900" y="3594100"/>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720097" y="632784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D2B96255-56FF-A24B-A523-FB40D71846A7}"/>
              </a:ext>
            </a:extLst>
          </p:cNvPr>
          <p:cNvSpPr>
            <a:spLocks noGrp="1"/>
          </p:cNvSpPr>
          <p:nvPr>
            <p:ph type="pic" sz="quarter" idx="12"/>
          </p:nvPr>
        </p:nvSpPr>
        <p:spPr>
          <a:xfrm>
            <a:off x="1344334" y="1050046"/>
            <a:ext cx="3196114" cy="4565178"/>
          </a:xfrm>
          <a:custGeom>
            <a:avLst/>
            <a:gdLst>
              <a:gd name="connsiteX0" fmla="*/ 0 w 3196114"/>
              <a:gd name="connsiteY0" fmla="*/ 3492770 h 4565178"/>
              <a:gd name="connsiteX1" fmla="*/ 3196113 w 3196114"/>
              <a:gd name="connsiteY1" fmla="*/ 3492770 h 4565178"/>
              <a:gd name="connsiteX2" fmla="*/ 3196113 w 3196114"/>
              <a:gd name="connsiteY2" fmla="*/ 4565178 h 4565178"/>
              <a:gd name="connsiteX3" fmla="*/ 0 w 3196114"/>
              <a:gd name="connsiteY3" fmla="*/ 4565178 h 4565178"/>
              <a:gd name="connsiteX4" fmla="*/ 1 w 3196114"/>
              <a:gd name="connsiteY4" fmla="*/ 0 h 4565178"/>
              <a:gd name="connsiteX5" fmla="*/ 3196114 w 3196114"/>
              <a:gd name="connsiteY5" fmla="*/ 0 h 4565178"/>
              <a:gd name="connsiteX6" fmla="*/ 3196114 w 3196114"/>
              <a:gd name="connsiteY6" fmla="*/ 3303587 h 4565178"/>
              <a:gd name="connsiteX7" fmla="*/ 1 w 3196114"/>
              <a:gd name="connsiteY7" fmla="*/ 3303587 h 45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114" h="4565178">
                <a:moveTo>
                  <a:pt x="0" y="3492770"/>
                </a:moveTo>
                <a:lnTo>
                  <a:pt x="3196113" y="3492770"/>
                </a:lnTo>
                <a:lnTo>
                  <a:pt x="3196113" y="4565178"/>
                </a:lnTo>
                <a:lnTo>
                  <a:pt x="0" y="4565178"/>
                </a:lnTo>
                <a:close/>
                <a:moveTo>
                  <a:pt x="1" y="0"/>
                </a:moveTo>
                <a:lnTo>
                  <a:pt x="3196114" y="0"/>
                </a:lnTo>
                <a:lnTo>
                  <a:pt x="3196114" y="3303587"/>
                </a:lnTo>
                <a:lnTo>
                  <a:pt x="1" y="3303587"/>
                </a:lnTo>
                <a:close/>
              </a:path>
            </a:pathLst>
          </a:custGeom>
          <a:pattFill prst="pct5">
            <a:fgClr>
              <a:srgbClr val="7030A0"/>
            </a:fgClr>
            <a:bgClr>
              <a:schemeClr val="bg1"/>
            </a:bgClr>
          </a:pattFill>
        </p:spPr>
        <p:txBody>
          <a:bodyPr wrap="square">
            <a:noAutofit/>
          </a:bodyPr>
          <a:lstStyle>
            <a:lvl1pPr>
              <a:defRPr sz="1400"/>
            </a:lvl1pPr>
          </a:lstStyle>
          <a:p>
            <a:endParaRPr lang="en-US"/>
          </a:p>
        </p:txBody>
      </p:sp>
      <p:sp>
        <p:nvSpPr>
          <p:cNvPr id="7" name="Oval 6">
            <a:extLst>
              <a:ext uri="{FF2B5EF4-FFF2-40B4-BE49-F238E27FC236}">
                <a16:creationId xmlns:a16="http://schemas.microsoft.com/office/drawing/2014/main" id="{27354A39-F347-8E4C-8C9D-83F609DB74AD}"/>
              </a:ext>
            </a:extLst>
          </p:cNvPr>
          <p:cNvSpPr/>
          <p:nvPr userDrawn="1"/>
        </p:nvSpPr>
        <p:spPr>
          <a:xfrm>
            <a:off x="11137435" y="-1316181"/>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9E7B40-813F-9D46-B774-CBC2834B40B3}"/>
              </a:ext>
            </a:extLst>
          </p:cNvPr>
          <p:cNvSpPr/>
          <p:nvPr userDrawn="1"/>
        </p:nvSpPr>
        <p:spPr>
          <a:xfrm>
            <a:off x="10306077" y="-2119633"/>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0569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1879134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yout-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22E03A-2D7C-2D49-AFBD-673DD595F0FC}"/>
              </a:ext>
            </a:extLst>
          </p:cNvPr>
          <p:cNvSpPr/>
          <p:nvPr userDrawn="1"/>
        </p:nvSpPr>
        <p:spPr>
          <a:xfrm>
            <a:off x="179987" y="279499"/>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79987" y="634647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1799B6D6-B3A7-954F-970C-0601E8326D50}"/>
              </a:ext>
            </a:extLst>
          </p:cNvPr>
          <p:cNvSpPr>
            <a:spLocks noGrp="1"/>
          </p:cNvSpPr>
          <p:nvPr>
            <p:ph type="pic" sz="quarter" idx="10"/>
          </p:nvPr>
        </p:nvSpPr>
        <p:spPr>
          <a:xfrm>
            <a:off x="1" y="1203206"/>
            <a:ext cx="5257799" cy="4572754"/>
          </a:xfrm>
          <a:custGeom>
            <a:avLst/>
            <a:gdLst>
              <a:gd name="connsiteX0" fmla="*/ 3002864 w 5257799"/>
              <a:gd name="connsiteY0" fmla="*/ 0 h 4572754"/>
              <a:gd name="connsiteX1" fmla="*/ 5257799 w 5257799"/>
              <a:gd name="connsiteY1" fmla="*/ 0 h 4572754"/>
              <a:gd name="connsiteX2" fmla="*/ 5257799 w 5257799"/>
              <a:gd name="connsiteY2" fmla="*/ 4572754 h 4572754"/>
              <a:gd name="connsiteX3" fmla="*/ 3002864 w 5257799"/>
              <a:gd name="connsiteY3" fmla="*/ 4572754 h 4572754"/>
              <a:gd name="connsiteX4" fmla="*/ 0 w 5257799"/>
              <a:gd name="connsiteY4" fmla="*/ 0 h 4572754"/>
              <a:gd name="connsiteX5" fmla="*/ 2773680 w 5257799"/>
              <a:gd name="connsiteY5" fmla="*/ 0 h 4572754"/>
              <a:gd name="connsiteX6" fmla="*/ 2773680 w 5257799"/>
              <a:gd name="connsiteY6" fmla="*/ 4572754 h 4572754"/>
              <a:gd name="connsiteX7" fmla="*/ 0 w 5257799"/>
              <a:gd name="connsiteY7" fmla="*/ 4572754 h 45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799" h="4572754">
                <a:moveTo>
                  <a:pt x="3002864" y="0"/>
                </a:moveTo>
                <a:lnTo>
                  <a:pt x="5257799" y="0"/>
                </a:lnTo>
                <a:lnTo>
                  <a:pt x="5257799" y="4572754"/>
                </a:lnTo>
                <a:lnTo>
                  <a:pt x="3002864" y="4572754"/>
                </a:lnTo>
                <a:close/>
                <a:moveTo>
                  <a:pt x="0" y="0"/>
                </a:moveTo>
                <a:lnTo>
                  <a:pt x="2773680" y="0"/>
                </a:lnTo>
                <a:lnTo>
                  <a:pt x="2773680" y="4572754"/>
                </a:lnTo>
                <a:lnTo>
                  <a:pt x="0" y="4572754"/>
                </a:ln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73107295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1F897350-DD04-D840-A678-A82810CDC682}"/>
              </a:ext>
            </a:extLst>
          </p:cNvPr>
          <p:cNvSpPr>
            <a:spLocks noGrp="1"/>
          </p:cNvSpPr>
          <p:nvPr>
            <p:ph type="pic" sz="quarter" idx="12"/>
          </p:nvPr>
        </p:nvSpPr>
        <p:spPr>
          <a:xfrm>
            <a:off x="5597364" y="1272698"/>
            <a:ext cx="6019483" cy="4312603"/>
          </a:xfrm>
          <a:custGeom>
            <a:avLst/>
            <a:gdLst>
              <a:gd name="connsiteX0" fmla="*/ 4347592 w 6019483"/>
              <a:gd name="connsiteY0" fmla="*/ 0 h 4312603"/>
              <a:gd name="connsiteX1" fmla="*/ 6019483 w 6019483"/>
              <a:gd name="connsiteY1" fmla="*/ 0 h 4312603"/>
              <a:gd name="connsiteX2" fmla="*/ 5238051 w 6019483"/>
              <a:gd name="connsiteY2" fmla="*/ 4312603 h 4312603"/>
              <a:gd name="connsiteX3" fmla="*/ 3566160 w 6019483"/>
              <a:gd name="connsiteY3" fmla="*/ 4312603 h 4312603"/>
              <a:gd name="connsiteX4" fmla="*/ 781432 w 6019483"/>
              <a:gd name="connsiteY4" fmla="*/ 0 h 4312603"/>
              <a:gd name="connsiteX5" fmla="*/ 2453323 w 6019483"/>
              <a:gd name="connsiteY5" fmla="*/ 0 h 4312603"/>
              <a:gd name="connsiteX6" fmla="*/ 1671891 w 6019483"/>
              <a:gd name="connsiteY6" fmla="*/ 4312603 h 4312603"/>
              <a:gd name="connsiteX7" fmla="*/ 0 w 6019483"/>
              <a:gd name="connsiteY7" fmla="*/ 4312603 h 4312603"/>
              <a:gd name="connsiteX8" fmla="*/ 2564512 w 6019483"/>
              <a:gd name="connsiteY8" fmla="*/ 0 h 4312603"/>
              <a:gd name="connsiteX9" fmla="*/ 4236403 w 6019483"/>
              <a:gd name="connsiteY9" fmla="*/ 0 h 4312603"/>
              <a:gd name="connsiteX10" fmla="*/ 3454971 w 6019483"/>
              <a:gd name="connsiteY10" fmla="*/ 4312603 h 4312603"/>
              <a:gd name="connsiteX11" fmla="*/ 1783080 w 6019483"/>
              <a:gd name="connsiteY11" fmla="*/ 4312603 h 431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9483" h="4312603">
                <a:moveTo>
                  <a:pt x="4347592" y="0"/>
                </a:moveTo>
                <a:lnTo>
                  <a:pt x="6019483" y="0"/>
                </a:lnTo>
                <a:lnTo>
                  <a:pt x="5238051" y="4312603"/>
                </a:lnTo>
                <a:lnTo>
                  <a:pt x="3566160" y="4312603"/>
                </a:lnTo>
                <a:close/>
                <a:moveTo>
                  <a:pt x="781432" y="0"/>
                </a:moveTo>
                <a:lnTo>
                  <a:pt x="2453323" y="0"/>
                </a:lnTo>
                <a:lnTo>
                  <a:pt x="1671891" y="4312603"/>
                </a:lnTo>
                <a:lnTo>
                  <a:pt x="0" y="4312603"/>
                </a:lnTo>
                <a:close/>
                <a:moveTo>
                  <a:pt x="2564512" y="0"/>
                </a:moveTo>
                <a:lnTo>
                  <a:pt x="4236403" y="0"/>
                </a:lnTo>
                <a:lnTo>
                  <a:pt x="3454971" y="4312603"/>
                </a:lnTo>
                <a:lnTo>
                  <a:pt x="1783080" y="4312603"/>
                </a:ln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297017066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yout-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583692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97879550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4338084"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94932431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12104" y="6462122"/>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7731" y="0"/>
            <a:ext cx="5325035"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5" name="Picture Placeholder 3">
            <a:extLst>
              <a:ext uri="{FF2B5EF4-FFF2-40B4-BE49-F238E27FC236}">
                <a16:creationId xmlns:a16="http://schemas.microsoft.com/office/drawing/2014/main" id="{2A3E5410-9413-2841-8F85-DC95C68917CC}"/>
              </a:ext>
            </a:extLst>
          </p:cNvPr>
          <p:cNvSpPr>
            <a:spLocks noGrp="1"/>
          </p:cNvSpPr>
          <p:nvPr>
            <p:ph type="pic" sz="quarter" idx="11"/>
          </p:nvPr>
        </p:nvSpPr>
        <p:spPr>
          <a:xfrm>
            <a:off x="6945853" y="2036229"/>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6" name="Picture Placeholder 3">
            <a:extLst>
              <a:ext uri="{FF2B5EF4-FFF2-40B4-BE49-F238E27FC236}">
                <a16:creationId xmlns:a16="http://schemas.microsoft.com/office/drawing/2014/main" id="{151EA2DB-B4C3-B74A-AF24-122EAA1F02DB}"/>
              </a:ext>
            </a:extLst>
          </p:cNvPr>
          <p:cNvSpPr>
            <a:spLocks noGrp="1"/>
          </p:cNvSpPr>
          <p:nvPr>
            <p:ph type="pic" sz="quarter" idx="12"/>
          </p:nvPr>
        </p:nvSpPr>
        <p:spPr>
          <a:xfrm>
            <a:off x="6945852" y="3587676"/>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7" name="Picture Placeholder 3">
            <a:extLst>
              <a:ext uri="{FF2B5EF4-FFF2-40B4-BE49-F238E27FC236}">
                <a16:creationId xmlns:a16="http://schemas.microsoft.com/office/drawing/2014/main" id="{8E5E0A90-C255-7649-BB70-DBC111E9850C}"/>
              </a:ext>
            </a:extLst>
          </p:cNvPr>
          <p:cNvSpPr>
            <a:spLocks noGrp="1"/>
          </p:cNvSpPr>
          <p:nvPr>
            <p:ph type="pic" sz="quarter" idx="13"/>
          </p:nvPr>
        </p:nvSpPr>
        <p:spPr>
          <a:xfrm>
            <a:off x="6945851" y="5139123"/>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8" name="Rectangle 7">
            <a:extLst>
              <a:ext uri="{FF2B5EF4-FFF2-40B4-BE49-F238E27FC236}">
                <a16:creationId xmlns:a16="http://schemas.microsoft.com/office/drawing/2014/main" id="{5391F956-5940-FE40-BD3C-01AB3C920813}"/>
              </a:ext>
            </a:extLst>
          </p:cNvPr>
          <p:cNvSpPr/>
          <p:nvPr userDrawn="1"/>
        </p:nvSpPr>
        <p:spPr>
          <a:xfrm>
            <a:off x="11822654" y="0"/>
            <a:ext cx="369346"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81375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3926958" y="0"/>
            <a:ext cx="4338084" cy="3429000"/>
          </a:xfrm>
          <a:prstGeom prst="rect">
            <a:avLst/>
          </a:prstGeom>
          <a:pattFill prst="pct5">
            <a:fgClr>
              <a:srgbClr val="971C95"/>
            </a:fgClr>
            <a:bgClr>
              <a:schemeClr val="bg1"/>
            </a:bgClr>
          </a:pattFill>
        </p:spPr>
        <p:txBody>
          <a:bodyPr/>
          <a:lstStyle>
            <a:lvl1pPr>
              <a:defRPr sz="1400"/>
            </a:lvl1pPr>
          </a:lstStyle>
          <a:p>
            <a:endParaRPr lang="en-US"/>
          </a:p>
        </p:txBody>
      </p:sp>
      <p:sp>
        <p:nvSpPr>
          <p:cNvPr id="4" name="Picture Placeholder 2">
            <a:extLst>
              <a:ext uri="{FF2B5EF4-FFF2-40B4-BE49-F238E27FC236}">
                <a16:creationId xmlns:a16="http://schemas.microsoft.com/office/drawing/2014/main" id="{05AD5D5E-897D-FC45-9030-F52CDF67E517}"/>
              </a:ext>
            </a:extLst>
          </p:cNvPr>
          <p:cNvSpPr>
            <a:spLocks noGrp="1"/>
          </p:cNvSpPr>
          <p:nvPr>
            <p:ph type="pic" sz="quarter" idx="11"/>
          </p:nvPr>
        </p:nvSpPr>
        <p:spPr>
          <a:xfrm>
            <a:off x="3926958" y="3429000"/>
            <a:ext cx="4338084" cy="3429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90581748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096001" y="0"/>
            <a:ext cx="609600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8803940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7188546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yout-10">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197701" y="0"/>
            <a:ext cx="3994299"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63421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yout-1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263928" y="1"/>
            <a:ext cx="4254284" cy="4012602"/>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F7AD3161-BBAC-A14F-9258-2D18284803F5}"/>
              </a:ext>
            </a:extLst>
          </p:cNvPr>
          <p:cNvSpPr>
            <a:spLocks noGrp="1"/>
          </p:cNvSpPr>
          <p:nvPr>
            <p:ph type="pic" sz="quarter" idx="12"/>
          </p:nvPr>
        </p:nvSpPr>
        <p:spPr>
          <a:xfrm>
            <a:off x="5325036" y="2845396"/>
            <a:ext cx="6866964" cy="4012603"/>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4397276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65691703"/>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yout-1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937716" y="828339"/>
            <a:ext cx="4254284" cy="4819426"/>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60B15E0D-51D8-E140-8E70-1BFFF2ECC41C}"/>
              </a:ext>
            </a:extLst>
          </p:cNvPr>
          <p:cNvSpPr>
            <a:spLocks noGrp="1"/>
          </p:cNvSpPr>
          <p:nvPr>
            <p:ph type="pic" sz="quarter" idx="12"/>
          </p:nvPr>
        </p:nvSpPr>
        <p:spPr>
          <a:xfrm>
            <a:off x="1" y="0"/>
            <a:ext cx="2635623" cy="2366682"/>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0" y="2589903"/>
            <a:ext cx="2635623" cy="3488167"/>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34223821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yout-13">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795708" y="2826570"/>
            <a:ext cx="3499821" cy="3488167"/>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896471" y="2826571"/>
            <a:ext cx="6443831" cy="3488167"/>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8514430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yout-1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118796" y="1034078"/>
            <a:ext cx="3689872" cy="4789843"/>
          </a:xfrm>
          <a:prstGeom prst="roundRect">
            <a:avLst>
              <a:gd name="adj" fmla="val 7275"/>
            </a:avLst>
          </a:prstGeom>
          <a:pattFill prst="pct5">
            <a:fgClr>
              <a:srgbClr val="971C95"/>
            </a:fgClr>
            <a:bgClr>
              <a:schemeClr val="bg1"/>
            </a:bgClr>
          </a:pattFill>
        </p:spPr>
        <p:txBody>
          <a:bodyPr/>
          <a:lstStyle>
            <a:lvl1pPr>
              <a:defRPr sz="1400"/>
            </a:lvl1pPr>
          </a:lstStyle>
          <a:p>
            <a:endParaRPr lang="en-US"/>
          </a:p>
        </p:txBody>
      </p:sp>
      <p:sp>
        <p:nvSpPr>
          <p:cNvPr id="9" name="Rectangle 8">
            <a:extLst>
              <a:ext uri="{FF2B5EF4-FFF2-40B4-BE49-F238E27FC236}">
                <a16:creationId xmlns:a16="http://schemas.microsoft.com/office/drawing/2014/main" id="{F94150E5-0B2E-464D-879A-875A318A43A1}"/>
              </a:ext>
            </a:extLst>
          </p:cNvPr>
          <p:cNvSpPr/>
          <p:nvPr userDrawn="1"/>
        </p:nvSpPr>
        <p:spPr>
          <a:xfrm>
            <a:off x="11598442" y="0"/>
            <a:ext cx="593558"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51733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yout-15">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535478" y="0"/>
            <a:ext cx="5656523" cy="3763926"/>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CC149675-BE88-AB46-AB0A-6E648C67DD2C}"/>
              </a:ext>
            </a:extLst>
          </p:cNvPr>
          <p:cNvSpPr>
            <a:spLocks noGrp="1"/>
          </p:cNvSpPr>
          <p:nvPr>
            <p:ph type="pic" sz="quarter" idx="12"/>
          </p:nvPr>
        </p:nvSpPr>
        <p:spPr>
          <a:xfrm>
            <a:off x="6535479" y="3763926"/>
            <a:ext cx="2828260" cy="3094074"/>
          </a:xfrm>
          <a:prstGeom prst="rect">
            <a:avLst/>
          </a:prstGeom>
          <a:pattFill prst="pct5">
            <a:fgClr>
              <a:srgbClr val="971C95"/>
            </a:fgClr>
            <a:bgClr>
              <a:schemeClr val="bg1"/>
            </a:bgClr>
          </a:pattFill>
        </p:spPr>
        <p:txBody>
          <a:bodyPr/>
          <a:lstStyle>
            <a:lvl1pPr>
              <a:defRPr sz="1400"/>
            </a:lvl1pPr>
          </a:lstStyle>
          <a:p>
            <a:endParaRPr lang="en-US"/>
          </a:p>
        </p:txBody>
      </p:sp>
      <p:sp>
        <p:nvSpPr>
          <p:cNvPr id="6" name="Picture Placeholder 2">
            <a:extLst>
              <a:ext uri="{FF2B5EF4-FFF2-40B4-BE49-F238E27FC236}">
                <a16:creationId xmlns:a16="http://schemas.microsoft.com/office/drawing/2014/main" id="{A29C433E-0C22-0245-A8A9-2DDD75FAD1D9}"/>
              </a:ext>
            </a:extLst>
          </p:cNvPr>
          <p:cNvSpPr>
            <a:spLocks noGrp="1"/>
          </p:cNvSpPr>
          <p:nvPr>
            <p:ph type="pic" sz="quarter" idx="13"/>
          </p:nvPr>
        </p:nvSpPr>
        <p:spPr>
          <a:xfrm>
            <a:off x="9363740" y="3763926"/>
            <a:ext cx="2828260" cy="3094074"/>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5279378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yout-1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12192000" cy="3429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75208939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yout-1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C63FADAA-9711-0F40-8DFF-B27456420A2F}"/>
              </a:ext>
            </a:extLst>
          </p:cNvPr>
          <p:cNvSpPr>
            <a:spLocks noGrp="1"/>
          </p:cNvSpPr>
          <p:nvPr>
            <p:ph type="pic" sz="quarter" idx="10"/>
          </p:nvPr>
        </p:nvSpPr>
        <p:spPr>
          <a:xfrm>
            <a:off x="0" y="0"/>
            <a:ext cx="4886706" cy="6858000"/>
          </a:xfrm>
          <a:custGeom>
            <a:avLst/>
            <a:gdLst>
              <a:gd name="connsiteX0" fmla="*/ 0 w 4038600"/>
              <a:gd name="connsiteY0" fmla="*/ 0 h 6858000"/>
              <a:gd name="connsiteX1" fmla="*/ 403860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 name="connsiteX0" fmla="*/ 0 w 4038600"/>
              <a:gd name="connsiteY0" fmla="*/ 0 h 6858000"/>
              <a:gd name="connsiteX1" fmla="*/ 295656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6858000">
                <a:moveTo>
                  <a:pt x="0" y="0"/>
                </a:moveTo>
                <a:lnTo>
                  <a:pt x="2956560" y="0"/>
                </a:lnTo>
                <a:lnTo>
                  <a:pt x="4038600" y="6858000"/>
                </a:lnTo>
                <a:lnTo>
                  <a:pt x="0" y="6858000"/>
                </a:lnTo>
                <a:lnTo>
                  <a:pt x="0" y="0"/>
                </a:lnTo>
                <a:close/>
              </a:path>
            </a:pathLst>
          </a:cu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59641761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yout-1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2331720" y="0"/>
            <a:ext cx="3352800"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0"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81396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yout-19">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 y="0"/>
            <a:ext cx="4100595"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4100594"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63850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yout-2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98606-EE65-FC42-AF7F-356901757C8C}"/>
              </a:ext>
            </a:extLst>
          </p:cNvPr>
          <p:cNvSpPr/>
          <p:nvPr userDrawn="1"/>
        </p:nvSpPr>
        <p:spPr>
          <a:xfrm>
            <a:off x="807" y="1791478"/>
            <a:ext cx="1380124" cy="50665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3A7878-F42E-9440-8950-760740B1A801}"/>
              </a:ext>
            </a:extLst>
          </p:cNvPr>
          <p:cNvSpPr/>
          <p:nvPr userDrawn="1"/>
        </p:nvSpPr>
        <p:spPr>
          <a:xfrm>
            <a:off x="-1" y="0"/>
            <a:ext cx="1380123" cy="1791477"/>
          </a:xfrm>
          <a:prstGeom prst="rect">
            <a:avLst/>
          </a:prstGeom>
          <a:solidFill>
            <a:srgbClr val="971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41175" y="895738"/>
            <a:ext cx="3116425" cy="4460034"/>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EB738120-E62C-D54A-B571-51A785A38EC8}"/>
              </a:ext>
            </a:extLst>
          </p:cNvPr>
          <p:cNvSpPr>
            <a:spLocks noGrp="1"/>
          </p:cNvSpPr>
          <p:nvPr>
            <p:ph type="pic" sz="quarter" idx="11"/>
          </p:nvPr>
        </p:nvSpPr>
        <p:spPr>
          <a:xfrm>
            <a:off x="9543885" y="1"/>
            <a:ext cx="2647308" cy="6857999"/>
          </a:xfrm>
          <a:prstGeom prst="rect">
            <a:avLst/>
          </a:prstGeom>
          <a:pattFill prst="pct5">
            <a:fgClr>
              <a:srgbClr val="971C95"/>
            </a:fgClr>
            <a:bgClr>
              <a:schemeClr val="bg1"/>
            </a:bgClr>
          </a:pattFill>
        </p:spPr>
        <p:txBody>
          <a:bodyPr/>
          <a:lstStyle>
            <a:lvl1pPr>
              <a:defRPr sz="1400"/>
            </a:lvl1pPr>
          </a:lstStyle>
          <a:p>
            <a:endParaRPr lang="en-US"/>
          </a:p>
        </p:txBody>
      </p:sp>
      <p:cxnSp>
        <p:nvCxnSpPr>
          <p:cNvPr id="8" name="Straight Connector 7">
            <a:extLst>
              <a:ext uri="{FF2B5EF4-FFF2-40B4-BE49-F238E27FC236}">
                <a16:creationId xmlns:a16="http://schemas.microsoft.com/office/drawing/2014/main" id="{7504474D-505C-E341-BF90-54AEDD913831}"/>
              </a:ext>
            </a:extLst>
          </p:cNvPr>
          <p:cNvCxnSpPr>
            <a:cxnSpLocks/>
          </p:cNvCxnSpPr>
          <p:nvPr userDrawn="1"/>
        </p:nvCxnSpPr>
        <p:spPr>
          <a:xfrm>
            <a:off x="541175" y="6516864"/>
            <a:ext cx="1510909" cy="0"/>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46990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yout-2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82062" y="-93784"/>
            <a:ext cx="7434584" cy="70807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396695" y="1198982"/>
            <a:ext cx="3100873" cy="4460034"/>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670193" y="1198982"/>
            <a:ext cx="3100873" cy="4460034"/>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761998537"/>
      </p:ext>
    </p:extLst>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63" Type="http://schemas.openxmlformats.org/officeDocument/2006/relationships/slideLayout" Target="../slideLayouts/slideLayout99.xml"/><Relationship Id="rId68" Type="http://schemas.openxmlformats.org/officeDocument/2006/relationships/slideLayout" Target="../slideLayouts/slideLayout104.xml"/><Relationship Id="rId76" Type="http://schemas.openxmlformats.org/officeDocument/2006/relationships/slideLayout" Target="../slideLayouts/slideLayout112.xml"/><Relationship Id="rId7" Type="http://schemas.openxmlformats.org/officeDocument/2006/relationships/slideLayout" Target="../slideLayouts/slideLayout43.xml"/><Relationship Id="rId71" Type="http://schemas.openxmlformats.org/officeDocument/2006/relationships/slideLayout" Target="../slideLayouts/slideLayout107.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66" Type="http://schemas.openxmlformats.org/officeDocument/2006/relationships/slideLayout" Target="../slideLayouts/slideLayout102.xml"/><Relationship Id="rId74" Type="http://schemas.openxmlformats.org/officeDocument/2006/relationships/slideLayout" Target="../slideLayouts/slideLayout11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61" Type="http://schemas.openxmlformats.org/officeDocument/2006/relationships/slideLayout" Target="../slideLayouts/slideLayout97.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65" Type="http://schemas.openxmlformats.org/officeDocument/2006/relationships/slideLayout" Target="../slideLayouts/slideLayout101.xml"/><Relationship Id="rId73" Type="http://schemas.openxmlformats.org/officeDocument/2006/relationships/slideLayout" Target="../slideLayouts/slideLayout109.xml"/><Relationship Id="rId78" Type="http://schemas.openxmlformats.org/officeDocument/2006/relationships/theme" Target="../theme/theme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64" Type="http://schemas.openxmlformats.org/officeDocument/2006/relationships/slideLayout" Target="../slideLayouts/slideLayout100.xml"/><Relationship Id="rId69" Type="http://schemas.openxmlformats.org/officeDocument/2006/relationships/slideLayout" Target="../slideLayouts/slideLayout105.xml"/><Relationship Id="rId77" Type="http://schemas.openxmlformats.org/officeDocument/2006/relationships/slideLayout" Target="../slideLayouts/slideLayout113.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72" Type="http://schemas.openxmlformats.org/officeDocument/2006/relationships/slideLayout" Target="../slideLayouts/slideLayout108.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67" Type="http://schemas.openxmlformats.org/officeDocument/2006/relationships/slideLayout" Target="../slideLayouts/slideLayout103.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slideLayout" Target="../slideLayouts/slideLayout98.xml"/><Relationship Id="rId70" Type="http://schemas.openxmlformats.org/officeDocument/2006/relationships/slideLayout" Target="../slideLayouts/slideLayout106.xml"/><Relationship Id="rId75" Type="http://schemas.openxmlformats.org/officeDocument/2006/relationships/slideLayout" Target="../slideLayouts/slideLayout111.xml"/><Relationship Id="rId1" Type="http://schemas.openxmlformats.org/officeDocument/2006/relationships/slideLayout" Target="../slideLayouts/slideLayout37.xml"/><Relationship Id="rId6"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theme" Target="../theme/theme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theme" Target="../theme/theme8.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9FF0A02D-1D77-4FC0-B76C-77D9FB99CCEF}"/>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31B4C4">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Neue Medium"/>
            </a:endParaRPr>
          </a:p>
        </p:txBody>
      </p:sp>
      <p:sp>
        <p:nvSpPr>
          <p:cNvPr id="8" name="Rounded Rectangle 3">
            <a:extLst>
              <a:ext uri="{FF2B5EF4-FFF2-40B4-BE49-F238E27FC236}">
                <a16:creationId xmlns:a16="http://schemas.microsoft.com/office/drawing/2014/main" id="{E94C5FD7-D064-4468-A751-D4AC580E393E}"/>
              </a:ext>
            </a:extLst>
          </p:cNvPr>
          <p:cNvSpPr/>
          <p:nvPr userDrawn="1"/>
        </p:nvSpPr>
        <p:spPr>
          <a:xfrm>
            <a:off x="4353368" y="1142299"/>
            <a:ext cx="3220835" cy="4758772"/>
          </a:xfrm>
          <a:prstGeom prst="roundRect">
            <a:avLst>
              <a:gd name="adj" fmla="val 3939"/>
            </a:avLst>
          </a:prstGeom>
          <a:solidFill>
            <a:srgbClr val="FFFFFF">
              <a:lumMod val="95000"/>
            </a:srgbClr>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Neue Medium"/>
            </a:endParaRPr>
          </a:p>
        </p:txBody>
      </p:sp>
      <p:sp>
        <p:nvSpPr>
          <p:cNvPr id="9" name="Rectangle 8">
            <a:extLst>
              <a:ext uri="{FF2B5EF4-FFF2-40B4-BE49-F238E27FC236}">
                <a16:creationId xmlns:a16="http://schemas.microsoft.com/office/drawing/2014/main" id="{CC9478E8-4999-48E6-9AB6-EDCF8018FCDA}"/>
              </a:ext>
            </a:extLst>
          </p:cNvPr>
          <p:cNvSpPr/>
          <p:nvPr userDrawn="1"/>
        </p:nvSpPr>
        <p:spPr>
          <a:xfrm>
            <a:off x="5282233" y="1633361"/>
            <a:ext cx="1363104" cy="646331"/>
          </a:xfrm>
          <a:prstGeom prst="rect">
            <a:avLst/>
          </a:prstGeom>
        </p:spPr>
        <p:txBody>
          <a:bodyPr wrap="square">
            <a:spAutoFit/>
          </a:bodyPr>
          <a:lstStyle/>
          <a:p>
            <a:pPr algn="ctr"/>
            <a:r>
              <a:rPr lang="en-US" sz="3600" dirty="0">
                <a:solidFill>
                  <a:srgbClr val="00B050"/>
                </a:solidFill>
                <a:latin typeface="Gilroy Bold" panose="00000800000000000000" pitchFamily="50" charset="0"/>
              </a:rPr>
              <a:t>30</a:t>
            </a:r>
          </a:p>
        </p:txBody>
      </p:sp>
      <p:sp>
        <p:nvSpPr>
          <p:cNvPr id="10" name="Rectangle 9">
            <a:extLst>
              <a:ext uri="{FF2B5EF4-FFF2-40B4-BE49-F238E27FC236}">
                <a16:creationId xmlns:a16="http://schemas.microsoft.com/office/drawing/2014/main" id="{CDE1C1FE-6591-4590-8174-E45C1EDBA924}"/>
              </a:ext>
            </a:extLst>
          </p:cNvPr>
          <p:cNvSpPr/>
          <p:nvPr userDrawn="1"/>
        </p:nvSpPr>
        <p:spPr>
          <a:xfrm>
            <a:off x="5368988" y="1771861"/>
            <a:ext cx="466575" cy="338554"/>
          </a:xfrm>
          <a:prstGeom prst="rect">
            <a:avLst/>
          </a:prstGeom>
        </p:spPr>
        <p:txBody>
          <a:bodyPr wrap="square">
            <a:spAutoFit/>
          </a:bodyPr>
          <a:lstStyle/>
          <a:p>
            <a:pPr algn="ctr"/>
            <a:r>
              <a:rPr lang="en-US" sz="1600" b="1" dirty="0">
                <a:solidFill>
                  <a:srgbClr val="00B050"/>
                </a:solidFill>
                <a:latin typeface="Gilroy Bold" panose="00000800000000000000" pitchFamily="50" charset="0"/>
              </a:rPr>
              <a:t>$</a:t>
            </a:r>
          </a:p>
        </p:txBody>
      </p:sp>
      <p:sp>
        <p:nvSpPr>
          <p:cNvPr id="11" name="Rectangle 10">
            <a:extLst>
              <a:ext uri="{FF2B5EF4-FFF2-40B4-BE49-F238E27FC236}">
                <a16:creationId xmlns:a16="http://schemas.microsoft.com/office/drawing/2014/main" id="{50612867-F270-4B70-AE95-2C8FE4D623FA}"/>
              </a:ext>
            </a:extLst>
          </p:cNvPr>
          <p:cNvSpPr/>
          <p:nvPr userDrawn="1"/>
        </p:nvSpPr>
        <p:spPr>
          <a:xfrm>
            <a:off x="5662235" y="2135314"/>
            <a:ext cx="603101" cy="307777"/>
          </a:xfrm>
          <a:prstGeom prst="rect">
            <a:avLst/>
          </a:prstGeom>
        </p:spPr>
        <p:txBody>
          <a:bodyPr wrap="square">
            <a:spAutoFit/>
          </a:bodyPr>
          <a:lstStyle/>
          <a:p>
            <a:pPr algn="ctr"/>
            <a:r>
              <a:rPr lang="en-US" sz="1400" b="1" dirty="0">
                <a:solidFill>
                  <a:srgbClr val="FFFFFF">
                    <a:lumMod val="50000"/>
                  </a:srgbClr>
                </a:solidFill>
                <a:latin typeface="Gilroy Bold" panose="00000800000000000000" pitchFamily="50" charset="0"/>
              </a:rPr>
              <a:t>/mo</a:t>
            </a:r>
          </a:p>
        </p:txBody>
      </p:sp>
      <p:sp>
        <p:nvSpPr>
          <p:cNvPr id="12" name="Rectangle 11">
            <a:extLst>
              <a:ext uri="{FF2B5EF4-FFF2-40B4-BE49-F238E27FC236}">
                <a16:creationId xmlns:a16="http://schemas.microsoft.com/office/drawing/2014/main" id="{DC741B00-A063-47D0-A1EC-6E985FB6A408}"/>
              </a:ext>
            </a:extLst>
          </p:cNvPr>
          <p:cNvSpPr/>
          <p:nvPr userDrawn="1"/>
        </p:nvSpPr>
        <p:spPr>
          <a:xfrm>
            <a:off x="5522238" y="2600004"/>
            <a:ext cx="883094" cy="369332"/>
          </a:xfrm>
          <a:prstGeom prst="rect">
            <a:avLst/>
          </a:prstGeom>
        </p:spPr>
        <p:txBody>
          <a:bodyPr/>
          <a:lstStyle/>
          <a:p>
            <a:pPr defTabSz="914377">
              <a:spcBef>
                <a:spcPts val="1000"/>
              </a:spcBef>
            </a:pPr>
            <a:r>
              <a:rPr lang="en-US" b="1" dirty="0">
                <a:solidFill>
                  <a:srgbClr val="000000"/>
                </a:solidFill>
                <a:latin typeface="Gilroy Bold" panose="00000800000000000000" pitchFamily="50" charset="0"/>
              </a:rPr>
              <a:t>BASIC</a:t>
            </a:r>
          </a:p>
        </p:txBody>
      </p:sp>
      <p:cxnSp>
        <p:nvCxnSpPr>
          <p:cNvPr id="13" name="Straight Connector 12">
            <a:extLst>
              <a:ext uri="{FF2B5EF4-FFF2-40B4-BE49-F238E27FC236}">
                <a16:creationId xmlns:a16="http://schemas.microsoft.com/office/drawing/2014/main" id="{F90FB52F-A566-49C1-8F19-34552A1EA223}"/>
              </a:ext>
            </a:extLst>
          </p:cNvPr>
          <p:cNvCxnSpPr/>
          <p:nvPr userDrawn="1"/>
        </p:nvCxnSpPr>
        <p:spPr>
          <a:xfrm>
            <a:off x="4640032" y="3859551"/>
            <a:ext cx="2647507" cy="0"/>
          </a:xfrm>
          <a:prstGeom prst="line">
            <a:avLst/>
          </a:prstGeom>
          <a:noFill/>
          <a:ln w="9525" cap="flat" cmpd="sng" algn="ctr">
            <a:solidFill>
              <a:srgbClr val="FFFFFF">
                <a:lumMod val="95000"/>
              </a:srgbClr>
            </a:solidFill>
            <a:prstDash val="solid"/>
          </a:ln>
          <a:effectLst/>
        </p:spPr>
      </p:cxnSp>
      <p:sp>
        <p:nvSpPr>
          <p:cNvPr id="14" name="Rectangle 13">
            <a:extLst>
              <a:ext uri="{FF2B5EF4-FFF2-40B4-BE49-F238E27FC236}">
                <a16:creationId xmlns:a16="http://schemas.microsoft.com/office/drawing/2014/main" id="{F49E6AE1-EEDB-4C4C-94FD-DBEE1512355D}"/>
              </a:ext>
            </a:extLst>
          </p:cNvPr>
          <p:cNvSpPr/>
          <p:nvPr userDrawn="1"/>
        </p:nvSpPr>
        <p:spPr>
          <a:xfrm>
            <a:off x="4640032" y="3502744"/>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Design Bootcamp</a:t>
            </a:r>
          </a:p>
        </p:txBody>
      </p:sp>
      <p:cxnSp>
        <p:nvCxnSpPr>
          <p:cNvPr id="15" name="Straight Connector 14">
            <a:extLst>
              <a:ext uri="{FF2B5EF4-FFF2-40B4-BE49-F238E27FC236}">
                <a16:creationId xmlns:a16="http://schemas.microsoft.com/office/drawing/2014/main" id="{40FBB4DC-5F8F-4561-9A2B-4B3823A80F0C}"/>
              </a:ext>
            </a:extLst>
          </p:cNvPr>
          <p:cNvCxnSpPr/>
          <p:nvPr userDrawn="1"/>
        </p:nvCxnSpPr>
        <p:spPr>
          <a:xfrm>
            <a:off x="4640032" y="4358124"/>
            <a:ext cx="2647507" cy="0"/>
          </a:xfrm>
          <a:prstGeom prst="line">
            <a:avLst/>
          </a:prstGeom>
          <a:noFill/>
          <a:ln w="9525" cap="flat" cmpd="sng" algn="ctr">
            <a:solidFill>
              <a:srgbClr val="FFFFFF">
                <a:lumMod val="95000"/>
              </a:srgbClr>
            </a:solidFill>
            <a:prstDash val="solid"/>
          </a:ln>
          <a:effectLst/>
        </p:spPr>
      </p:cxnSp>
      <p:sp>
        <p:nvSpPr>
          <p:cNvPr id="16" name="Rectangle 15">
            <a:extLst>
              <a:ext uri="{FF2B5EF4-FFF2-40B4-BE49-F238E27FC236}">
                <a16:creationId xmlns:a16="http://schemas.microsoft.com/office/drawing/2014/main" id="{F1EDADE4-CC66-40E3-9E9C-505CEFE322A4}"/>
              </a:ext>
            </a:extLst>
          </p:cNvPr>
          <p:cNvSpPr/>
          <p:nvPr userDrawn="1"/>
        </p:nvSpPr>
        <p:spPr>
          <a:xfrm>
            <a:off x="4640032" y="3977520"/>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Free Mentoring</a:t>
            </a:r>
          </a:p>
        </p:txBody>
      </p:sp>
      <p:sp>
        <p:nvSpPr>
          <p:cNvPr id="17" name="Rectangle 16">
            <a:extLst>
              <a:ext uri="{FF2B5EF4-FFF2-40B4-BE49-F238E27FC236}">
                <a16:creationId xmlns:a16="http://schemas.microsoft.com/office/drawing/2014/main" id="{88A55364-9C49-4EA0-8782-B03EB2627350}"/>
              </a:ext>
            </a:extLst>
          </p:cNvPr>
          <p:cNvSpPr/>
          <p:nvPr userDrawn="1"/>
        </p:nvSpPr>
        <p:spPr>
          <a:xfrm>
            <a:off x="4640032" y="4464251"/>
            <a:ext cx="2647507" cy="461665"/>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Get access to</a:t>
            </a:r>
          </a:p>
          <a:p>
            <a:pPr algn="ctr"/>
            <a:r>
              <a:rPr lang="en-US" sz="1200" b="1" dirty="0">
                <a:solidFill>
                  <a:srgbClr val="FFFFFF">
                    <a:lumMod val="50000"/>
                  </a:srgbClr>
                </a:solidFill>
                <a:latin typeface="Klinic Slab Book" pitchFamily="50" charset="0"/>
              </a:rPr>
              <a:t>4 E-Courses</a:t>
            </a:r>
          </a:p>
        </p:txBody>
      </p:sp>
      <p:sp>
        <p:nvSpPr>
          <p:cNvPr id="18" name="Rounded Rectangle 38">
            <a:extLst>
              <a:ext uri="{FF2B5EF4-FFF2-40B4-BE49-F238E27FC236}">
                <a16:creationId xmlns:a16="http://schemas.microsoft.com/office/drawing/2014/main" id="{7749EE81-DC83-41E7-BFB5-DC3B456F2A2A}"/>
              </a:ext>
            </a:extLst>
          </p:cNvPr>
          <p:cNvSpPr/>
          <p:nvPr userDrawn="1"/>
        </p:nvSpPr>
        <p:spPr>
          <a:xfrm>
            <a:off x="4678723" y="1082468"/>
            <a:ext cx="2570124" cy="119661"/>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Neue Medium"/>
            </a:endParaRPr>
          </a:p>
        </p:txBody>
      </p:sp>
      <p:sp>
        <p:nvSpPr>
          <p:cNvPr id="19" name="Rounded Rectangle 28">
            <a:extLst>
              <a:ext uri="{FF2B5EF4-FFF2-40B4-BE49-F238E27FC236}">
                <a16:creationId xmlns:a16="http://schemas.microsoft.com/office/drawing/2014/main" id="{F58FB6A6-032C-42D7-B118-4400E9726B50}"/>
              </a:ext>
            </a:extLst>
          </p:cNvPr>
          <p:cNvSpPr/>
          <p:nvPr userDrawn="1"/>
        </p:nvSpPr>
        <p:spPr>
          <a:xfrm>
            <a:off x="7814207" y="1142299"/>
            <a:ext cx="3220835" cy="4758772"/>
          </a:xfrm>
          <a:prstGeom prst="roundRect">
            <a:avLst>
              <a:gd name="adj" fmla="val 3939"/>
            </a:avLst>
          </a:prstGeom>
          <a:solidFill>
            <a:srgbClr val="FFFFFF">
              <a:lumMod val="95000"/>
            </a:srgbClr>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Neue Medium"/>
            </a:endParaRPr>
          </a:p>
        </p:txBody>
      </p:sp>
      <p:sp>
        <p:nvSpPr>
          <p:cNvPr id="20" name="Rectangle 19">
            <a:extLst>
              <a:ext uri="{FF2B5EF4-FFF2-40B4-BE49-F238E27FC236}">
                <a16:creationId xmlns:a16="http://schemas.microsoft.com/office/drawing/2014/main" id="{147BFA7D-398F-4C83-BE2E-CE00BDFF06E3}"/>
              </a:ext>
            </a:extLst>
          </p:cNvPr>
          <p:cNvSpPr/>
          <p:nvPr userDrawn="1"/>
        </p:nvSpPr>
        <p:spPr>
          <a:xfrm>
            <a:off x="8743072" y="1633361"/>
            <a:ext cx="1363104" cy="646331"/>
          </a:xfrm>
          <a:prstGeom prst="rect">
            <a:avLst/>
          </a:prstGeom>
        </p:spPr>
        <p:txBody>
          <a:bodyPr wrap="square">
            <a:spAutoFit/>
          </a:bodyPr>
          <a:lstStyle/>
          <a:p>
            <a:pPr algn="ctr"/>
            <a:r>
              <a:rPr lang="en-US" sz="3600" dirty="0">
                <a:solidFill>
                  <a:srgbClr val="00B050"/>
                </a:solidFill>
                <a:latin typeface="Gilroy Bold" panose="00000800000000000000" pitchFamily="50" charset="0"/>
              </a:rPr>
              <a:t>45</a:t>
            </a:r>
          </a:p>
        </p:txBody>
      </p:sp>
      <p:sp>
        <p:nvSpPr>
          <p:cNvPr id="21" name="Rectangle 20">
            <a:extLst>
              <a:ext uri="{FF2B5EF4-FFF2-40B4-BE49-F238E27FC236}">
                <a16:creationId xmlns:a16="http://schemas.microsoft.com/office/drawing/2014/main" id="{CF5EAF04-80A3-4396-8E43-B31686B2A40F}"/>
              </a:ext>
            </a:extLst>
          </p:cNvPr>
          <p:cNvSpPr/>
          <p:nvPr userDrawn="1"/>
        </p:nvSpPr>
        <p:spPr>
          <a:xfrm>
            <a:off x="8829827" y="1771861"/>
            <a:ext cx="466575" cy="338554"/>
          </a:xfrm>
          <a:prstGeom prst="rect">
            <a:avLst/>
          </a:prstGeom>
        </p:spPr>
        <p:txBody>
          <a:bodyPr wrap="square">
            <a:spAutoFit/>
          </a:bodyPr>
          <a:lstStyle/>
          <a:p>
            <a:pPr algn="ctr"/>
            <a:r>
              <a:rPr lang="en-US" sz="1600" b="1" dirty="0">
                <a:solidFill>
                  <a:srgbClr val="00B050"/>
                </a:solidFill>
                <a:latin typeface="Gilroy Bold" panose="00000800000000000000" pitchFamily="50" charset="0"/>
              </a:rPr>
              <a:t>$</a:t>
            </a:r>
          </a:p>
        </p:txBody>
      </p:sp>
      <p:sp>
        <p:nvSpPr>
          <p:cNvPr id="22" name="Rectangle 21">
            <a:extLst>
              <a:ext uri="{FF2B5EF4-FFF2-40B4-BE49-F238E27FC236}">
                <a16:creationId xmlns:a16="http://schemas.microsoft.com/office/drawing/2014/main" id="{11E06568-2FA2-4CE7-B880-8220D97DFC65}"/>
              </a:ext>
            </a:extLst>
          </p:cNvPr>
          <p:cNvSpPr/>
          <p:nvPr userDrawn="1"/>
        </p:nvSpPr>
        <p:spPr>
          <a:xfrm>
            <a:off x="9123074" y="2135314"/>
            <a:ext cx="603101" cy="307777"/>
          </a:xfrm>
          <a:prstGeom prst="rect">
            <a:avLst/>
          </a:prstGeom>
        </p:spPr>
        <p:txBody>
          <a:bodyPr wrap="square">
            <a:spAutoFit/>
          </a:bodyPr>
          <a:lstStyle/>
          <a:p>
            <a:pPr algn="ctr"/>
            <a:r>
              <a:rPr lang="en-US" sz="1400" b="1" dirty="0">
                <a:solidFill>
                  <a:srgbClr val="FFFFFF">
                    <a:lumMod val="50000"/>
                  </a:srgbClr>
                </a:solidFill>
                <a:latin typeface="Gilroy Bold" panose="00000800000000000000" pitchFamily="50" charset="0"/>
              </a:rPr>
              <a:t>/mo</a:t>
            </a:r>
          </a:p>
        </p:txBody>
      </p:sp>
      <p:sp>
        <p:nvSpPr>
          <p:cNvPr id="23" name="Rectangle 22">
            <a:extLst>
              <a:ext uri="{FF2B5EF4-FFF2-40B4-BE49-F238E27FC236}">
                <a16:creationId xmlns:a16="http://schemas.microsoft.com/office/drawing/2014/main" id="{977F2FDA-32B8-442F-BA25-520868B5C60E}"/>
              </a:ext>
            </a:extLst>
          </p:cNvPr>
          <p:cNvSpPr/>
          <p:nvPr userDrawn="1"/>
        </p:nvSpPr>
        <p:spPr>
          <a:xfrm>
            <a:off x="8743072" y="2600004"/>
            <a:ext cx="1363104" cy="369332"/>
          </a:xfrm>
          <a:prstGeom prst="rect">
            <a:avLst/>
          </a:prstGeom>
        </p:spPr>
        <p:txBody>
          <a:bodyPr wrap="square">
            <a:spAutoFit/>
          </a:bodyPr>
          <a:lstStyle/>
          <a:p>
            <a:pPr algn="ctr"/>
            <a:r>
              <a:rPr lang="en-US" b="1" dirty="0">
                <a:solidFill>
                  <a:srgbClr val="000000"/>
                </a:solidFill>
                <a:latin typeface="Gilroy Bold" panose="00000800000000000000" pitchFamily="50" charset="0"/>
              </a:rPr>
              <a:t>ADVANCE</a:t>
            </a:r>
          </a:p>
        </p:txBody>
      </p:sp>
      <p:cxnSp>
        <p:nvCxnSpPr>
          <p:cNvPr id="24" name="Straight Connector 23">
            <a:extLst>
              <a:ext uri="{FF2B5EF4-FFF2-40B4-BE49-F238E27FC236}">
                <a16:creationId xmlns:a16="http://schemas.microsoft.com/office/drawing/2014/main" id="{22BEEC17-0F5B-4771-B60A-E341E89AB257}"/>
              </a:ext>
            </a:extLst>
          </p:cNvPr>
          <p:cNvCxnSpPr/>
          <p:nvPr userDrawn="1"/>
        </p:nvCxnSpPr>
        <p:spPr>
          <a:xfrm>
            <a:off x="8100871" y="3859551"/>
            <a:ext cx="2647507" cy="0"/>
          </a:xfrm>
          <a:prstGeom prst="line">
            <a:avLst/>
          </a:prstGeom>
          <a:noFill/>
          <a:ln w="9525" cap="flat" cmpd="sng" algn="ctr">
            <a:solidFill>
              <a:srgbClr val="FFFFFF">
                <a:lumMod val="95000"/>
              </a:srgbClr>
            </a:solidFill>
            <a:prstDash val="solid"/>
          </a:ln>
          <a:effectLst/>
        </p:spPr>
      </p:cxnSp>
      <p:sp>
        <p:nvSpPr>
          <p:cNvPr id="25" name="Rectangle 24">
            <a:extLst>
              <a:ext uri="{FF2B5EF4-FFF2-40B4-BE49-F238E27FC236}">
                <a16:creationId xmlns:a16="http://schemas.microsoft.com/office/drawing/2014/main" id="{F6997828-F743-499C-9CF5-093997BF62C5}"/>
              </a:ext>
            </a:extLst>
          </p:cNvPr>
          <p:cNvSpPr/>
          <p:nvPr userDrawn="1"/>
        </p:nvSpPr>
        <p:spPr>
          <a:xfrm>
            <a:off x="8100871" y="3502744"/>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Design Bootcamp</a:t>
            </a:r>
          </a:p>
        </p:txBody>
      </p:sp>
      <p:cxnSp>
        <p:nvCxnSpPr>
          <p:cNvPr id="26" name="Straight Connector 25">
            <a:extLst>
              <a:ext uri="{FF2B5EF4-FFF2-40B4-BE49-F238E27FC236}">
                <a16:creationId xmlns:a16="http://schemas.microsoft.com/office/drawing/2014/main" id="{EE806268-0860-46D2-B058-3C4E6D9FA39E}"/>
              </a:ext>
            </a:extLst>
          </p:cNvPr>
          <p:cNvCxnSpPr/>
          <p:nvPr userDrawn="1"/>
        </p:nvCxnSpPr>
        <p:spPr>
          <a:xfrm>
            <a:off x="8100871" y="4358124"/>
            <a:ext cx="2647507" cy="0"/>
          </a:xfrm>
          <a:prstGeom prst="line">
            <a:avLst/>
          </a:prstGeom>
          <a:noFill/>
          <a:ln w="9525" cap="flat" cmpd="sng" algn="ctr">
            <a:solidFill>
              <a:srgbClr val="FFFFFF">
                <a:lumMod val="95000"/>
              </a:srgbClr>
            </a:solidFill>
            <a:prstDash val="solid"/>
          </a:ln>
          <a:effectLst/>
        </p:spPr>
      </p:cxnSp>
      <p:sp>
        <p:nvSpPr>
          <p:cNvPr id="27" name="Rectangle 26">
            <a:extLst>
              <a:ext uri="{FF2B5EF4-FFF2-40B4-BE49-F238E27FC236}">
                <a16:creationId xmlns:a16="http://schemas.microsoft.com/office/drawing/2014/main" id="{62FC9B72-99C9-49A5-83F7-F88EC65A84E7}"/>
              </a:ext>
            </a:extLst>
          </p:cNvPr>
          <p:cNvSpPr/>
          <p:nvPr userDrawn="1"/>
        </p:nvSpPr>
        <p:spPr>
          <a:xfrm>
            <a:off x="8100871" y="3977520"/>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Free Mentoring</a:t>
            </a:r>
          </a:p>
        </p:txBody>
      </p:sp>
      <p:sp>
        <p:nvSpPr>
          <p:cNvPr id="28" name="Rectangle 27">
            <a:extLst>
              <a:ext uri="{FF2B5EF4-FFF2-40B4-BE49-F238E27FC236}">
                <a16:creationId xmlns:a16="http://schemas.microsoft.com/office/drawing/2014/main" id="{219F8A89-2C5B-489B-8BF8-7E8702F949A8}"/>
              </a:ext>
            </a:extLst>
          </p:cNvPr>
          <p:cNvSpPr/>
          <p:nvPr userDrawn="1"/>
        </p:nvSpPr>
        <p:spPr>
          <a:xfrm>
            <a:off x="8100871" y="4464251"/>
            <a:ext cx="2647507" cy="461665"/>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Get access to all</a:t>
            </a:r>
          </a:p>
          <a:p>
            <a:pPr algn="ctr"/>
            <a:r>
              <a:rPr lang="en-US" sz="1200" b="1" dirty="0">
                <a:solidFill>
                  <a:srgbClr val="FFFFFF">
                    <a:lumMod val="50000"/>
                  </a:srgbClr>
                </a:solidFill>
                <a:latin typeface="Klinic Slab Book" pitchFamily="50" charset="0"/>
              </a:rPr>
              <a:t>E-Courses</a:t>
            </a:r>
          </a:p>
        </p:txBody>
      </p:sp>
      <p:sp>
        <p:nvSpPr>
          <p:cNvPr id="29" name="Rounded Rectangle 40">
            <a:extLst>
              <a:ext uri="{FF2B5EF4-FFF2-40B4-BE49-F238E27FC236}">
                <a16:creationId xmlns:a16="http://schemas.microsoft.com/office/drawing/2014/main" id="{900AFF42-B8C1-40C7-8696-006CC2C8B5AF}"/>
              </a:ext>
            </a:extLst>
          </p:cNvPr>
          <p:cNvSpPr/>
          <p:nvPr userDrawn="1"/>
        </p:nvSpPr>
        <p:spPr>
          <a:xfrm>
            <a:off x="8139562" y="1082468"/>
            <a:ext cx="2570124" cy="119661"/>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Neue Medium"/>
            </a:endParaRPr>
          </a:p>
        </p:txBody>
      </p:sp>
      <p:sp>
        <p:nvSpPr>
          <p:cNvPr id="30" name="Rounded Rectangle 41">
            <a:extLst>
              <a:ext uri="{FF2B5EF4-FFF2-40B4-BE49-F238E27FC236}">
                <a16:creationId xmlns:a16="http://schemas.microsoft.com/office/drawing/2014/main" id="{888A906D-3726-45B0-BCD1-0B5E7DFEC4B8}"/>
              </a:ext>
            </a:extLst>
          </p:cNvPr>
          <p:cNvSpPr/>
          <p:nvPr userDrawn="1"/>
        </p:nvSpPr>
        <p:spPr>
          <a:xfrm>
            <a:off x="4812238" y="5452161"/>
            <a:ext cx="2303094" cy="605823"/>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2332"/>
              </a:solidFill>
              <a:effectLst/>
              <a:uLnTx/>
              <a:uFillTx/>
              <a:latin typeface="Helvetica Neue Medium"/>
            </a:endParaRPr>
          </a:p>
        </p:txBody>
      </p:sp>
      <p:sp>
        <p:nvSpPr>
          <p:cNvPr id="31" name="Rectangle 30">
            <a:extLst>
              <a:ext uri="{FF2B5EF4-FFF2-40B4-BE49-F238E27FC236}">
                <a16:creationId xmlns:a16="http://schemas.microsoft.com/office/drawing/2014/main" id="{354F960E-60BD-4E00-8299-82B7A27AE6A5}"/>
              </a:ext>
            </a:extLst>
          </p:cNvPr>
          <p:cNvSpPr/>
          <p:nvPr userDrawn="1"/>
        </p:nvSpPr>
        <p:spPr>
          <a:xfrm>
            <a:off x="4812238" y="5628429"/>
            <a:ext cx="2303094" cy="276999"/>
          </a:xfrm>
          <a:prstGeom prst="rect">
            <a:avLst/>
          </a:prstGeom>
        </p:spPr>
        <p:txBody>
          <a:bodyPr wrap="square">
            <a:spAutoFit/>
          </a:bodyPr>
          <a:lstStyle/>
          <a:p>
            <a:pPr algn="ctr"/>
            <a:r>
              <a:rPr lang="en-US" sz="1200" b="1" dirty="0">
                <a:solidFill>
                  <a:srgbClr val="FFFFFF"/>
                </a:solidFill>
                <a:latin typeface="Gilroy Bold" panose="00000800000000000000" pitchFamily="50" charset="0"/>
              </a:rPr>
              <a:t>GET ACCESS</a:t>
            </a:r>
          </a:p>
        </p:txBody>
      </p:sp>
      <p:sp>
        <p:nvSpPr>
          <p:cNvPr id="32" name="Rounded Rectangle 43">
            <a:extLst>
              <a:ext uri="{FF2B5EF4-FFF2-40B4-BE49-F238E27FC236}">
                <a16:creationId xmlns:a16="http://schemas.microsoft.com/office/drawing/2014/main" id="{B932B3A3-400F-489E-AAC8-51C22503A50B}"/>
              </a:ext>
            </a:extLst>
          </p:cNvPr>
          <p:cNvSpPr/>
          <p:nvPr userDrawn="1"/>
        </p:nvSpPr>
        <p:spPr>
          <a:xfrm>
            <a:off x="8269432" y="5455404"/>
            <a:ext cx="2303094" cy="605823"/>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C2332"/>
              </a:solidFill>
              <a:effectLst/>
              <a:uLnTx/>
              <a:uFillTx/>
              <a:latin typeface="Helvetica Neue Medium"/>
            </a:endParaRPr>
          </a:p>
        </p:txBody>
      </p:sp>
      <p:sp>
        <p:nvSpPr>
          <p:cNvPr id="33" name="Rectangle 32">
            <a:extLst>
              <a:ext uri="{FF2B5EF4-FFF2-40B4-BE49-F238E27FC236}">
                <a16:creationId xmlns:a16="http://schemas.microsoft.com/office/drawing/2014/main" id="{44ED7AAD-BDBC-4CAB-9146-E0CC7987A278}"/>
              </a:ext>
            </a:extLst>
          </p:cNvPr>
          <p:cNvSpPr/>
          <p:nvPr userDrawn="1"/>
        </p:nvSpPr>
        <p:spPr>
          <a:xfrm>
            <a:off x="8269432" y="5623580"/>
            <a:ext cx="2303094" cy="276999"/>
          </a:xfrm>
          <a:prstGeom prst="rect">
            <a:avLst/>
          </a:prstGeom>
        </p:spPr>
        <p:txBody>
          <a:bodyPr wrap="square">
            <a:spAutoFit/>
          </a:bodyPr>
          <a:lstStyle/>
          <a:p>
            <a:pPr algn="ctr"/>
            <a:r>
              <a:rPr lang="en-US" sz="1200" b="1" dirty="0">
                <a:solidFill>
                  <a:srgbClr val="FFFFFF"/>
                </a:solidFill>
                <a:latin typeface="Gilroy Bold" panose="00000800000000000000" pitchFamily="50" charset="0"/>
              </a:rPr>
              <a:t>GET ACCESS</a:t>
            </a:r>
          </a:p>
        </p:txBody>
      </p:sp>
      <p:sp>
        <p:nvSpPr>
          <p:cNvPr id="34" name="Subtitle text placeholder information">
            <a:extLst>
              <a:ext uri="{FF2B5EF4-FFF2-40B4-BE49-F238E27FC236}">
                <a16:creationId xmlns:a16="http://schemas.microsoft.com/office/drawing/2014/main" id="{EF62C71F-AFB2-4025-930B-9A890B520CB0}"/>
              </a:ext>
            </a:extLst>
          </p:cNvPr>
          <p:cNvSpPr txBox="1"/>
          <p:nvPr userDrawn="1"/>
        </p:nvSpPr>
        <p:spPr>
          <a:xfrm>
            <a:off x="857514" y="1811027"/>
            <a:ext cx="2892343"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1600">
                <a:solidFill>
                  <a:srgbClr val="767A84"/>
                </a:solidFill>
                <a:latin typeface="Arial"/>
                <a:ea typeface="Arial"/>
                <a:cs typeface="Arial"/>
                <a:sym typeface="Arial"/>
              </a:defRPr>
            </a:lvl1pPr>
          </a:lstStyle>
          <a:p>
            <a:pPr defTabSz="412750" hangingPunct="0"/>
            <a:r>
              <a:rPr sz="1200" dirty="0">
                <a:solidFill>
                  <a:srgbClr val="000000">
                    <a:lumMod val="50000"/>
                    <a:lumOff val="50000"/>
                  </a:srgbClr>
                </a:solidFill>
                <a:latin typeface="Klinic Slab Book" pitchFamily="50" charset="0"/>
                <a:ea typeface="+mn-ea"/>
                <a:cs typeface="+mn-cs"/>
              </a:rPr>
              <a:t>Subtitle text placeholder information</a:t>
            </a:r>
          </a:p>
        </p:txBody>
      </p:sp>
      <p:sp>
        <p:nvSpPr>
          <p:cNvPr id="35" name="Flat design diagrams">
            <a:extLst>
              <a:ext uri="{FF2B5EF4-FFF2-40B4-BE49-F238E27FC236}">
                <a16:creationId xmlns:a16="http://schemas.microsoft.com/office/drawing/2014/main" id="{18FEBDA9-2F6F-42EC-A086-1CF4152056D9}"/>
              </a:ext>
            </a:extLst>
          </p:cNvPr>
          <p:cNvSpPr txBox="1"/>
          <p:nvPr userDrawn="1"/>
        </p:nvSpPr>
        <p:spPr>
          <a:xfrm>
            <a:off x="773530" y="1093122"/>
            <a:ext cx="4189542" cy="65915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0" cap="none" spc="-150" normalizeH="0" baseline="0" noProof="0" dirty="0">
                <a:ln>
                  <a:noFill/>
                </a:ln>
                <a:solidFill>
                  <a:srgbClr val="000000"/>
                </a:solidFill>
                <a:effectLst/>
                <a:uLnTx/>
                <a:uFillTx/>
                <a:latin typeface="Gilroy ExtraBold" panose="00000900000000000000" pitchFamily="50" charset="0"/>
              </a:rPr>
              <a:t>Timeline</a:t>
            </a:r>
            <a:endParaRPr kumimoji="0" sz="3600" b="1" i="0" u="none" strike="noStrike" kern="0" cap="none" spc="-150" normalizeH="0" baseline="0" noProof="0" dirty="0">
              <a:ln>
                <a:noFill/>
              </a:ln>
              <a:solidFill>
                <a:srgbClr val="8C2332"/>
              </a:solidFill>
              <a:effectLst/>
              <a:uLnTx/>
              <a:uFillTx/>
              <a:latin typeface="Gilroy ExtraBold" panose="00000900000000000000" pitchFamily="50" charset="0"/>
            </a:endParaRPr>
          </a:p>
        </p:txBody>
      </p:sp>
    </p:spTree>
    <p:extLst>
      <p:ext uri="{BB962C8B-B14F-4D97-AF65-F5344CB8AC3E}">
        <p14:creationId xmlns:p14="http://schemas.microsoft.com/office/powerpoint/2010/main" val="299511452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D8A5FD64-9E42-4D4B-BD23-D4F1BB980F48}"/>
              </a:ext>
            </a:extLst>
          </p:cNvPr>
          <p:cNvSpPr txBox="1">
            <a:spLocks/>
          </p:cNvSpPr>
          <p:nvPr userDrawn="1"/>
        </p:nvSpPr>
        <p:spPr>
          <a:xfrm>
            <a:off x="746077" y="1796912"/>
            <a:ext cx="3360787" cy="439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0" rIns="50800" bIns="50800" anchor="t" anchorCtr="0">
            <a:noAutofit/>
          </a:bodyPr>
          <a:lstStyle>
            <a:lvl1pPr marL="0" marR="0" indent="0" algn="l" defTabSz="412750" eaLnBrk="1" latinLnBrk="0" hangingPunct="1">
              <a:lnSpc>
                <a:spcPct val="150000"/>
              </a:lnSpc>
              <a:spcBef>
                <a:spcPts val="2950"/>
              </a:spcBef>
              <a:spcAft>
                <a:spcPts val="0"/>
              </a:spcAft>
              <a:buClrTx/>
              <a:buSzPct val="125000"/>
              <a:buFontTx/>
              <a:buNone/>
              <a:tabLst/>
              <a:defRPr sz="1400" b="0" i="0" u="none" strike="noStrike" cap="none" spc="0" baseline="0">
                <a:solidFill>
                  <a:schemeClr val="tx1">
                    <a:lumMod val="50000"/>
                    <a:lumOff val="50000"/>
                  </a:schemeClr>
                </a:solidFill>
                <a:uFillTx/>
                <a:latin typeface="Klinic Slab Book" pitchFamily="50" charset="0"/>
                <a:ea typeface="Open Sans" panose="020B0606030504020204" pitchFamily="34" charset="0"/>
                <a:cs typeface="Open Sans" panose="020B0606030504020204" pitchFamily="34" charset="0"/>
                <a:sym typeface="Helvetica Neue"/>
              </a:defRPr>
            </a:lvl1pPr>
            <a:lvl2pPr marL="457189" marR="0" indent="0" algn="ctr" defTabSz="412750" eaLnBrk="1" latinLnBrk="0" hangingPunct="1">
              <a:lnSpc>
                <a:spcPct val="100000"/>
              </a:lnSpc>
              <a:spcBef>
                <a:spcPts val="2950"/>
              </a:spcBef>
              <a:spcAft>
                <a:spcPts val="0"/>
              </a:spcAft>
              <a:buClrTx/>
              <a:buSzPct val="125000"/>
              <a:buFontTx/>
              <a:buNone/>
              <a:tabLst/>
              <a:defRPr sz="20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14377" marR="0" indent="0" algn="ctr" defTabSz="412750" eaLnBrk="1" latinLnBrk="0" hangingPunct="1">
              <a:lnSpc>
                <a:spcPct val="100000"/>
              </a:lnSpc>
              <a:spcBef>
                <a:spcPts val="2950"/>
              </a:spcBef>
              <a:spcAft>
                <a:spcPts val="0"/>
              </a:spcAft>
              <a:buClrTx/>
              <a:buSzPct val="125000"/>
              <a:buFontTx/>
              <a:buNone/>
              <a:tabLst/>
              <a:defRPr sz="18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371566"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828754"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2285943"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6pPr>
            <a:lvl7pPr marL="2743131"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7pPr>
            <a:lvl8pPr marL="3200320"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8pPr>
            <a:lvl9pPr marL="3657509"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Lorem ipsum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dolor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sit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amet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consectetur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adipiscing</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elit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sed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do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eiusmod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tempor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incididunt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labore</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et dolore magna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endPar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aliquip</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Lorem ipsum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dolor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sit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amet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consectetur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adipiscing</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elit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Lorem ipsum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dolor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sit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amet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consectetur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adipiscing</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a:t>
            </a: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p:txBody>
      </p:sp>
      <p:sp>
        <p:nvSpPr>
          <p:cNvPr id="8" name="Text Placeholder 7">
            <a:extLst>
              <a:ext uri="{FF2B5EF4-FFF2-40B4-BE49-F238E27FC236}">
                <a16:creationId xmlns:a16="http://schemas.microsoft.com/office/drawing/2014/main" id="{45F3BDAD-5944-4289-B5BB-C84A1074E9A1}"/>
              </a:ext>
            </a:extLst>
          </p:cNvPr>
          <p:cNvSpPr txBox="1">
            <a:spLocks/>
          </p:cNvSpPr>
          <p:nvPr userDrawn="1"/>
        </p:nvSpPr>
        <p:spPr>
          <a:xfrm>
            <a:off x="8220602" y="1796912"/>
            <a:ext cx="3360788" cy="439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0" rIns="50800" bIns="50800" anchor="t" anchorCtr="0">
            <a:noAutofit/>
          </a:bodyPr>
          <a:lstStyle>
            <a:lvl1pPr marL="0" marR="0" indent="0" algn="l" defTabSz="412750" eaLnBrk="1" latinLnBrk="0" hangingPunct="1">
              <a:lnSpc>
                <a:spcPct val="150000"/>
              </a:lnSpc>
              <a:spcBef>
                <a:spcPts val="2950"/>
              </a:spcBef>
              <a:spcAft>
                <a:spcPts val="0"/>
              </a:spcAft>
              <a:buClrTx/>
              <a:buSzPct val="125000"/>
              <a:buFontTx/>
              <a:buNone/>
              <a:tabLst/>
              <a:defRPr sz="1400" b="0" i="0" u="none" strike="noStrike" cap="none" spc="0" baseline="0">
                <a:solidFill>
                  <a:schemeClr val="tx1">
                    <a:lumMod val="50000"/>
                    <a:lumOff val="50000"/>
                  </a:schemeClr>
                </a:solidFill>
                <a:uFillTx/>
                <a:latin typeface="Klinic Slab Book" pitchFamily="50" charset="0"/>
                <a:ea typeface="Open Sans" panose="020B0606030504020204" pitchFamily="34" charset="0"/>
                <a:cs typeface="Open Sans" panose="020B0606030504020204" pitchFamily="34"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Ipsum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dolor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sit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amet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consectetur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adipiscing</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elit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sed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do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eiusmod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tempor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incididunt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labore</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et dolore magna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aliquip</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p>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Lorem ipsum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dolor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sit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amet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consectetur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adipiscing</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elit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Lorem ipsum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dolor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sit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amet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consectetur</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adipiscing</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a:t>
            </a: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a:p>
            <a:pPr marL="0" marR="0" lvl="0" indent="0" algn="l" defTabSz="412750" eaLnBrk="1" fontAlgn="auto" latinLnBrk="0" hangingPunct="1">
              <a:lnSpc>
                <a:spcPct val="150000"/>
              </a:lnSpc>
              <a:spcBef>
                <a:spcPts val="2950"/>
              </a:spcBef>
              <a:spcAft>
                <a:spcPts val="0"/>
              </a:spcAft>
              <a:buClrTx/>
              <a:buSzPct val="125000"/>
              <a:buFontTx/>
              <a:buNone/>
              <a:tabLst/>
              <a:defRPr/>
            </a:pP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p:txBody>
      </p:sp>
      <p:pic>
        <p:nvPicPr>
          <p:cNvPr id="9" name="Picture Placeholder 8" descr="A close up of a busy city street&#10;&#10;Description automatically generated">
            <a:extLst>
              <a:ext uri="{FF2B5EF4-FFF2-40B4-BE49-F238E27FC236}">
                <a16:creationId xmlns:a16="http://schemas.microsoft.com/office/drawing/2014/main" id="{FD496F39-8842-4884-9D69-F87416CDA79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1000" contrast="15000"/>
                    </a14:imgEffect>
                  </a14:imgLayer>
                </a14:imgProps>
              </a:ext>
              <a:ext uri="{28A0092B-C50C-407E-A947-70E740481C1C}">
                <a14:useLocalDpi xmlns:a14="http://schemas.microsoft.com/office/drawing/2010/main"/>
              </a:ext>
            </a:extLst>
          </a:blip>
          <a:srcRect l="30454" t="16143" r="25863" b="23791"/>
          <a:stretch/>
        </p:blipFill>
        <p:spPr>
          <a:xfrm>
            <a:off x="4622800" y="1580028"/>
            <a:ext cx="2946400" cy="5277971"/>
          </a:xfrm>
          <a:prstGeom prst="rect">
            <a:avLst/>
          </a:prstGeom>
          <a:solidFill>
            <a:srgbClr val="FFFFFF">
              <a:lumMod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0" name="Text Placeholder 5">
            <a:extLst>
              <a:ext uri="{FF2B5EF4-FFF2-40B4-BE49-F238E27FC236}">
                <a16:creationId xmlns:a16="http://schemas.microsoft.com/office/drawing/2014/main" id="{1731A9DC-D08B-48F6-9DC7-4072690FA781}"/>
              </a:ext>
            </a:extLst>
          </p:cNvPr>
          <p:cNvSpPr txBox="1">
            <a:spLocks/>
          </p:cNvSpPr>
          <p:nvPr userDrawn="1"/>
        </p:nvSpPr>
        <p:spPr>
          <a:xfrm>
            <a:off x="864080" y="481823"/>
            <a:ext cx="10488710" cy="540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2500" lnSpcReduction="20000"/>
          </a:bodyPr>
          <a:lstStyle>
            <a:lvl1pPr marL="0" marR="0" indent="0" algn="ctr" defTabSz="412750" eaLnBrk="1" latinLnBrk="0" hangingPunct="1">
              <a:lnSpc>
                <a:spcPct val="100000"/>
              </a:lnSpc>
              <a:spcBef>
                <a:spcPts val="2950"/>
              </a:spcBef>
              <a:spcAft>
                <a:spcPts val="0"/>
              </a:spcAft>
              <a:buClrTx/>
              <a:buSzPct val="125000"/>
              <a:buFontTx/>
              <a:buNone/>
              <a:tabLst/>
              <a:defRPr sz="3600" b="1" i="0" u="none" strike="noStrike" cap="none" spc="-150" baseline="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00000"/>
              </a:lnSpc>
              <a:spcBef>
                <a:spcPts val="2950"/>
              </a:spcBef>
              <a:spcAft>
                <a:spcPts val="0"/>
              </a:spcAft>
              <a:buClrTx/>
              <a:buSzPct val="125000"/>
              <a:buFontTx/>
              <a:buNone/>
              <a:tabLst/>
              <a:defRPr/>
            </a:pPr>
            <a:r>
              <a:rPr kumimoji="0" lang="en-US" sz="3600" b="1" i="0" u="none" strike="noStrike" kern="0" cap="none" spc="-150" normalizeH="0" baseline="0" noProof="0">
                <a:ln>
                  <a:noFill/>
                </a:ln>
                <a:solidFill>
                  <a:srgbClr val="000000"/>
                </a:solidFill>
                <a:effectLst/>
                <a:uLnTx/>
                <a:uFillTx/>
                <a:latin typeface="Gilroy ExtraBold" panose="00000900000000000000" pitchFamily="50" charset="0"/>
                <a:sym typeface="Helvetica Neue"/>
              </a:rPr>
              <a:t>Comparison </a:t>
            </a:r>
            <a:r>
              <a:rPr kumimoji="0" lang="en-US" sz="3600" b="1" i="0" u="none" strike="noStrike" kern="0" cap="none" spc="-150" normalizeH="0" baseline="0" noProof="0">
                <a:ln>
                  <a:noFill/>
                </a:ln>
                <a:solidFill>
                  <a:srgbClr val="8C2332"/>
                </a:solidFill>
                <a:effectLst/>
                <a:uLnTx/>
                <a:uFillTx/>
                <a:latin typeface="Gilroy ExtraBold" panose="00000900000000000000" pitchFamily="50" charset="0"/>
                <a:sym typeface="Helvetica Neue"/>
              </a:rPr>
              <a:t>Lists</a:t>
            </a:r>
            <a:endParaRPr kumimoji="0" lang="en-US" sz="3600" b="1" i="0" u="none" strike="noStrike" kern="0" cap="none" spc="-150" normalizeH="0" baseline="0" noProof="0" dirty="0">
              <a:ln>
                <a:noFill/>
              </a:ln>
              <a:solidFill>
                <a:srgbClr val="8C2332"/>
              </a:solidFill>
              <a:effectLst/>
              <a:uLnTx/>
              <a:uFillTx/>
              <a:latin typeface="Gilroy ExtraBold" panose="00000900000000000000" pitchFamily="50" charset="0"/>
              <a:sym typeface="Helvetica Neue"/>
            </a:endParaRPr>
          </a:p>
        </p:txBody>
      </p:sp>
    </p:spTree>
    <p:extLst>
      <p:ext uri="{BB962C8B-B14F-4D97-AF65-F5344CB8AC3E}">
        <p14:creationId xmlns:p14="http://schemas.microsoft.com/office/powerpoint/2010/main" val="85855614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Placeholder 8" descr="A close up of a busy city street&#10;&#10;Description automatically generated">
            <a:extLst>
              <a:ext uri="{FF2B5EF4-FFF2-40B4-BE49-F238E27FC236}">
                <a16:creationId xmlns:a16="http://schemas.microsoft.com/office/drawing/2014/main" id="{EDD30480-5854-41DB-B6AE-045ADE2A9FB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1000" contrast="15000"/>
                    </a14:imgEffect>
                  </a14:imgLayer>
                </a14:imgProps>
              </a:ext>
              <a:ext uri="{28A0092B-C50C-407E-A947-70E740481C1C}">
                <a14:useLocalDpi xmlns:a14="http://schemas.microsoft.com/office/drawing/2010/main"/>
              </a:ext>
            </a:extLst>
          </a:blip>
          <a:srcRect l="30454" t="16143" r="25863" b="23791"/>
          <a:stretch/>
        </p:blipFill>
        <p:spPr>
          <a:xfrm>
            <a:off x="4622800" y="1507453"/>
            <a:ext cx="2946400" cy="5350547"/>
          </a:xfrm>
          <a:prstGeom prst="rect">
            <a:avLst/>
          </a:prstGeom>
          <a:solidFill>
            <a:srgbClr val="FFFFFF">
              <a:lumMod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Text Placeholder 5">
            <a:extLst>
              <a:ext uri="{FF2B5EF4-FFF2-40B4-BE49-F238E27FC236}">
                <a16:creationId xmlns:a16="http://schemas.microsoft.com/office/drawing/2014/main" id="{80C99A5F-E0B6-4A25-B860-4B48D956A8E0}"/>
              </a:ext>
            </a:extLst>
          </p:cNvPr>
          <p:cNvSpPr txBox="1">
            <a:spLocks/>
          </p:cNvSpPr>
          <p:nvPr userDrawn="1"/>
        </p:nvSpPr>
        <p:spPr>
          <a:xfrm>
            <a:off x="864080" y="481823"/>
            <a:ext cx="10488710" cy="540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2500" lnSpcReduction="20000"/>
          </a:bodyPr>
          <a:lstStyle>
            <a:lvl1pPr marL="0" marR="0" indent="0" algn="ctr" defTabSz="412750" eaLnBrk="1" latinLnBrk="0" hangingPunct="1">
              <a:lnSpc>
                <a:spcPct val="100000"/>
              </a:lnSpc>
              <a:spcBef>
                <a:spcPts val="2950"/>
              </a:spcBef>
              <a:spcAft>
                <a:spcPts val="0"/>
              </a:spcAft>
              <a:buClrTx/>
              <a:buSzPct val="125000"/>
              <a:buFontTx/>
              <a:buNone/>
              <a:tabLst/>
              <a:defRPr sz="3600" b="1" i="0" u="none" strike="noStrike" cap="none" spc="-150" baseline="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00000"/>
              </a:lnSpc>
              <a:spcBef>
                <a:spcPts val="2950"/>
              </a:spcBef>
              <a:spcAft>
                <a:spcPts val="0"/>
              </a:spcAft>
              <a:buClrTx/>
              <a:buSzPct val="125000"/>
              <a:buFontTx/>
              <a:buNone/>
              <a:tabLst/>
              <a:defRPr/>
            </a:pPr>
            <a:r>
              <a:rPr kumimoji="0" lang="en-US" sz="3600" b="1" i="0" u="none" strike="noStrike" kern="0" cap="none" spc="-150" normalizeH="0" baseline="0" noProof="0">
                <a:ln>
                  <a:noFill/>
                </a:ln>
                <a:solidFill>
                  <a:srgbClr val="000000"/>
                </a:solidFill>
                <a:effectLst/>
                <a:uLnTx/>
                <a:uFillTx/>
                <a:latin typeface="Gilroy ExtraBold" panose="00000900000000000000" pitchFamily="50" charset="0"/>
                <a:sym typeface="Helvetica Neue"/>
              </a:rPr>
              <a:t>Comparison </a:t>
            </a:r>
            <a:r>
              <a:rPr kumimoji="0" lang="en-US" sz="3600" b="1" i="0" u="none" strike="noStrike" kern="0" cap="none" spc="-150" normalizeH="0" baseline="0" noProof="0">
                <a:ln>
                  <a:noFill/>
                </a:ln>
                <a:solidFill>
                  <a:srgbClr val="8C2332"/>
                </a:solidFill>
                <a:effectLst/>
                <a:uLnTx/>
                <a:uFillTx/>
                <a:latin typeface="Gilroy ExtraBold" panose="00000900000000000000" pitchFamily="50" charset="0"/>
                <a:sym typeface="Helvetica Neue"/>
              </a:rPr>
              <a:t>Lists</a:t>
            </a:r>
            <a:endParaRPr kumimoji="0" lang="en-US" sz="3600" b="1" i="0" u="none" strike="noStrike" kern="0" cap="none" spc="-150" normalizeH="0" baseline="0" noProof="0" dirty="0">
              <a:ln>
                <a:noFill/>
              </a:ln>
              <a:solidFill>
                <a:srgbClr val="8C2332"/>
              </a:solidFill>
              <a:effectLst/>
              <a:uLnTx/>
              <a:uFillTx/>
              <a:latin typeface="Gilroy ExtraBold" panose="00000900000000000000" pitchFamily="50" charset="0"/>
              <a:sym typeface="Helvetica Neue"/>
            </a:endParaRPr>
          </a:p>
        </p:txBody>
      </p:sp>
      <p:sp>
        <p:nvSpPr>
          <p:cNvPr id="9" name="Text Placeholder 10">
            <a:extLst>
              <a:ext uri="{FF2B5EF4-FFF2-40B4-BE49-F238E27FC236}">
                <a16:creationId xmlns:a16="http://schemas.microsoft.com/office/drawing/2014/main" id="{98A5F336-905B-401E-8932-F772143A118B}"/>
              </a:ext>
            </a:extLst>
          </p:cNvPr>
          <p:cNvSpPr txBox="1">
            <a:spLocks/>
          </p:cNvSpPr>
          <p:nvPr userDrawn="1"/>
        </p:nvSpPr>
        <p:spPr>
          <a:xfrm>
            <a:off x="629687" y="1854585"/>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a:t>
            </a:r>
            <a:r>
              <a:rPr lang="en-ID" sz="1400" dirty="0" err="1">
                <a:solidFill>
                  <a:srgbClr val="7F7F7F"/>
                </a:solidFill>
                <a:latin typeface="Klinic Slab Book" pitchFamily="50" charset="0"/>
              </a:rPr>
              <a:t>dolor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eiusmod</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tempor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0" name="Text Placeholder 11">
            <a:extLst>
              <a:ext uri="{FF2B5EF4-FFF2-40B4-BE49-F238E27FC236}">
                <a16:creationId xmlns:a16="http://schemas.microsoft.com/office/drawing/2014/main" id="{910AA9C6-61C7-4991-9D48-80940D3A3B45}"/>
              </a:ext>
            </a:extLst>
          </p:cNvPr>
          <p:cNvSpPr txBox="1">
            <a:spLocks/>
          </p:cNvSpPr>
          <p:nvPr userDrawn="1"/>
        </p:nvSpPr>
        <p:spPr>
          <a:xfrm>
            <a:off x="629685" y="1507453"/>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1" name="Text Placeholder 10">
            <a:extLst>
              <a:ext uri="{FF2B5EF4-FFF2-40B4-BE49-F238E27FC236}">
                <a16:creationId xmlns:a16="http://schemas.microsoft.com/office/drawing/2014/main" id="{1B619499-A11F-44A6-9461-15724981A7C7}"/>
              </a:ext>
            </a:extLst>
          </p:cNvPr>
          <p:cNvSpPr txBox="1">
            <a:spLocks/>
          </p:cNvSpPr>
          <p:nvPr userDrawn="1"/>
        </p:nvSpPr>
        <p:spPr>
          <a:xfrm>
            <a:off x="629682" y="3573317"/>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a:t>
            </a:r>
            <a:r>
              <a:rPr lang="en-ID" sz="1400" dirty="0" err="1">
                <a:solidFill>
                  <a:srgbClr val="7F7F7F"/>
                </a:solidFill>
                <a:latin typeface="Klinic Slab Book" pitchFamily="50" charset="0"/>
              </a:rPr>
              <a:t>dolor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eiusmod</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tempor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2" name="Text Placeholder 11">
            <a:extLst>
              <a:ext uri="{FF2B5EF4-FFF2-40B4-BE49-F238E27FC236}">
                <a16:creationId xmlns:a16="http://schemas.microsoft.com/office/drawing/2014/main" id="{77901DF8-A16D-4563-A15E-069E38B9AD25}"/>
              </a:ext>
            </a:extLst>
          </p:cNvPr>
          <p:cNvSpPr txBox="1">
            <a:spLocks/>
          </p:cNvSpPr>
          <p:nvPr userDrawn="1"/>
        </p:nvSpPr>
        <p:spPr>
          <a:xfrm>
            <a:off x="629680" y="3226185"/>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3" name="Text Placeholder 10">
            <a:extLst>
              <a:ext uri="{FF2B5EF4-FFF2-40B4-BE49-F238E27FC236}">
                <a16:creationId xmlns:a16="http://schemas.microsoft.com/office/drawing/2014/main" id="{0E2F543A-3800-4298-9E4F-1E11580CF8F7}"/>
              </a:ext>
            </a:extLst>
          </p:cNvPr>
          <p:cNvSpPr txBox="1">
            <a:spLocks/>
          </p:cNvSpPr>
          <p:nvPr userDrawn="1"/>
        </p:nvSpPr>
        <p:spPr>
          <a:xfrm>
            <a:off x="629685" y="5350548"/>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a:t>
            </a:r>
            <a:r>
              <a:rPr lang="en-ID" sz="1400" dirty="0" err="1">
                <a:solidFill>
                  <a:srgbClr val="7F7F7F"/>
                </a:solidFill>
                <a:latin typeface="Klinic Slab Book" pitchFamily="50" charset="0"/>
              </a:rPr>
              <a:t>dolor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eiusmod</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tempor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4" name="Text Placeholder 11">
            <a:extLst>
              <a:ext uri="{FF2B5EF4-FFF2-40B4-BE49-F238E27FC236}">
                <a16:creationId xmlns:a16="http://schemas.microsoft.com/office/drawing/2014/main" id="{BE895F9E-E7C1-4858-9FFC-3A47D7C286AC}"/>
              </a:ext>
            </a:extLst>
          </p:cNvPr>
          <p:cNvSpPr txBox="1">
            <a:spLocks/>
          </p:cNvSpPr>
          <p:nvPr userDrawn="1"/>
        </p:nvSpPr>
        <p:spPr>
          <a:xfrm>
            <a:off x="629683" y="5003416"/>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5" name="Text Placeholder 10">
            <a:extLst>
              <a:ext uri="{FF2B5EF4-FFF2-40B4-BE49-F238E27FC236}">
                <a16:creationId xmlns:a16="http://schemas.microsoft.com/office/drawing/2014/main" id="{1D05F591-AFAD-439B-82B2-D3802E003836}"/>
              </a:ext>
            </a:extLst>
          </p:cNvPr>
          <p:cNvSpPr txBox="1">
            <a:spLocks/>
          </p:cNvSpPr>
          <p:nvPr userDrawn="1"/>
        </p:nvSpPr>
        <p:spPr>
          <a:xfrm>
            <a:off x="8744792" y="1854585"/>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a:t>
            </a:r>
            <a:r>
              <a:rPr lang="en-ID" sz="1400" dirty="0" err="1">
                <a:solidFill>
                  <a:srgbClr val="7F7F7F"/>
                </a:solidFill>
                <a:latin typeface="Klinic Slab Book" pitchFamily="50" charset="0"/>
              </a:rPr>
              <a:t>dolor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eiusmod</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tempor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6" name="Text Placeholder 11">
            <a:extLst>
              <a:ext uri="{FF2B5EF4-FFF2-40B4-BE49-F238E27FC236}">
                <a16:creationId xmlns:a16="http://schemas.microsoft.com/office/drawing/2014/main" id="{83804AD9-8BB6-4F8C-8121-A11221214F55}"/>
              </a:ext>
            </a:extLst>
          </p:cNvPr>
          <p:cNvSpPr txBox="1">
            <a:spLocks/>
          </p:cNvSpPr>
          <p:nvPr userDrawn="1"/>
        </p:nvSpPr>
        <p:spPr>
          <a:xfrm>
            <a:off x="8744790" y="1507453"/>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7" name="Text Placeholder 10">
            <a:extLst>
              <a:ext uri="{FF2B5EF4-FFF2-40B4-BE49-F238E27FC236}">
                <a16:creationId xmlns:a16="http://schemas.microsoft.com/office/drawing/2014/main" id="{21020DAD-148C-479F-9C22-4AB2A5DF887A}"/>
              </a:ext>
            </a:extLst>
          </p:cNvPr>
          <p:cNvSpPr txBox="1">
            <a:spLocks/>
          </p:cNvSpPr>
          <p:nvPr userDrawn="1"/>
        </p:nvSpPr>
        <p:spPr>
          <a:xfrm>
            <a:off x="8744792" y="3573317"/>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a:t>
            </a:r>
            <a:r>
              <a:rPr lang="en-ID" sz="1400" dirty="0" err="1">
                <a:solidFill>
                  <a:srgbClr val="7F7F7F"/>
                </a:solidFill>
                <a:latin typeface="Klinic Slab Book" pitchFamily="50" charset="0"/>
              </a:rPr>
              <a:t>dolor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eiusmod</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tempor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8" name="Text Placeholder 11">
            <a:extLst>
              <a:ext uri="{FF2B5EF4-FFF2-40B4-BE49-F238E27FC236}">
                <a16:creationId xmlns:a16="http://schemas.microsoft.com/office/drawing/2014/main" id="{27A7AE66-BEF9-430F-87A9-7ABD8291480A}"/>
              </a:ext>
            </a:extLst>
          </p:cNvPr>
          <p:cNvSpPr txBox="1">
            <a:spLocks/>
          </p:cNvSpPr>
          <p:nvPr userDrawn="1"/>
        </p:nvSpPr>
        <p:spPr>
          <a:xfrm>
            <a:off x="8744790" y="3226185"/>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9" name="Text Placeholder 10">
            <a:extLst>
              <a:ext uri="{FF2B5EF4-FFF2-40B4-BE49-F238E27FC236}">
                <a16:creationId xmlns:a16="http://schemas.microsoft.com/office/drawing/2014/main" id="{47AEDBF3-357C-4CFA-8B4A-22708AC8C1F1}"/>
              </a:ext>
            </a:extLst>
          </p:cNvPr>
          <p:cNvSpPr txBox="1">
            <a:spLocks/>
          </p:cNvSpPr>
          <p:nvPr userDrawn="1"/>
        </p:nvSpPr>
        <p:spPr>
          <a:xfrm>
            <a:off x="8744795" y="5350548"/>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a:t>
            </a:r>
            <a:r>
              <a:rPr lang="en-ID" sz="1400" dirty="0" err="1">
                <a:solidFill>
                  <a:srgbClr val="7F7F7F"/>
                </a:solidFill>
                <a:latin typeface="Klinic Slab Book" pitchFamily="50" charset="0"/>
              </a:rPr>
              <a:t>dolor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eiusmod</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tempor</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Incididunt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ut</a:t>
            </a:r>
            <a:r>
              <a:rPr lang="en-ID" sz="1400" dirty="0">
                <a:solidFill>
                  <a:srgbClr val="7F7F7F"/>
                </a:solidFill>
                <a:latin typeface="Klinic Slab Book" pitchFamily="50" charset="0"/>
              </a:rPr>
              <a: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20" name="Text Placeholder 11">
            <a:extLst>
              <a:ext uri="{FF2B5EF4-FFF2-40B4-BE49-F238E27FC236}">
                <a16:creationId xmlns:a16="http://schemas.microsoft.com/office/drawing/2014/main" id="{3BD141AA-FF66-4207-B937-9B21A479162D}"/>
              </a:ext>
            </a:extLst>
          </p:cNvPr>
          <p:cNvSpPr txBox="1">
            <a:spLocks/>
          </p:cNvSpPr>
          <p:nvPr userDrawn="1"/>
        </p:nvSpPr>
        <p:spPr>
          <a:xfrm>
            <a:off x="8744793" y="5003416"/>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Tree>
    <p:extLst>
      <p:ext uri="{BB962C8B-B14F-4D97-AF65-F5344CB8AC3E}">
        <p14:creationId xmlns:p14="http://schemas.microsoft.com/office/powerpoint/2010/main" val="19303042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5834018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80" r:id="rId12"/>
    <p:sldLayoutId id="2147483789" r:id="rId13"/>
    <p:sldLayoutId id="2147483790" r:id="rId14"/>
    <p:sldLayoutId id="2147483788" r:id="rId15"/>
    <p:sldLayoutId id="2147483781" r:id="rId16"/>
    <p:sldLayoutId id="2147483750"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90" r:id="rId26"/>
    <p:sldLayoutId id="2147483689" r:id="rId27"/>
    <p:sldLayoutId id="2147483691" r:id="rId28"/>
    <p:sldLayoutId id="2147483692" r:id="rId29"/>
    <p:sldLayoutId id="2147483693" r:id="rId30"/>
    <p:sldLayoutId id="2147483694" r:id="rId31"/>
    <p:sldLayoutId id="2147483695" r:id="rId32"/>
    <p:sldLayoutId id="2147483792" r:id="rId33"/>
    <p:sldLayoutId id="2147483793" r:id="rId34"/>
    <p:sldLayoutId id="2147483914" r:id="rId35"/>
    <p:sldLayoutId id="2147483915" r:id="rId36"/>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8FFE41A-7E07-4F5C-BB7D-322125A7D01E}"/>
              </a:ext>
            </a:extLst>
          </p:cNvPr>
          <p:cNvSpPr txBox="1">
            <a:spLocks/>
          </p:cNvSpPr>
          <p:nvPr userDrawn="1"/>
        </p:nvSpPr>
        <p:spPr>
          <a:xfrm>
            <a:off x="864080" y="481823"/>
            <a:ext cx="10488710" cy="540707"/>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Need and/or Merit</a:t>
            </a:r>
            <a:r>
              <a:rPr lang="en-US" dirty="0">
                <a:solidFill>
                  <a:schemeClr val="accent1"/>
                </a:solidFill>
              </a:rPr>
              <a:t> Based Aid</a:t>
            </a:r>
          </a:p>
        </p:txBody>
      </p:sp>
      <p:sp>
        <p:nvSpPr>
          <p:cNvPr id="8" name="Text Placeholder 10">
            <a:extLst>
              <a:ext uri="{FF2B5EF4-FFF2-40B4-BE49-F238E27FC236}">
                <a16:creationId xmlns:a16="http://schemas.microsoft.com/office/drawing/2014/main" id="{C1864D6A-5AE0-4E76-B621-32ADD6E63C10}"/>
              </a:ext>
            </a:extLst>
          </p:cNvPr>
          <p:cNvSpPr txBox="1">
            <a:spLocks/>
          </p:cNvSpPr>
          <p:nvPr userDrawn="1"/>
        </p:nvSpPr>
        <p:spPr>
          <a:xfrm>
            <a:off x="864083" y="1839209"/>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Based on family’s financial need</a:t>
            </a:r>
            <a:endParaRPr lang="en-US" sz="1200" dirty="0">
              <a:solidFill>
                <a:srgbClr val="7F7F7F"/>
              </a:solidFill>
              <a:latin typeface="Klinic Slab Book" pitchFamily="50" charset="0"/>
            </a:endParaRPr>
          </a:p>
        </p:txBody>
      </p:sp>
      <p:sp>
        <p:nvSpPr>
          <p:cNvPr id="9" name="Text Placeholder 11">
            <a:extLst>
              <a:ext uri="{FF2B5EF4-FFF2-40B4-BE49-F238E27FC236}">
                <a16:creationId xmlns:a16="http://schemas.microsoft.com/office/drawing/2014/main" id="{0B591A03-93D5-40DF-B619-4F009DD606A9}"/>
              </a:ext>
            </a:extLst>
          </p:cNvPr>
          <p:cNvSpPr txBox="1">
            <a:spLocks/>
          </p:cNvSpPr>
          <p:nvPr userDrawn="1"/>
        </p:nvSpPr>
        <p:spPr>
          <a:xfrm>
            <a:off x="864080" y="1471664"/>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Need-</a:t>
            </a:r>
            <a:r>
              <a:rPr lang="en-US" sz="1600" b="1" dirty="0">
                <a:solidFill>
                  <a:srgbClr val="8C2332"/>
                </a:solidFill>
                <a:latin typeface="Gilroy Bold" panose="00000800000000000000" pitchFamily="50" charset="0"/>
              </a:rPr>
              <a:t>Based</a:t>
            </a:r>
          </a:p>
        </p:txBody>
      </p:sp>
      <p:sp>
        <p:nvSpPr>
          <p:cNvPr id="10" name="Text Placeholder 10">
            <a:extLst>
              <a:ext uri="{FF2B5EF4-FFF2-40B4-BE49-F238E27FC236}">
                <a16:creationId xmlns:a16="http://schemas.microsoft.com/office/drawing/2014/main" id="{C870012B-7910-4B5B-AFA7-E8B68A1E5320}"/>
              </a:ext>
            </a:extLst>
          </p:cNvPr>
          <p:cNvSpPr txBox="1">
            <a:spLocks/>
          </p:cNvSpPr>
          <p:nvPr userDrawn="1"/>
        </p:nvSpPr>
        <p:spPr>
          <a:xfrm>
            <a:off x="864083" y="2799144"/>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Grants, loans and/or work-study</a:t>
            </a:r>
            <a:endParaRPr lang="en-US" sz="1200" dirty="0">
              <a:solidFill>
                <a:srgbClr val="7F7F7F"/>
              </a:solidFill>
              <a:latin typeface="Klinic Slab Book" pitchFamily="50" charset="0"/>
            </a:endParaRPr>
          </a:p>
        </p:txBody>
      </p:sp>
      <p:sp>
        <p:nvSpPr>
          <p:cNvPr id="11" name="Text Placeholder 11">
            <a:extLst>
              <a:ext uri="{FF2B5EF4-FFF2-40B4-BE49-F238E27FC236}">
                <a16:creationId xmlns:a16="http://schemas.microsoft.com/office/drawing/2014/main" id="{7C4EAEBB-859A-40F0-A7E7-A9BCEF73A13E}"/>
              </a:ext>
            </a:extLst>
          </p:cNvPr>
          <p:cNvSpPr txBox="1">
            <a:spLocks/>
          </p:cNvSpPr>
          <p:nvPr userDrawn="1"/>
        </p:nvSpPr>
        <p:spPr>
          <a:xfrm>
            <a:off x="864080" y="2452012"/>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Includes</a:t>
            </a:r>
            <a:endParaRPr lang="en-US" sz="1600" b="1" dirty="0">
              <a:solidFill>
                <a:srgbClr val="8C2332"/>
              </a:solidFill>
              <a:latin typeface="Gilroy Bold" panose="00000800000000000000" pitchFamily="50" charset="0"/>
            </a:endParaRPr>
          </a:p>
        </p:txBody>
      </p:sp>
      <p:sp>
        <p:nvSpPr>
          <p:cNvPr id="12" name="Text Placeholder 10">
            <a:extLst>
              <a:ext uri="{FF2B5EF4-FFF2-40B4-BE49-F238E27FC236}">
                <a16:creationId xmlns:a16="http://schemas.microsoft.com/office/drawing/2014/main" id="{909BF42C-F6C6-4157-B105-E2C484010E72}"/>
              </a:ext>
            </a:extLst>
          </p:cNvPr>
          <p:cNvSpPr txBox="1">
            <a:spLocks/>
          </p:cNvSpPr>
          <p:nvPr userDrawn="1"/>
        </p:nvSpPr>
        <p:spPr>
          <a:xfrm>
            <a:off x="864083" y="3834179"/>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All federal and most state and institutional aid based on need</a:t>
            </a:r>
            <a:endParaRPr lang="en-US" sz="1200" dirty="0">
              <a:solidFill>
                <a:srgbClr val="7F7F7F"/>
              </a:solidFill>
              <a:latin typeface="Klinic Slab Book" pitchFamily="50" charset="0"/>
            </a:endParaRPr>
          </a:p>
        </p:txBody>
      </p:sp>
      <p:sp>
        <p:nvSpPr>
          <p:cNvPr id="13" name="Text Placeholder 11">
            <a:extLst>
              <a:ext uri="{FF2B5EF4-FFF2-40B4-BE49-F238E27FC236}">
                <a16:creationId xmlns:a16="http://schemas.microsoft.com/office/drawing/2014/main" id="{DB166A72-A1AD-4280-A13A-A37D774DA559}"/>
              </a:ext>
            </a:extLst>
          </p:cNvPr>
          <p:cNvSpPr txBox="1">
            <a:spLocks/>
          </p:cNvSpPr>
          <p:nvPr userDrawn="1"/>
        </p:nvSpPr>
        <p:spPr>
          <a:xfrm>
            <a:off x="864080" y="3487047"/>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All </a:t>
            </a:r>
            <a:r>
              <a:rPr lang="en-US" sz="1600" b="1" dirty="0">
                <a:solidFill>
                  <a:srgbClr val="8C2332"/>
                </a:solidFill>
                <a:latin typeface="Gilroy Bold" panose="00000800000000000000" pitchFamily="50" charset="0"/>
              </a:rPr>
              <a:t>Federal</a:t>
            </a:r>
          </a:p>
        </p:txBody>
      </p:sp>
      <p:sp>
        <p:nvSpPr>
          <p:cNvPr id="14" name="Text Placeholder 5">
            <a:extLst>
              <a:ext uri="{FF2B5EF4-FFF2-40B4-BE49-F238E27FC236}">
                <a16:creationId xmlns:a16="http://schemas.microsoft.com/office/drawing/2014/main" id="{74C9B162-EA87-447E-BA24-E39F7F979ADF}"/>
              </a:ext>
            </a:extLst>
          </p:cNvPr>
          <p:cNvSpPr txBox="1">
            <a:spLocks/>
          </p:cNvSpPr>
          <p:nvPr userDrawn="1"/>
        </p:nvSpPr>
        <p:spPr>
          <a:xfrm>
            <a:off x="9351377" y="2452012"/>
            <a:ext cx="1484552" cy="375004"/>
          </a:xfrm>
          <a:prstGeom prst="rect">
            <a:avLst/>
          </a:prstGeom>
        </p:spPr>
        <p:txBody>
          <a:bodyPr>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COA</a:t>
            </a:r>
            <a:endParaRPr lang="en-US">
              <a:solidFill>
                <a:schemeClr val="accent1"/>
              </a:solidFill>
            </a:endParaRPr>
          </a:p>
        </p:txBody>
      </p:sp>
      <p:sp>
        <p:nvSpPr>
          <p:cNvPr id="15" name="Text Placeholder 5">
            <a:extLst>
              <a:ext uri="{FF2B5EF4-FFF2-40B4-BE49-F238E27FC236}">
                <a16:creationId xmlns:a16="http://schemas.microsoft.com/office/drawing/2014/main" id="{F7B0C1CE-87AF-4B56-9893-C24DCA368F4C}"/>
              </a:ext>
            </a:extLst>
          </p:cNvPr>
          <p:cNvSpPr txBox="1">
            <a:spLocks/>
          </p:cNvSpPr>
          <p:nvPr userDrawn="1"/>
        </p:nvSpPr>
        <p:spPr>
          <a:xfrm>
            <a:off x="3864178" y="2452012"/>
            <a:ext cx="1484552" cy="375004"/>
          </a:xfrm>
          <a:prstGeom prst="rect">
            <a:avLst/>
          </a:prstGeom>
        </p:spPr>
        <p:txBody>
          <a:bodyP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t>
            </a:r>
            <a:endParaRPr lang="en-US">
              <a:solidFill>
                <a:schemeClr val="accent1"/>
              </a:solidFill>
            </a:endParaRPr>
          </a:p>
        </p:txBody>
      </p:sp>
      <p:sp>
        <p:nvSpPr>
          <p:cNvPr id="16" name="Text Placeholder 10">
            <a:extLst>
              <a:ext uri="{FF2B5EF4-FFF2-40B4-BE49-F238E27FC236}">
                <a16:creationId xmlns:a16="http://schemas.microsoft.com/office/drawing/2014/main" id="{1E6576E2-2935-4909-BA49-6CA879AA7B19}"/>
              </a:ext>
            </a:extLst>
          </p:cNvPr>
          <p:cNvSpPr txBox="1">
            <a:spLocks/>
          </p:cNvSpPr>
          <p:nvPr userDrawn="1"/>
        </p:nvSpPr>
        <p:spPr>
          <a:xfrm>
            <a:off x="5683613" y="1859622"/>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Based on family’s financial need</a:t>
            </a:r>
            <a:endParaRPr lang="en-US" sz="1200" dirty="0">
              <a:solidFill>
                <a:srgbClr val="7F7F7F"/>
              </a:solidFill>
              <a:latin typeface="Klinic Slab Book" pitchFamily="50" charset="0"/>
            </a:endParaRPr>
          </a:p>
        </p:txBody>
      </p:sp>
      <p:sp>
        <p:nvSpPr>
          <p:cNvPr id="17" name="Text Placeholder 11">
            <a:extLst>
              <a:ext uri="{FF2B5EF4-FFF2-40B4-BE49-F238E27FC236}">
                <a16:creationId xmlns:a16="http://schemas.microsoft.com/office/drawing/2014/main" id="{F038B2CB-B294-4696-9C68-DAF710F1A3FB}"/>
              </a:ext>
            </a:extLst>
          </p:cNvPr>
          <p:cNvSpPr txBox="1">
            <a:spLocks/>
          </p:cNvSpPr>
          <p:nvPr userDrawn="1"/>
        </p:nvSpPr>
        <p:spPr>
          <a:xfrm>
            <a:off x="5683610" y="1492077"/>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Need-</a:t>
            </a:r>
            <a:r>
              <a:rPr lang="en-US" sz="1600" b="1" dirty="0">
                <a:solidFill>
                  <a:srgbClr val="8C2332"/>
                </a:solidFill>
                <a:latin typeface="Gilroy Bold" panose="00000800000000000000" pitchFamily="50" charset="0"/>
              </a:rPr>
              <a:t>Based</a:t>
            </a:r>
          </a:p>
        </p:txBody>
      </p:sp>
      <p:sp>
        <p:nvSpPr>
          <p:cNvPr id="18" name="Text Placeholder 10">
            <a:extLst>
              <a:ext uri="{FF2B5EF4-FFF2-40B4-BE49-F238E27FC236}">
                <a16:creationId xmlns:a16="http://schemas.microsoft.com/office/drawing/2014/main" id="{3E1A0FDF-0586-40B2-8EC2-D265833D97A2}"/>
              </a:ext>
            </a:extLst>
          </p:cNvPr>
          <p:cNvSpPr txBox="1">
            <a:spLocks/>
          </p:cNvSpPr>
          <p:nvPr userDrawn="1"/>
        </p:nvSpPr>
        <p:spPr>
          <a:xfrm>
            <a:off x="5683613" y="2819557"/>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Grants, loans and/or work-study</a:t>
            </a:r>
            <a:endParaRPr lang="en-US" sz="1200" dirty="0">
              <a:solidFill>
                <a:srgbClr val="7F7F7F"/>
              </a:solidFill>
              <a:latin typeface="Klinic Slab Book" pitchFamily="50" charset="0"/>
            </a:endParaRPr>
          </a:p>
        </p:txBody>
      </p:sp>
      <p:sp>
        <p:nvSpPr>
          <p:cNvPr id="19" name="Text Placeholder 11">
            <a:extLst>
              <a:ext uri="{FF2B5EF4-FFF2-40B4-BE49-F238E27FC236}">
                <a16:creationId xmlns:a16="http://schemas.microsoft.com/office/drawing/2014/main" id="{0DF7A6C7-A960-4708-A600-47A83975C44C}"/>
              </a:ext>
            </a:extLst>
          </p:cNvPr>
          <p:cNvSpPr txBox="1">
            <a:spLocks/>
          </p:cNvSpPr>
          <p:nvPr userDrawn="1"/>
        </p:nvSpPr>
        <p:spPr>
          <a:xfrm>
            <a:off x="5683610" y="2472425"/>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Includes</a:t>
            </a:r>
            <a:endParaRPr lang="en-US" sz="1600" b="1" dirty="0">
              <a:solidFill>
                <a:srgbClr val="8C2332"/>
              </a:solidFill>
              <a:latin typeface="Gilroy Bold" panose="00000800000000000000" pitchFamily="50" charset="0"/>
            </a:endParaRPr>
          </a:p>
        </p:txBody>
      </p:sp>
      <p:sp>
        <p:nvSpPr>
          <p:cNvPr id="20" name="Text Placeholder 10">
            <a:extLst>
              <a:ext uri="{FF2B5EF4-FFF2-40B4-BE49-F238E27FC236}">
                <a16:creationId xmlns:a16="http://schemas.microsoft.com/office/drawing/2014/main" id="{A72CD163-95B6-4298-958C-46A74E4A1AEB}"/>
              </a:ext>
            </a:extLst>
          </p:cNvPr>
          <p:cNvSpPr txBox="1">
            <a:spLocks/>
          </p:cNvSpPr>
          <p:nvPr userDrawn="1"/>
        </p:nvSpPr>
        <p:spPr>
          <a:xfrm>
            <a:off x="5683613" y="3854592"/>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All federal and most state and institutional aid based on need</a:t>
            </a:r>
            <a:endParaRPr lang="en-US" sz="1200" dirty="0">
              <a:solidFill>
                <a:srgbClr val="7F7F7F"/>
              </a:solidFill>
              <a:latin typeface="Klinic Slab Book" pitchFamily="50" charset="0"/>
            </a:endParaRPr>
          </a:p>
        </p:txBody>
      </p:sp>
      <p:sp>
        <p:nvSpPr>
          <p:cNvPr id="21" name="Text Placeholder 11">
            <a:extLst>
              <a:ext uri="{FF2B5EF4-FFF2-40B4-BE49-F238E27FC236}">
                <a16:creationId xmlns:a16="http://schemas.microsoft.com/office/drawing/2014/main" id="{54FBA826-610D-4F79-A667-6D921E7A247F}"/>
              </a:ext>
            </a:extLst>
          </p:cNvPr>
          <p:cNvSpPr txBox="1">
            <a:spLocks/>
          </p:cNvSpPr>
          <p:nvPr userDrawn="1"/>
        </p:nvSpPr>
        <p:spPr>
          <a:xfrm>
            <a:off x="5683610" y="3507460"/>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All </a:t>
            </a:r>
            <a:r>
              <a:rPr lang="en-US" sz="1600" b="1" dirty="0">
                <a:solidFill>
                  <a:srgbClr val="8C2332"/>
                </a:solidFill>
                <a:latin typeface="Gilroy Bold" panose="00000800000000000000" pitchFamily="50" charset="0"/>
              </a:rPr>
              <a:t>Federal</a:t>
            </a:r>
          </a:p>
        </p:txBody>
      </p:sp>
    </p:spTree>
    <p:extLst>
      <p:ext uri="{BB962C8B-B14F-4D97-AF65-F5344CB8AC3E}">
        <p14:creationId xmlns:p14="http://schemas.microsoft.com/office/powerpoint/2010/main" val="347616919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959ADC4B-4016-474F-B95E-6D7A5F917F28}" type="slidenum">
              <a:rPr lang="en-US" smtClean="0"/>
              <a:t>‹#›</a:t>
            </a:fld>
            <a:endParaRPr lang="en-US"/>
          </a:p>
        </p:txBody>
      </p:sp>
    </p:spTree>
    <p:extLst>
      <p:ext uri="{BB962C8B-B14F-4D97-AF65-F5344CB8AC3E}">
        <p14:creationId xmlns:p14="http://schemas.microsoft.com/office/powerpoint/2010/main" val="100273322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859" r:id="rId60"/>
    <p:sldLayoutId id="2147483860" r:id="rId61"/>
    <p:sldLayoutId id="2147483861" r:id="rId62"/>
    <p:sldLayoutId id="2147483862" r:id="rId63"/>
    <p:sldLayoutId id="2147483863" r:id="rId64"/>
    <p:sldLayoutId id="2147483864" r:id="rId65"/>
    <p:sldLayoutId id="2147483865" r:id="rId66"/>
    <p:sldLayoutId id="2147483866" r:id="rId67"/>
    <p:sldLayoutId id="2147483867" r:id="rId68"/>
    <p:sldLayoutId id="2147483868" r:id="rId69"/>
    <p:sldLayoutId id="2147483869" r:id="rId70"/>
    <p:sldLayoutId id="2147483870" r:id="rId71"/>
    <p:sldLayoutId id="2147483871" r:id="rId72"/>
    <p:sldLayoutId id="2147483872" r:id="rId73"/>
    <p:sldLayoutId id="2147483873" r:id="rId74"/>
    <p:sldLayoutId id="2147483874" r:id="rId75"/>
    <p:sldLayoutId id="2147483875" r:id="rId76"/>
    <p:sldLayoutId id="2147483876" r:id="rId77"/>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21657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4965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8" r:id="rId25"/>
    <p:sldLayoutId id="2147483979" r:id="rId26"/>
    <p:sldLayoutId id="2147483980" r:id="rId27"/>
  </p:sldLayoutIdLst>
  <p:txStyles>
    <p:titleStyle>
      <a:lvl1pPr algn="l" defTabSz="913562"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3562"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228589" algn="l" defTabSz="913562" rtl="0" fontAlgn="base">
        <a:lnSpc>
          <a:spcPct val="90000"/>
        </a:lnSpc>
        <a:spcBef>
          <a:spcPct val="0"/>
        </a:spcBef>
        <a:spcAft>
          <a:spcPct val="0"/>
        </a:spcAft>
        <a:defRPr sz="4400">
          <a:solidFill>
            <a:schemeClr val="tx1"/>
          </a:solidFill>
          <a:latin typeface="Calibri Light" panose="020F0302020204030204" pitchFamily="34" charset="0"/>
        </a:defRPr>
      </a:lvl6pPr>
      <a:lvl7pPr marL="457177" algn="l" defTabSz="913562" rtl="0" fontAlgn="base">
        <a:lnSpc>
          <a:spcPct val="90000"/>
        </a:lnSpc>
        <a:spcBef>
          <a:spcPct val="0"/>
        </a:spcBef>
        <a:spcAft>
          <a:spcPct val="0"/>
        </a:spcAft>
        <a:defRPr sz="4400">
          <a:solidFill>
            <a:schemeClr val="tx1"/>
          </a:solidFill>
          <a:latin typeface="Calibri Light" panose="020F0302020204030204" pitchFamily="34" charset="0"/>
        </a:defRPr>
      </a:lvl7pPr>
      <a:lvl8pPr marL="685766" algn="l" defTabSz="913562" rtl="0" fontAlgn="base">
        <a:lnSpc>
          <a:spcPct val="90000"/>
        </a:lnSpc>
        <a:spcBef>
          <a:spcPct val="0"/>
        </a:spcBef>
        <a:spcAft>
          <a:spcPct val="0"/>
        </a:spcAft>
        <a:defRPr sz="4400">
          <a:solidFill>
            <a:schemeClr val="tx1"/>
          </a:solidFill>
          <a:latin typeface="Calibri Light" panose="020F0302020204030204" pitchFamily="34" charset="0"/>
        </a:defRPr>
      </a:lvl8pPr>
      <a:lvl9pPr marL="914355" algn="l" defTabSz="913562"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796" indent="-227796" algn="l" defTabSz="913562"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973" indent="-227796" algn="l" defTabSz="913562"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150" indent="-227796" algn="l" defTabSz="913562"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327" indent="-227796" algn="l" defTabSz="913562"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6504" indent="-227796" algn="l" defTabSz="913562"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350"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3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5.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39.png"/><Relationship Id="rId1" Type="http://schemas.openxmlformats.org/officeDocument/2006/relationships/slideLayout" Target="../slideLayouts/slideLayout34.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4.svg"/><Relationship Id="rId10" Type="http://schemas.openxmlformats.org/officeDocument/2006/relationships/image" Target="../media/image43.jpg"/><Relationship Id="rId4" Type="http://schemas.openxmlformats.org/officeDocument/2006/relationships/image" Target="../media/image40.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16.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large clock tower towering over a city&#10;&#10;Description automatically generated">
            <a:extLst>
              <a:ext uri="{FF2B5EF4-FFF2-40B4-BE49-F238E27FC236}">
                <a16:creationId xmlns:a16="http://schemas.microsoft.com/office/drawing/2014/main" id="{0A4432F7-4CE4-4229-8BAF-E743E0669B58}"/>
              </a:ext>
            </a:extLst>
          </p:cNvPr>
          <p:cNvPicPr>
            <a:picLocks noGrp="1" noChangeAspect="1"/>
          </p:cNvPicPr>
          <p:nvPr>
            <p:ph type="pic" sz="quarter" idx="10"/>
          </p:nvPr>
        </p:nvPicPr>
        <p:blipFill>
          <a:blip r:embed="rId2" cstate="screen">
            <a:grayscl/>
            <a:extLst>
              <a:ext uri="{28A0092B-C50C-407E-A947-70E740481C1C}">
                <a14:useLocalDpi xmlns:a14="http://schemas.microsoft.com/office/drawing/2010/main"/>
              </a:ext>
            </a:extLst>
          </a:blip>
          <a:srcRect t="8826" b="8826"/>
          <a:stretch>
            <a:fillRect/>
          </a:stretch>
        </p:blipFill>
        <p:spPr/>
      </p:pic>
      <p:sp>
        <p:nvSpPr>
          <p:cNvPr id="13" name="Rectangle 12">
            <a:extLst>
              <a:ext uri="{FF2B5EF4-FFF2-40B4-BE49-F238E27FC236}">
                <a16:creationId xmlns:a16="http://schemas.microsoft.com/office/drawing/2014/main" id="{1654BAF7-737F-FF46-BBD2-3B3004596B27}"/>
              </a:ext>
            </a:extLst>
          </p:cNvPr>
          <p:cNvSpPr/>
          <p:nvPr/>
        </p:nvSpPr>
        <p:spPr>
          <a:xfrm>
            <a:off x="0" y="0"/>
            <a:ext cx="12192000" cy="6858000"/>
          </a:xfrm>
          <a:prstGeom prst="rect">
            <a:avLst/>
          </a:prstGeom>
          <a:solidFill>
            <a:srgbClr val="6C0008">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9AB677-0B9D-4BE6-A5F4-C6E93E154705}"/>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3C94EBC-2690-4F8D-8735-86B4680BC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901" y="2207140"/>
            <a:ext cx="5410199" cy="1086708"/>
          </a:xfrm>
          <a:prstGeom prst="rect">
            <a:avLst/>
          </a:prstGeom>
        </p:spPr>
      </p:pic>
      <p:sp>
        <p:nvSpPr>
          <p:cNvPr id="4" name="Subtitle 3">
            <a:extLst>
              <a:ext uri="{FF2B5EF4-FFF2-40B4-BE49-F238E27FC236}">
                <a16:creationId xmlns:a16="http://schemas.microsoft.com/office/drawing/2014/main" id="{69450947-A559-42C0-B90E-676B85151582}"/>
              </a:ext>
            </a:extLst>
          </p:cNvPr>
          <p:cNvSpPr>
            <a:spLocks noGrp="1"/>
          </p:cNvSpPr>
          <p:nvPr>
            <p:ph type="subTitle" idx="1"/>
          </p:nvPr>
        </p:nvSpPr>
        <p:spPr/>
        <p:txBody>
          <a:bodyPr>
            <a:normAutofit/>
          </a:bodyPr>
          <a:lstStyle/>
          <a:p>
            <a:r>
              <a:rPr lang="en-US" sz="2400" dirty="0">
                <a:latin typeface="Klinic Slab Medium" pitchFamily="50" charset="0"/>
              </a:rPr>
              <a:t>Student Loan Repayment &amp; Refinancing</a:t>
            </a:r>
          </a:p>
        </p:txBody>
      </p:sp>
    </p:spTree>
    <p:extLst>
      <p:ext uri="{BB962C8B-B14F-4D97-AF65-F5344CB8AC3E}">
        <p14:creationId xmlns:p14="http://schemas.microsoft.com/office/powerpoint/2010/main" val="3779864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978D14-0B0E-4164-8C91-55801CE455C7}"/>
              </a:ext>
            </a:extLst>
          </p:cNvPr>
          <p:cNvSpPr>
            <a:spLocks noGrp="1"/>
          </p:cNvSpPr>
          <p:nvPr>
            <p:ph type="body" sz="quarter" idx="12"/>
          </p:nvPr>
        </p:nvSpPr>
        <p:spPr/>
        <p:txBody>
          <a:bodyPr/>
          <a:lstStyle/>
          <a:p>
            <a:r>
              <a:rPr lang="en-US" dirty="0"/>
              <a:t>Private Student </a:t>
            </a:r>
            <a:r>
              <a:rPr lang="en-US" dirty="0">
                <a:solidFill>
                  <a:srgbClr val="8C2332"/>
                </a:solidFill>
              </a:rPr>
              <a:t>Loans</a:t>
            </a:r>
          </a:p>
        </p:txBody>
      </p:sp>
      <p:sp>
        <p:nvSpPr>
          <p:cNvPr id="3" name="Text Placeholder 2">
            <a:extLst>
              <a:ext uri="{FF2B5EF4-FFF2-40B4-BE49-F238E27FC236}">
                <a16:creationId xmlns:a16="http://schemas.microsoft.com/office/drawing/2014/main" id="{D82DDFCB-E055-414D-83AF-092EB0DCCD3C}"/>
              </a:ext>
            </a:extLst>
          </p:cNvPr>
          <p:cNvSpPr>
            <a:spLocks noGrp="1"/>
          </p:cNvSpPr>
          <p:nvPr>
            <p:ph type="body" sz="quarter" idx="18"/>
          </p:nvPr>
        </p:nvSpPr>
        <p:spPr>
          <a:xfrm>
            <a:off x="732222" y="5023940"/>
            <a:ext cx="3369635" cy="567463"/>
          </a:xfrm>
        </p:spPr>
        <p:txBody>
          <a:bodyPr tIns="0" anchor="t" anchorCtr="0">
            <a:spAutoFit/>
          </a:bodyPr>
          <a:lstStyle/>
          <a:p>
            <a:pPr>
              <a:lnSpc>
                <a:spcPct val="125000"/>
              </a:lnSpc>
            </a:pPr>
            <a:r>
              <a:rPr lang="en-US" sz="1400" dirty="0">
                <a:solidFill>
                  <a:schemeClr val="tx2">
                    <a:lumMod val="75000"/>
                  </a:schemeClr>
                </a:solidFill>
              </a:rPr>
              <a:t>Borrowed through bank, credit union, private company.</a:t>
            </a:r>
          </a:p>
        </p:txBody>
      </p:sp>
      <p:sp>
        <p:nvSpPr>
          <p:cNvPr id="4" name="Text Placeholder 3">
            <a:extLst>
              <a:ext uri="{FF2B5EF4-FFF2-40B4-BE49-F238E27FC236}">
                <a16:creationId xmlns:a16="http://schemas.microsoft.com/office/drawing/2014/main" id="{509AA1B6-4BF4-4B4A-8F32-ECDEC8C6F769}"/>
              </a:ext>
            </a:extLst>
          </p:cNvPr>
          <p:cNvSpPr>
            <a:spLocks noGrp="1"/>
          </p:cNvSpPr>
          <p:nvPr>
            <p:ph type="body" sz="quarter" idx="23"/>
          </p:nvPr>
        </p:nvSpPr>
        <p:spPr>
          <a:xfrm>
            <a:off x="732220" y="4604845"/>
            <a:ext cx="3369635" cy="328295"/>
          </a:xfrm>
        </p:spPr>
        <p:txBody>
          <a:bodyPr tIns="0" anchor="t" anchorCtr="0">
            <a:spAutoFit/>
          </a:bodyPr>
          <a:lstStyle/>
          <a:p>
            <a:r>
              <a:rPr lang="en-US" sz="1800" dirty="0"/>
              <a:t>Lender Options</a:t>
            </a:r>
          </a:p>
        </p:txBody>
      </p:sp>
      <p:sp>
        <p:nvSpPr>
          <p:cNvPr id="5" name="Text Placeholder 4">
            <a:extLst>
              <a:ext uri="{FF2B5EF4-FFF2-40B4-BE49-F238E27FC236}">
                <a16:creationId xmlns:a16="http://schemas.microsoft.com/office/drawing/2014/main" id="{F769302B-E3C2-45F3-8199-23D86C5F29CF}"/>
              </a:ext>
            </a:extLst>
          </p:cNvPr>
          <p:cNvSpPr>
            <a:spLocks noGrp="1"/>
          </p:cNvSpPr>
          <p:nvPr>
            <p:ph type="body" sz="quarter" idx="24"/>
          </p:nvPr>
        </p:nvSpPr>
        <p:spPr>
          <a:xfrm>
            <a:off x="4411182" y="5023940"/>
            <a:ext cx="3369635" cy="836768"/>
          </a:xfrm>
        </p:spPr>
        <p:txBody>
          <a:bodyPr tIns="0" anchor="t" anchorCtr="0">
            <a:spAutoFit/>
          </a:bodyPr>
          <a:lstStyle/>
          <a:p>
            <a:pPr>
              <a:lnSpc>
                <a:spcPct val="125000"/>
              </a:lnSpc>
            </a:pPr>
            <a:r>
              <a:rPr lang="en-US" sz="1400" dirty="0">
                <a:solidFill>
                  <a:schemeClr val="tx2">
                    <a:lumMod val="75000"/>
                  </a:schemeClr>
                </a:solidFill>
              </a:rPr>
              <a:t>You can shop around for interest rates. Grace periods may differ from lender to lender as well as repayment terms.</a:t>
            </a:r>
          </a:p>
        </p:txBody>
      </p:sp>
      <p:sp>
        <p:nvSpPr>
          <p:cNvPr id="6" name="Text Placeholder 5">
            <a:extLst>
              <a:ext uri="{FF2B5EF4-FFF2-40B4-BE49-F238E27FC236}">
                <a16:creationId xmlns:a16="http://schemas.microsoft.com/office/drawing/2014/main" id="{304C2FC1-4D0A-4CC7-B0BD-A134344D6AC0}"/>
              </a:ext>
            </a:extLst>
          </p:cNvPr>
          <p:cNvSpPr>
            <a:spLocks noGrp="1"/>
          </p:cNvSpPr>
          <p:nvPr>
            <p:ph type="body" sz="quarter" idx="25"/>
          </p:nvPr>
        </p:nvSpPr>
        <p:spPr>
          <a:xfrm>
            <a:off x="4411180" y="4604845"/>
            <a:ext cx="3369635" cy="328295"/>
          </a:xfrm>
        </p:spPr>
        <p:txBody>
          <a:bodyPr tIns="0" anchor="t" anchorCtr="0">
            <a:spAutoFit/>
          </a:bodyPr>
          <a:lstStyle/>
          <a:p>
            <a:r>
              <a:rPr lang="en-US" sz="1800" dirty="0"/>
              <a:t>Terms Vary Based On Lender</a:t>
            </a:r>
          </a:p>
        </p:txBody>
      </p:sp>
      <p:sp>
        <p:nvSpPr>
          <p:cNvPr id="7" name="Text Placeholder 6">
            <a:extLst>
              <a:ext uri="{FF2B5EF4-FFF2-40B4-BE49-F238E27FC236}">
                <a16:creationId xmlns:a16="http://schemas.microsoft.com/office/drawing/2014/main" id="{96354F97-1628-4C24-B1B1-F59D5EC216F0}"/>
              </a:ext>
            </a:extLst>
          </p:cNvPr>
          <p:cNvSpPr>
            <a:spLocks noGrp="1"/>
          </p:cNvSpPr>
          <p:nvPr>
            <p:ph type="body" sz="quarter" idx="26"/>
          </p:nvPr>
        </p:nvSpPr>
        <p:spPr>
          <a:xfrm>
            <a:off x="8090140" y="5023940"/>
            <a:ext cx="3369635" cy="567463"/>
          </a:xfrm>
        </p:spPr>
        <p:txBody>
          <a:bodyPr tIns="0" anchor="t" anchorCtr="0">
            <a:spAutoFit/>
          </a:bodyPr>
          <a:lstStyle/>
          <a:p>
            <a:pPr>
              <a:lnSpc>
                <a:spcPct val="125000"/>
              </a:lnSpc>
            </a:pPr>
            <a:r>
              <a:rPr lang="en-US" sz="1400" dirty="0">
                <a:solidFill>
                  <a:schemeClr val="tx2">
                    <a:lumMod val="75000"/>
                  </a:schemeClr>
                </a:solidFill>
              </a:rPr>
              <a:t>Co-signer release options. Interest Rate reduction with auto-pay.</a:t>
            </a:r>
          </a:p>
        </p:txBody>
      </p:sp>
      <p:sp>
        <p:nvSpPr>
          <p:cNvPr id="8" name="Text Placeholder 7">
            <a:extLst>
              <a:ext uri="{FF2B5EF4-FFF2-40B4-BE49-F238E27FC236}">
                <a16:creationId xmlns:a16="http://schemas.microsoft.com/office/drawing/2014/main" id="{C8157ACA-92E6-4575-9A53-2D218DD34F5E}"/>
              </a:ext>
            </a:extLst>
          </p:cNvPr>
          <p:cNvSpPr>
            <a:spLocks noGrp="1"/>
          </p:cNvSpPr>
          <p:nvPr>
            <p:ph type="body" sz="quarter" idx="27"/>
          </p:nvPr>
        </p:nvSpPr>
        <p:spPr>
          <a:xfrm>
            <a:off x="8090138" y="4604845"/>
            <a:ext cx="3369635" cy="328295"/>
          </a:xfrm>
        </p:spPr>
        <p:txBody>
          <a:bodyPr tIns="0" anchor="t" anchorCtr="0">
            <a:spAutoFit/>
          </a:bodyPr>
          <a:lstStyle/>
          <a:p>
            <a:r>
              <a:rPr lang="en-US" sz="1800" dirty="0"/>
              <a:t>Potential Benefits</a:t>
            </a:r>
          </a:p>
        </p:txBody>
      </p:sp>
      <p:pic>
        <p:nvPicPr>
          <p:cNvPr id="13" name="Picture Placeholder 12">
            <a:extLst>
              <a:ext uri="{FF2B5EF4-FFF2-40B4-BE49-F238E27FC236}">
                <a16:creationId xmlns:a16="http://schemas.microsoft.com/office/drawing/2014/main" id="{FF3E9754-DAA6-4B8D-91F2-C9FE582F4249}"/>
              </a:ext>
            </a:extLst>
          </p:cNvPr>
          <p:cNvPicPr>
            <a:picLocks noGrp="1" noChangeAspect="1"/>
          </p:cNvPicPr>
          <p:nvPr>
            <p:ph type="pic" sz="quarter" idx="28"/>
          </p:nvPr>
        </p:nvPicPr>
        <p:blipFill rotWithShape="1">
          <a:blip r:embed="rId2" cstate="screen">
            <a:extLst>
              <a:ext uri="{28A0092B-C50C-407E-A947-70E740481C1C}">
                <a14:useLocalDpi xmlns:a14="http://schemas.microsoft.com/office/drawing/2010/main"/>
              </a:ext>
            </a:extLst>
          </a:blip>
          <a:srcRect l="4242" t="29637" r="8060" b="14112"/>
          <a:stretch/>
        </p:blipFill>
        <p:spPr>
          <a:xfrm>
            <a:off x="731838" y="2907410"/>
            <a:ext cx="3369635" cy="1440872"/>
          </a:xfrm>
        </p:spPr>
      </p:pic>
      <p:pic>
        <p:nvPicPr>
          <p:cNvPr id="17" name="Picture Placeholder 16">
            <a:extLst>
              <a:ext uri="{FF2B5EF4-FFF2-40B4-BE49-F238E27FC236}">
                <a16:creationId xmlns:a16="http://schemas.microsoft.com/office/drawing/2014/main" id="{5E19300F-4C46-468D-A17E-B4647C72EB3E}"/>
              </a:ext>
            </a:extLst>
          </p:cNvPr>
          <p:cNvPicPr>
            <a:picLocks noGrp="1" noChangeAspect="1"/>
          </p:cNvPicPr>
          <p:nvPr>
            <p:ph type="pic" sz="quarter" idx="29"/>
          </p:nvPr>
        </p:nvPicPr>
        <p:blipFill rotWithShape="1">
          <a:blip r:embed="rId3" cstate="screen">
            <a:extLst>
              <a:ext uri="{28A0092B-C50C-407E-A947-70E740481C1C}">
                <a14:useLocalDpi xmlns:a14="http://schemas.microsoft.com/office/drawing/2010/main"/>
              </a:ext>
            </a:extLst>
          </a:blip>
          <a:srcRect l="-19"/>
          <a:stretch/>
        </p:blipFill>
        <p:spPr>
          <a:xfrm>
            <a:off x="4410553" y="2907410"/>
            <a:ext cx="3370262" cy="1440872"/>
          </a:xfrm>
        </p:spPr>
      </p:pic>
      <p:pic>
        <p:nvPicPr>
          <p:cNvPr id="15" name="Picture Placeholder 14">
            <a:extLst>
              <a:ext uri="{FF2B5EF4-FFF2-40B4-BE49-F238E27FC236}">
                <a16:creationId xmlns:a16="http://schemas.microsoft.com/office/drawing/2014/main" id="{848441E0-881F-4027-BA86-5DC60F00EEBC}"/>
              </a:ext>
            </a:extLst>
          </p:cNvPr>
          <p:cNvPicPr>
            <a:picLocks noGrp="1" noChangeAspect="1"/>
          </p:cNvPicPr>
          <p:nvPr>
            <p:ph type="pic" sz="quarter" idx="30"/>
          </p:nvPr>
        </p:nvPicPr>
        <p:blipFill>
          <a:blip r:embed="rId4" cstate="screen">
            <a:extLst>
              <a:ext uri="{28A0092B-C50C-407E-A947-70E740481C1C}">
                <a14:useLocalDpi xmlns:a14="http://schemas.microsoft.com/office/drawing/2010/main"/>
              </a:ext>
            </a:extLst>
          </a:blip>
          <a:srcRect t="17929" b="17929"/>
          <a:stretch/>
        </p:blipFill>
        <p:spPr>
          <a:xfrm>
            <a:off x="8089824" y="2907410"/>
            <a:ext cx="3370262" cy="1440872"/>
          </a:xfrm>
        </p:spPr>
      </p:pic>
      <p:sp>
        <p:nvSpPr>
          <p:cNvPr id="9" name="Rectangle 8">
            <a:extLst>
              <a:ext uri="{FF2B5EF4-FFF2-40B4-BE49-F238E27FC236}">
                <a16:creationId xmlns:a16="http://schemas.microsoft.com/office/drawing/2014/main" id="{0F5D32D2-4852-41AA-ABCC-6DAEB3191F1A}"/>
              </a:ext>
            </a:extLst>
          </p:cNvPr>
          <p:cNvSpPr/>
          <p:nvPr/>
        </p:nvSpPr>
        <p:spPr>
          <a:xfrm>
            <a:off x="731838" y="2689762"/>
            <a:ext cx="3370017" cy="92958"/>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C9918E-432A-495F-9BEE-BA1C245B2D0E}"/>
              </a:ext>
            </a:extLst>
          </p:cNvPr>
          <p:cNvSpPr/>
          <p:nvPr/>
        </p:nvSpPr>
        <p:spPr>
          <a:xfrm>
            <a:off x="4409830" y="2689762"/>
            <a:ext cx="3370017" cy="92958"/>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99F203-4556-4CD3-A30A-BF59D5A620D8}"/>
              </a:ext>
            </a:extLst>
          </p:cNvPr>
          <p:cNvSpPr/>
          <p:nvPr/>
        </p:nvSpPr>
        <p:spPr>
          <a:xfrm>
            <a:off x="8089946" y="2689762"/>
            <a:ext cx="3370017" cy="92958"/>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933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1000"/>
                                        <p:tgtEl>
                                          <p:spTgt spid="4">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1000"/>
                                        <p:tgtEl>
                                          <p:spTgt spid="3">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bg/>
                                          </p:spTgt>
                                        </p:tgtEl>
                                        <p:attrNameLst>
                                          <p:attrName>style.visibility</p:attrName>
                                        </p:attrNameLst>
                                      </p:cBhvr>
                                      <p:to>
                                        <p:strVal val="visible"/>
                                      </p:to>
                                    </p:set>
                                    <p:animEffect transition="in" filter="fade">
                                      <p:cBhvr>
                                        <p:cTn id="31" dur="1000"/>
                                        <p:tgtEl>
                                          <p:spTgt spid="5">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10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bg/>
                                          </p:spTgt>
                                        </p:tgtEl>
                                        <p:attrNameLst>
                                          <p:attrName>style.visibility</p:attrName>
                                        </p:attrNameLst>
                                      </p:cBhvr>
                                      <p:to>
                                        <p:strVal val="visible"/>
                                      </p:to>
                                    </p:set>
                                    <p:animEffect transition="in" filter="fade">
                                      <p:cBhvr>
                                        <p:cTn id="47" dur="1000"/>
                                        <p:tgtEl>
                                          <p:spTgt spid="7">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fade">
                                      <p:cBhvr>
                                        <p:cTn id="5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P spid="5" grpId="0" build="p" animBg="1"/>
      <p:bldP spid="6" grpId="0" build="p"/>
      <p:bldP spid="7" grpId="0" build="p" animBg="1"/>
      <p:bldP spid="8" grpId="0" build="p"/>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6A5392-8007-448B-A3C8-A057E54318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0139" y="2112469"/>
            <a:ext cx="4877708" cy="4761572"/>
          </a:xfrm>
          <a:prstGeom prst="rect">
            <a:avLst/>
          </a:prstGeom>
        </p:spPr>
      </p:pic>
      <p:pic>
        <p:nvPicPr>
          <p:cNvPr id="12" name="Picture Placeholder 11">
            <a:extLst>
              <a:ext uri="{FF2B5EF4-FFF2-40B4-BE49-F238E27FC236}">
                <a16:creationId xmlns:a16="http://schemas.microsoft.com/office/drawing/2014/main" id="{45C83E75-DDCD-43C3-A5BC-961977119F92}"/>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4358" t="11636" r="5164" b="20955"/>
          <a:stretch/>
        </p:blipFill>
        <p:spPr>
          <a:xfrm>
            <a:off x="7197160" y="2586038"/>
            <a:ext cx="4413250" cy="4271962"/>
          </a:xfrm>
          <a:prstGeom prst="rect">
            <a:avLst/>
          </a:prstGeom>
          <a:ln>
            <a:solidFill>
              <a:schemeClr val="bg1">
                <a:lumMod val="85000"/>
              </a:schemeClr>
            </a:solidFill>
          </a:ln>
        </p:spPr>
      </p:pic>
      <p:grpSp>
        <p:nvGrpSpPr>
          <p:cNvPr id="7" name="Group 6">
            <a:extLst>
              <a:ext uri="{FF2B5EF4-FFF2-40B4-BE49-F238E27FC236}">
                <a16:creationId xmlns:a16="http://schemas.microsoft.com/office/drawing/2014/main" id="{07D3FBF5-1723-4A5F-9F30-DB2F767E4EFA}"/>
              </a:ext>
            </a:extLst>
          </p:cNvPr>
          <p:cNvGrpSpPr/>
          <p:nvPr/>
        </p:nvGrpSpPr>
        <p:grpSpPr>
          <a:xfrm>
            <a:off x="1148033" y="5097402"/>
            <a:ext cx="4895996" cy="931983"/>
            <a:chOff x="1148033" y="5097402"/>
            <a:chExt cx="4895996" cy="931983"/>
          </a:xfrm>
        </p:grpSpPr>
        <p:sp>
          <p:nvSpPr>
            <p:cNvPr id="5" name="TextBox 4">
              <a:extLst>
                <a:ext uri="{FF2B5EF4-FFF2-40B4-BE49-F238E27FC236}">
                  <a16:creationId xmlns:a16="http://schemas.microsoft.com/office/drawing/2014/main" id="{63FEB483-51A8-41CC-AD5A-9203392A9D47}"/>
                </a:ext>
              </a:extLst>
            </p:cNvPr>
            <p:cNvSpPr txBox="1"/>
            <p:nvPr/>
          </p:nvSpPr>
          <p:spPr>
            <a:xfrm>
              <a:off x="1148033" y="5444610"/>
              <a:ext cx="3730973"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roy ExtraBold" panose="00000900000000000000" pitchFamily="50" charset="0"/>
                  <a:ea typeface="Lato Black" charset="0"/>
                  <a:cs typeface="Lato Black" charset="0"/>
                </a:rPr>
                <a:t>STUDENTAID.GOV </a:t>
              </a:r>
              <a:endParaRPr kumimoji="0" lang="en-US" sz="3200" b="1" i="0" u="none" strike="noStrike" kern="1200" cap="none" spc="-150" normalizeH="0" baseline="0" noProof="0" dirty="0">
                <a:ln>
                  <a:noFill/>
                </a:ln>
                <a:solidFill>
                  <a:srgbClr val="000000"/>
                </a:solidFill>
                <a:effectLst/>
                <a:uLnTx/>
                <a:uFillTx/>
                <a:latin typeface="Gilroy ExtraBold" panose="00000900000000000000" pitchFamily="50" charset="0"/>
                <a:ea typeface="Lato Black" charset="0"/>
                <a:cs typeface="Lato Black" charset="0"/>
              </a:endParaRPr>
            </a:p>
          </p:txBody>
        </p:sp>
        <p:sp>
          <p:nvSpPr>
            <p:cNvPr id="6" name="Rectangle 5">
              <a:extLst>
                <a:ext uri="{FF2B5EF4-FFF2-40B4-BE49-F238E27FC236}">
                  <a16:creationId xmlns:a16="http://schemas.microsoft.com/office/drawing/2014/main" id="{5CE238EF-E472-4470-AA1F-8E3A61E5BDE3}"/>
                </a:ext>
              </a:extLst>
            </p:cNvPr>
            <p:cNvSpPr/>
            <p:nvPr/>
          </p:nvSpPr>
          <p:spPr>
            <a:xfrm>
              <a:off x="1166321" y="5097402"/>
              <a:ext cx="4877708" cy="276999"/>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Klinic Slab Medium" pitchFamily="50" charset="0"/>
                </a:rPr>
                <a:t>More information on Federal Loans </a:t>
              </a:r>
            </a:p>
          </p:txBody>
        </p:sp>
      </p:grpSp>
      <p:sp>
        <p:nvSpPr>
          <p:cNvPr id="11" name="Text Placeholder 1">
            <a:extLst>
              <a:ext uri="{FF2B5EF4-FFF2-40B4-BE49-F238E27FC236}">
                <a16:creationId xmlns:a16="http://schemas.microsoft.com/office/drawing/2014/main" id="{89C9EC29-E0E9-43A2-8184-77DAB96C572B}"/>
              </a:ext>
            </a:extLst>
          </p:cNvPr>
          <p:cNvSpPr txBox="1">
            <a:spLocks/>
          </p:cNvSpPr>
          <p:nvPr/>
        </p:nvSpPr>
        <p:spPr>
          <a:xfrm>
            <a:off x="1005721" y="720868"/>
            <a:ext cx="8993669" cy="764572"/>
          </a:xfrm>
          <a:prstGeom prst="rect">
            <a:avLst/>
          </a:prstGeom>
        </p:spPr>
        <p:txBody>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4400" b="1" spc="-150" dirty="0">
                <a:latin typeface="Gilroy ExtraBold" panose="00000900000000000000" pitchFamily="50" charset="0"/>
                <a:ea typeface="+mn-ea"/>
              </a:rPr>
              <a:t>Know The </a:t>
            </a:r>
            <a:r>
              <a:rPr lang="en-US" sz="4400" b="1" spc="-150" dirty="0">
                <a:solidFill>
                  <a:schemeClr val="accent1"/>
                </a:solidFill>
                <a:latin typeface="Gilroy ExtraBold" panose="00000900000000000000" pitchFamily="50" charset="0"/>
                <a:ea typeface="+mn-ea"/>
              </a:rPr>
              <a:t>Details</a:t>
            </a:r>
          </a:p>
        </p:txBody>
      </p:sp>
      <p:grpSp>
        <p:nvGrpSpPr>
          <p:cNvPr id="2" name="Group 1">
            <a:extLst>
              <a:ext uri="{FF2B5EF4-FFF2-40B4-BE49-F238E27FC236}">
                <a16:creationId xmlns:a16="http://schemas.microsoft.com/office/drawing/2014/main" id="{33476ED3-C446-4DE2-BF2E-E101A9654D23}"/>
              </a:ext>
            </a:extLst>
          </p:cNvPr>
          <p:cNvGrpSpPr/>
          <p:nvPr/>
        </p:nvGrpSpPr>
        <p:grpSpPr>
          <a:xfrm>
            <a:off x="1178005" y="2172697"/>
            <a:ext cx="4234997" cy="465834"/>
            <a:chOff x="1178005" y="2172697"/>
            <a:chExt cx="4234997" cy="465834"/>
          </a:xfrm>
        </p:grpSpPr>
        <p:grpSp>
          <p:nvGrpSpPr>
            <p:cNvPr id="15" name="Group 14">
              <a:extLst>
                <a:ext uri="{FF2B5EF4-FFF2-40B4-BE49-F238E27FC236}">
                  <a16:creationId xmlns:a16="http://schemas.microsoft.com/office/drawing/2014/main" id="{D6A687F7-4FD3-46CE-A099-469D754FAADC}"/>
                </a:ext>
              </a:extLst>
            </p:cNvPr>
            <p:cNvGrpSpPr/>
            <p:nvPr/>
          </p:nvGrpSpPr>
          <p:grpSpPr>
            <a:xfrm>
              <a:off x="1178005" y="2172697"/>
              <a:ext cx="499047" cy="409123"/>
              <a:chOff x="8500944" y="5541758"/>
              <a:chExt cx="499047" cy="409123"/>
            </a:xfrm>
          </p:grpSpPr>
          <p:sp>
            <p:nvSpPr>
              <p:cNvPr id="16" name="Oval 15">
                <a:extLst>
                  <a:ext uri="{FF2B5EF4-FFF2-40B4-BE49-F238E27FC236}">
                    <a16:creationId xmlns:a16="http://schemas.microsoft.com/office/drawing/2014/main" id="{70B8857F-6700-4E89-B9FD-000D05DA1931}"/>
                  </a:ext>
                </a:extLst>
              </p:cNvPr>
              <p:cNvSpPr/>
              <p:nvPr/>
            </p:nvSpPr>
            <p:spPr>
              <a:xfrm>
                <a:off x="8601487" y="5541758"/>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2">
                <a:extLst>
                  <a:ext uri="{FF2B5EF4-FFF2-40B4-BE49-F238E27FC236}">
                    <a16:creationId xmlns:a16="http://schemas.microsoft.com/office/drawing/2014/main" id="{C854CB40-1E78-47BF-9FE9-0F64E5052065}"/>
                  </a:ext>
                </a:extLst>
              </p:cNvPr>
              <p:cNvSpPr/>
              <p:nvPr/>
            </p:nvSpPr>
            <p:spPr>
              <a:xfrm>
                <a:off x="8500944" y="5602061"/>
                <a:ext cx="463663" cy="348820"/>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grpSp>
        <p:sp>
          <p:nvSpPr>
            <p:cNvPr id="24" name="Text Placeholder 3">
              <a:extLst>
                <a:ext uri="{FF2B5EF4-FFF2-40B4-BE49-F238E27FC236}">
                  <a16:creationId xmlns:a16="http://schemas.microsoft.com/office/drawing/2014/main" id="{393524D8-4B7B-4C2D-976C-F3B68BCF6FDD}"/>
                </a:ext>
              </a:extLst>
            </p:cNvPr>
            <p:cNvSpPr txBox="1">
              <a:spLocks/>
            </p:cNvSpPr>
            <p:nvPr/>
          </p:nvSpPr>
          <p:spPr>
            <a:xfrm>
              <a:off x="2043367" y="2310236"/>
              <a:ext cx="3369635" cy="328295"/>
            </a:xfrm>
            <a:prstGeom prst="rect">
              <a:avLst/>
            </a:prstGeom>
          </p:spPr>
          <p:txBody>
            <a:bodyPr t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AMOUNTS</a:t>
              </a:r>
            </a:p>
          </p:txBody>
        </p:sp>
      </p:grpSp>
      <p:grpSp>
        <p:nvGrpSpPr>
          <p:cNvPr id="3" name="Group 2">
            <a:extLst>
              <a:ext uri="{FF2B5EF4-FFF2-40B4-BE49-F238E27FC236}">
                <a16:creationId xmlns:a16="http://schemas.microsoft.com/office/drawing/2014/main" id="{50770F0F-CC3B-4086-AB07-A25722818973}"/>
              </a:ext>
            </a:extLst>
          </p:cNvPr>
          <p:cNvGrpSpPr/>
          <p:nvPr/>
        </p:nvGrpSpPr>
        <p:grpSpPr>
          <a:xfrm>
            <a:off x="1148033" y="2959026"/>
            <a:ext cx="4264969" cy="528816"/>
            <a:chOff x="1148033" y="2959026"/>
            <a:chExt cx="4264969" cy="528816"/>
          </a:xfrm>
        </p:grpSpPr>
        <p:grpSp>
          <p:nvGrpSpPr>
            <p:cNvPr id="18" name="Group 17">
              <a:extLst>
                <a:ext uri="{FF2B5EF4-FFF2-40B4-BE49-F238E27FC236}">
                  <a16:creationId xmlns:a16="http://schemas.microsoft.com/office/drawing/2014/main" id="{6313DB67-4DEE-41BA-8099-74A479D55356}"/>
                </a:ext>
              </a:extLst>
            </p:cNvPr>
            <p:cNvGrpSpPr/>
            <p:nvPr/>
          </p:nvGrpSpPr>
          <p:grpSpPr>
            <a:xfrm>
              <a:off x="1148033" y="2959026"/>
              <a:ext cx="522415" cy="528816"/>
              <a:chOff x="7432636" y="4422124"/>
              <a:chExt cx="522415" cy="528816"/>
            </a:xfrm>
          </p:grpSpPr>
          <p:sp>
            <p:nvSpPr>
              <p:cNvPr id="19" name="Oval 18">
                <a:extLst>
                  <a:ext uri="{FF2B5EF4-FFF2-40B4-BE49-F238E27FC236}">
                    <a16:creationId xmlns:a16="http://schemas.microsoft.com/office/drawing/2014/main" id="{760C645F-B82D-4910-8A88-17F170CB0457}"/>
                  </a:ext>
                </a:extLst>
              </p:cNvPr>
              <p:cNvSpPr/>
              <p:nvPr/>
            </p:nvSpPr>
            <p:spPr>
              <a:xfrm>
                <a:off x="7432636" y="4513574"/>
                <a:ext cx="437366" cy="43736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Graphic 175">
                <a:extLst>
                  <a:ext uri="{FF2B5EF4-FFF2-40B4-BE49-F238E27FC236}">
                    <a16:creationId xmlns:a16="http://schemas.microsoft.com/office/drawing/2014/main" id="{AD9BF03F-1CE8-4CAF-9A89-951F68FF0AAC}"/>
                  </a:ext>
                </a:extLst>
              </p:cNvPr>
              <p:cNvSpPr/>
              <p:nvPr/>
            </p:nvSpPr>
            <p:spPr>
              <a:xfrm>
                <a:off x="7491390" y="4422124"/>
                <a:ext cx="463661" cy="482981"/>
              </a:xfrm>
              <a:custGeom>
                <a:avLst/>
                <a:gdLst>
                  <a:gd name="connsiteX0" fmla="*/ 555291 w 555290"/>
                  <a:gd name="connsiteY0" fmla="*/ 289214 h 578428"/>
                  <a:gd name="connsiteX1" fmla="*/ 277645 w 555290"/>
                  <a:gd name="connsiteY1" fmla="*/ 578428 h 578428"/>
                  <a:gd name="connsiteX2" fmla="*/ 0 w 555290"/>
                  <a:gd name="connsiteY2" fmla="*/ 289214 h 578428"/>
                  <a:gd name="connsiteX3" fmla="*/ 277645 w 555290"/>
                  <a:gd name="connsiteY3" fmla="*/ 0 h 578428"/>
                  <a:gd name="connsiteX4" fmla="*/ 555291 w 555290"/>
                  <a:gd name="connsiteY4" fmla="*/ 289214 h 578428"/>
                  <a:gd name="connsiteX5" fmla="*/ 509017 w 555290"/>
                  <a:gd name="connsiteY5" fmla="*/ 289214 h 578428"/>
                  <a:gd name="connsiteX6" fmla="*/ 277645 w 555290"/>
                  <a:gd name="connsiteY6" fmla="*/ 530226 h 578428"/>
                  <a:gd name="connsiteX7" fmla="*/ 46274 w 555290"/>
                  <a:gd name="connsiteY7" fmla="*/ 289214 h 578428"/>
                  <a:gd name="connsiteX8" fmla="*/ 81834 w 555290"/>
                  <a:gd name="connsiteY8" fmla="*/ 160770 h 578428"/>
                  <a:gd name="connsiteX9" fmla="*/ 150143 w 555290"/>
                  <a:gd name="connsiteY9" fmla="*/ 231926 h 578428"/>
                  <a:gd name="connsiteX10" fmla="*/ 138823 w 555290"/>
                  <a:gd name="connsiteY10" fmla="*/ 289214 h 578428"/>
                  <a:gd name="connsiteX11" fmla="*/ 277645 w 555290"/>
                  <a:gd name="connsiteY11" fmla="*/ 433821 h 578428"/>
                  <a:gd name="connsiteX12" fmla="*/ 416468 w 555290"/>
                  <a:gd name="connsiteY12" fmla="*/ 289214 h 578428"/>
                  <a:gd name="connsiteX13" fmla="*/ 301065 w 555290"/>
                  <a:gd name="connsiteY13" fmla="*/ 146656 h 578428"/>
                  <a:gd name="connsiteX14" fmla="*/ 301065 w 555290"/>
                  <a:gd name="connsiteY14" fmla="*/ 49422 h 578428"/>
                  <a:gd name="connsiteX15" fmla="*/ 509017 w 555290"/>
                  <a:gd name="connsiteY15" fmla="*/ 289214 h 578428"/>
                  <a:gd name="connsiteX16" fmla="*/ 176014 w 555290"/>
                  <a:gd name="connsiteY16" fmla="*/ 190707 h 578428"/>
                  <a:gd name="connsiteX17" fmla="*/ 254791 w 555290"/>
                  <a:gd name="connsiteY17" fmla="*/ 146557 h 578428"/>
                  <a:gd name="connsiteX18" fmla="*/ 254791 w 555290"/>
                  <a:gd name="connsiteY18" fmla="*/ 49363 h 578428"/>
                  <a:gd name="connsiteX19" fmla="*/ 110547 w 555290"/>
                  <a:gd name="connsiteY19" fmla="*/ 122512 h 578428"/>
                  <a:gd name="connsiteX20" fmla="*/ 176014 w 555290"/>
                  <a:gd name="connsiteY20" fmla="*/ 190707 h 578428"/>
                  <a:gd name="connsiteX21" fmla="*/ 370194 w 555290"/>
                  <a:gd name="connsiteY21" fmla="*/ 289214 h 578428"/>
                  <a:gd name="connsiteX22" fmla="*/ 277645 w 555290"/>
                  <a:gd name="connsiteY22" fmla="*/ 385619 h 578428"/>
                  <a:gd name="connsiteX23" fmla="*/ 185097 w 555290"/>
                  <a:gd name="connsiteY23" fmla="*/ 289214 h 578428"/>
                  <a:gd name="connsiteX24" fmla="*/ 277645 w 555290"/>
                  <a:gd name="connsiteY24" fmla="*/ 192809 h 578428"/>
                  <a:gd name="connsiteX25" fmla="*/ 370194 w 555290"/>
                  <a:gd name="connsiteY25" fmla="*/ 289214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5290" h="578428">
                    <a:moveTo>
                      <a:pt x="555291" y="289214"/>
                    </a:moveTo>
                    <a:cubicBezTo>
                      <a:pt x="555291" y="448942"/>
                      <a:pt x="430984" y="578428"/>
                      <a:pt x="277645" y="578428"/>
                    </a:cubicBezTo>
                    <a:cubicBezTo>
                      <a:pt x="124306" y="578428"/>
                      <a:pt x="0" y="448942"/>
                      <a:pt x="0" y="289214"/>
                    </a:cubicBezTo>
                    <a:cubicBezTo>
                      <a:pt x="0" y="129485"/>
                      <a:pt x="124306" y="0"/>
                      <a:pt x="277645" y="0"/>
                    </a:cubicBezTo>
                    <a:cubicBezTo>
                      <a:pt x="430984" y="0"/>
                      <a:pt x="555291" y="129485"/>
                      <a:pt x="555291" y="289214"/>
                    </a:cubicBezTo>
                    <a:close/>
                    <a:moveTo>
                      <a:pt x="509017" y="289214"/>
                    </a:moveTo>
                    <a:cubicBezTo>
                      <a:pt x="509017" y="422320"/>
                      <a:pt x="405427" y="530226"/>
                      <a:pt x="277645" y="530226"/>
                    </a:cubicBezTo>
                    <a:cubicBezTo>
                      <a:pt x="149863" y="530226"/>
                      <a:pt x="46274" y="422320"/>
                      <a:pt x="46274" y="289214"/>
                    </a:cubicBezTo>
                    <a:cubicBezTo>
                      <a:pt x="46274" y="241997"/>
                      <a:pt x="59309" y="197953"/>
                      <a:pt x="81834" y="160770"/>
                    </a:cubicBezTo>
                    <a:lnTo>
                      <a:pt x="150143" y="231926"/>
                    </a:lnTo>
                    <a:cubicBezTo>
                      <a:pt x="142859" y="249493"/>
                      <a:pt x="138823" y="268863"/>
                      <a:pt x="138823" y="289214"/>
                    </a:cubicBezTo>
                    <a:cubicBezTo>
                      <a:pt x="138823" y="369078"/>
                      <a:pt x="200976" y="433821"/>
                      <a:pt x="277645" y="433821"/>
                    </a:cubicBezTo>
                    <a:cubicBezTo>
                      <a:pt x="354315" y="433821"/>
                      <a:pt x="416468" y="369078"/>
                      <a:pt x="416468" y="289214"/>
                    </a:cubicBezTo>
                    <a:cubicBezTo>
                      <a:pt x="416468" y="217664"/>
                      <a:pt x="366582" y="158251"/>
                      <a:pt x="301065" y="146656"/>
                    </a:cubicBezTo>
                    <a:lnTo>
                      <a:pt x="301065" y="49422"/>
                    </a:lnTo>
                    <a:cubicBezTo>
                      <a:pt x="417849" y="61650"/>
                      <a:pt x="509017" y="164342"/>
                      <a:pt x="509017" y="289214"/>
                    </a:cubicBezTo>
                    <a:close/>
                    <a:moveTo>
                      <a:pt x="176014" y="190707"/>
                    </a:moveTo>
                    <a:cubicBezTo>
                      <a:pt x="196443" y="167847"/>
                      <a:pt x="223896" y="151888"/>
                      <a:pt x="254791" y="146557"/>
                    </a:cubicBezTo>
                    <a:lnTo>
                      <a:pt x="254791" y="49363"/>
                    </a:lnTo>
                    <a:cubicBezTo>
                      <a:pt x="198271" y="55136"/>
                      <a:pt x="147718" y="82094"/>
                      <a:pt x="110547" y="122512"/>
                    </a:cubicBezTo>
                    <a:lnTo>
                      <a:pt x="176014" y="190707"/>
                    </a:lnTo>
                    <a:close/>
                    <a:moveTo>
                      <a:pt x="370194" y="289214"/>
                    </a:moveTo>
                    <a:cubicBezTo>
                      <a:pt x="370194" y="342456"/>
                      <a:pt x="328758" y="385619"/>
                      <a:pt x="277645" y="385619"/>
                    </a:cubicBezTo>
                    <a:cubicBezTo>
                      <a:pt x="226533" y="385619"/>
                      <a:pt x="185097" y="342456"/>
                      <a:pt x="185097" y="289214"/>
                    </a:cubicBezTo>
                    <a:cubicBezTo>
                      <a:pt x="185097" y="235971"/>
                      <a:pt x="226533" y="192809"/>
                      <a:pt x="277645" y="192809"/>
                    </a:cubicBezTo>
                    <a:cubicBezTo>
                      <a:pt x="328758" y="192809"/>
                      <a:pt x="370194" y="235971"/>
                      <a:pt x="370194" y="289214"/>
                    </a:cubicBezTo>
                    <a:close/>
                  </a:path>
                </a:pathLst>
              </a:custGeom>
              <a:solidFill>
                <a:schemeClr val="accent2"/>
              </a:solidFill>
              <a:ln w="22860" cap="flat">
                <a:noFill/>
                <a:prstDash val="solid"/>
                <a:miter/>
              </a:ln>
            </p:spPr>
            <p:txBody>
              <a:bodyPr rtlCol="0" anchor="ctr"/>
              <a:lstStyle/>
              <a:p>
                <a:endParaRPr lang="en-TL"/>
              </a:p>
            </p:txBody>
          </p:sp>
        </p:grpSp>
        <p:sp>
          <p:nvSpPr>
            <p:cNvPr id="25" name="Text Placeholder 3">
              <a:extLst>
                <a:ext uri="{FF2B5EF4-FFF2-40B4-BE49-F238E27FC236}">
                  <a16:creationId xmlns:a16="http://schemas.microsoft.com/office/drawing/2014/main" id="{EACF7A7D-CD10-40E9-A96C-E3C326EA8D40}"/>
                </a:ext>
              </a:extLst>
            </p:cNvPr>
            <p:cNvSpPr txBox="1">
              <a:spLocks/>
            </p:cNvSpPr>
            <p:nvPr/>
          </p:nvSpPr>
          <p:spPr>
            <a:xfrm>
              <a:off x="2043367" y="3105011"/>
              <a:ext cx="3369635" cy="328295"/>
            </a:xfrm>
            <a:prstGeom prst="rect">
              <a:avLst/>
            </a:prstGeom>
          </p:spPr>
          <p:txBody>
            <a:bodyPr t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RATES</a:t>
              </a:r>
            </a:p>
          </p:txBody>
        </p:sp>
      </p:grpSp>
      <p:grpSp>
        <p:nvGrpSpPr>
          <p:cNvPr id="4" name="Group 3">
            <a:extLst>
              <a:ext uri="{FF2B5EF4-FFF2-40B4-BE49-F238E27FC236}">
                <a16:creationId xmlns:a16="http://schemas.microsoft.com/office/drawing/2014/main" id="{4B9529BA-FCEB-4760-9158-7EE781DBD22C}"/>
              </a:ext>
            </a:extLst>
          </p:cNvPr>
          <p:cNvGrpSpPr/>
          <p:nvPr/>
        </p:nvGrpSpPr>
        <p:grpSpPr>
          <a:xfrm>
            <a:off x="1171533" y="3871307"/>
            <a:ext cx="4241469" cy="538837"/>
            <a:chOff x="1171533" y="3871307"/>
            <a:chExt cx="4241469" cy="538837"/>
          </a:xfrm>
        </p:grpSpPr>
        <p:grpSp>
          <p:nvGrpSpPr>
            <p:cNvPr id="21" name="Group 20">
              <a:extLst>
                <a:ext uri="{FF2B5EF4-FFF2-40B4-BE49-F238E27FC236}">
                  <a16:creationId xmlns:a16="http://schemas.microsoft.com/office/drawing/2014/main" id="{5A866638-4284-4704-A310-D897D9915E92}"/>
                </a:ext>
              </a:extLst>
            </p:cNvPr>
            <p:cNvGrpSpPr/>
            <p:nvPr/>
          </p:nvGrpSpPr>
          <p:grpSpPr>
            <a:xfrm>
              <a:off x="1171533" y="3871307"/>
              <a:ext cx="457126" cy="538837"/>
              <a:chOff x="6452118" y="5548236"/>
              <a:chExt cx="457126" cy="538837"/>
            </a:xfrm>
          </p:grpSpPr>
          <p:sp>
            <p:nvSpPr>
              <p:cNvPr id="22" name="Oval 21">
                <a:extLst>
                  <a:ext uri="{FF2B5EF4-FFF2-40B4-BE49-F238E27FC236}">
                    <a16:creationId xmlns:a16="http://schemas.microsoft.com/office/drawing/2014/main" id="{EBBC7279-175A-4A8B-8247-399B671241D4}"/>
                  </a:ext>
                </a:extLst>
              </p:cNvPr>
              <p:cNvSpPr/>
              <p:nvPr/>
            </p:nvSpPr>
            <p:spPr>
              <a:xfrm>
                <a:off x="6452118" y="5688569"/>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8">
                <a:extLst>
                  <a:ext uri="{FF2B5EF4-FFF2-40B4-BE49-F238E27FC236}">
                    <a16:creationId xmlns:a16="http://schemas.microsoft.com/office/drawing/2014/main" id="{B1DA9791-B1FF-463F-A7BA-1E092112E44C}"/>
                  </a:ext>
                </a:extLst>
              </p:cNvPr>
              <p:cNvSpPr/>
              <p:nvPr/>
            </p:nvSpPr>
            <p:spPr>
              <a:xfrm>
                <a:off x="6553362" y="5548236"/>
                <a:ext cx="355882" cy="482982"/>
              </a:xfrm>
              <a:custGeom>
                <a:avLst/>
                <a:gdLst>
                  <a:gd name="connsiteX0" fmla="*/ 142070 w 426211"/>
                  <a:gd name="connsiteY0" fmla="*/ 385618 h 578428"/>
                  <a:gd name="connsiteX1" fmla="*/ 284141 w 426211"/>
                  <a:gd name="connsiteY1" fmla="*/ 385618 h 578428"/>
                  <a:gd name="connsiteX2" fmla="*/ 307819 w 426211"/>
                  <a:gd name="connsiteY2" fmla="*/ 409719 h 578428"/>
                  <a:gd name="connsiteX3" fmla="*/ 284141 w 426211"/>
                  <a:gd name="connsiteY3" fmla="*/ 433820 h 578428"/>
                  <a:gd name="connsiteX4" fmla="*/ 142070 w 426211"/>
                  <a:gd name="connsiteY4" fmla="*/ 433820 h 578428"/>
                  <a:gd name="connsiteX5" fmla="*/ 118392 w 426211"/>
                  <a:gd name="connsiteY5" fmla="*/ 409719 h 578428"/>
                  <a:gd name="connsiteX6" fmla="*/ 142070 w 426211"/>
                  <a:gd name="connsiteY6" fmla="*/ 385618 h 578428"/>
                  <a:gd name="connsiteX7" fmla="*/ 142070 w 426211"/>
                  <a:gd name="connsiteY7" fmla="*/ 313315 h 578428"/>
                  <a:gd name="connsiteX8" fmla="*/ 213105 w 426211"/>
                  <a:gd name="connsiteY8" fmla="*/ 313315 h 578428"/>
                  <a:gd name="connsiteX9" fmla="*/ 236784 w 426211"/>
                  <a:gd name="connsiteY9" fmla="*/ 337416 h 578428"/>
                  <a:gd name="connsiteX10" fmla="*/ 213105 w 426211"/>
                  <a:gd name="connsiteY10" fmla="*/ 361517 h 578428"/>
                  <a:gd name="connsiteX11" fmla="*/ 142070 w 426211"/>
                  <a:gd name="connsiteY11" fmla="*/ 361517 h 578428"/>
                  <a:gd name="connsiteX12" fmla="*/ 118392 w 426211"/>
                  <a:gd name="connsiteY12" fmla="*/ 337416 h 578428"/>
                  <a:gd name="connsiteX13" fmla="*/ 142070 w 426211"/>
                  <a:gd name="connsiteY13" fmla="*/ 313315 h 578428"/>
                  <a:gd name="connsiteX14" fmla="*/ 260744 w 426211"/>
                  <a:gd name="connsiteY14" fmla="*/ 66522 h 578428"/>
                  <a:gd name="connsiteX15" fmla="*/ 260744 w 426211"/>
                  <a:gd name="connsiteY15" fmla="*/ 141532 h 578428"/>
                  <a:gd name="connsiteX16" fmla="*/ 284422 w 426211"/>
                  <a:gd name="connsiteY16" fmla="*/ 165633 h 578428"/>
                  <a:gd name="connsiteX17" fmla="*/ 357179 w 426211"/>
                  <a:gd name="connsiteY17" fmla="*/ 165633 h 578428"/>
                  <a:gd name="connsiteX18" fmla="*/ 71035 w 426211"/>
                  <a:gd name="connsiteY18" fmla="*/ 48202 h 578428"/>
                  <a:gd name="connsiteX19" fmla="*/ 47357 w 426211"/>
                  <a:gd name="connsiteY19" fmla="*/ 72304 h 578428"/>
                  <a:gd name="connsiteX20" fmla="*/ 47357 w 426211"/>
                  <a:gd name="connsiteY20" fmla="*/ 506125 h 578428"/>
                  <a:gd name="connsiteX21" fmla="*/ 71035 w 426211"/>
                  <a:gd name="connsiteY21" fmla="*/ 530226 h 578428"/>
                  <a:gd name="connsiteX22" fmla="*/ 355176 w 426211"/>
                  <a:gd name="connsiteY22" fmla="*/ 530226 h 578428"/>
                  <a:gd name="connsiteX23" fmla="*/ 378854 w 426211"/>
                  <a:gd name="connsiteY23" fmla="*/ 506125 h 578428"/>
                  <a:gd name="connsiteX24" fmla="*/ 378854 w 426211"/>
                  <a:gd name="connsiteY24" fmla="*/ 213835 h 578428"/>
                  <a:gd name="connsiteX25" fmla="*/ 284422 w 426211"/>
                  <a:gd name="connsiteY25" fmla="*/ 213835 h 578428"/>
                  <a:gd name="connsiteX26" fmla="*/ 213387 w 426211"/>
                  <a:gd name="connsiteY26" fmla="*/ 141532 h 578428"/>
                  <a:gd name="connsiteX27" fmla="*/ 213387 w 426211"/>
                  <a:gd name="connsiteY27" fmla="*/ 48202 h 578428"/>
                  <a:gd name="connsiteX28" fmla="*/ 71035 w 426211"/>
                  <a:gd name="connsiteY28" fmla="*/ 0 h 578428"/>
                  <a:gd name="connsiteX29" fmla="*/ 262669 w 426211"/>
                  <a:gd name="connsiteY29" fmla="*/ 0 h 578428"/>
                  <a:gd name="connsiteX30" fmla="*/ 426211 w 426211"/>
                  <a:gd name="connsiteY30" fmla="*/ 168081 h 578428"/>
                  <a:gd name="connsiteX31" fmla="*/ 426211 w 426211"/>
                  <a:gd name="connsiteY31" fmla="*/ 506125 h 578428"/>
                  <a:gd name="connsiteX32" fmla="*/ 355176 w 426211"/>
                  <a:gd name="connsiteY32" fmla="*/ 578428 h 578428"/>
                  <a:gd name="connsiteX33" fmla="*/ 71035 w 426211"/>
                  <a:gd name="connsiteY33" fmla="*/ 578428 h 578428"/>
                  <a:gd name="connsiteX34" fmla="*/ 0 w 426211"/>
                  <a:gd name="connsiteY34" fmla="*/ 506125 h 578428"/>
                  <a:gd name="connsiteX35" fmla="*/ 0 w 426211"/>
                  <a:gd name="connsiteY35" fmla="*/ 72304 h 578428"/>
                  <a:gd name="connsiteX36" fmla="*/ 71035 w 426211"/>
                  <a:gd name="connsiteY36"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6211" h="578428">
                    <a:moveTo>
                      <a:pt x="142070" y="385618"/>
                    </a:moveTo>
                    <a:lnTo>
                      <a:pt x="284141" y="385618"/>
                    </a:lnTo>
                    <a:cubicBezTo>
                      <a:pt x="297218" y="385618"/>
                      <a:pt x="307819" y="396408"/>
                      <a:pt x="307819" y="409719"/>
                    </a:cubicBezTo>
                    <a:cubicBezTo>
                      <a:pt x="307819" y="423030"/>
                      <a:pt x="297218" y="433820"/>
                      <a:pt x="284141" y="433820"/>
                    </a:cubicBezTo>
                    <a:lnTo>
                      <a:pt x="142070" y="433820"/>
                    </a:lnTo>
                    <a:cubicBezTo>
                      <a:pt x="128993" y="433820"/>
                      <a:pt x="118392" y="423030"/>
                      <a:pt x="118392" y="409719"/>
                    </a:cubicBezTo>
                    <a:cubicBezTo>
                      <a:pt x="118392" y="396408"/>
                      <a:pt x="128993" y="385618"/>
                      <a:pt x="142070" y="385618"/>
                    </a:cubicBezTo>
                    <a:close/>
                    <a:moveTo>
                      <a:pt x="142070" y="313315"/>
                    </a:moveTo>
                    <a:lnTo>
                      <a:pt x="213105" y="313315"/>
                    </a:lnTo>
                    <a:cubicBezTo>
                      <a:pt x="226183" y="313315"/>
                      <a:pt x="236784" y="324105"/>
                      <a:pt x="236784" y="337416"/>
                    </a:cubicBezTo>
                    <a:cubicBezTo>
                      <a:pt x="236784" y="350727"/>
                      <a:pt x="226183" y="361517"/>
                      <a:pt x="213105" y="361517"/>
                    </a:cubicBezTo>
                    <a:lnTo>
                      <a:pt x="142070" y="361517"/>
                    </a:lnTo>
                    <a:cubicBezTo>
                      <a:pt x="128993" y="361517"/>
                      <a:pt x="118392" y="350727"/>
                      <a:pt x="118392" y="337416"/>
                    </a:cubicBezTo>
                    <a:cubicBezTo>
                      <a:pt x="118392" y="324105"/>
                      <a:pt x="128993" y="313315"/>
                      <a:pt x="142070" y="313315"/>
                    </a:cubicBezTo>
                    <a:close/>
                    <a:moveTo>
                      <a:pt x="260744" y="66522"/>
                    </a:moveTo>
                    <a:lnTo>
                      <a:pt x="260744" y="141532"/>
                    </a:lnTo>
                    <a:cubicBezTo>
                      <a:pt x="260744" y="154843"/>
                      <a:pt x="271345" y="165633"/>
                      <a:pt x="284422" y="165633"/>
                    </a:cubicBezTo>
                    <a:lnTo>
                      <a:pt x="357179" y="165633"/>
                    </a:ln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213835"/>
                    </a:lnTo>
                    <a:lnTo>
                      <a:pt x="284422" y="213835"/>
                    </a:lnTo>
                    <a:cubicBezTo>
                      <a:pt x="245190" y="213835"/>
                      <a:pt x="213387" y="181464"/>
                      <a:pt x="213387" y="141532"/>
                    </a:cubicBezTo>
                    <a:lnTo>
                      <a:pt x="213387" y="48202"/>
                    </a:lnTo>
                    <a:close/>
                    <a:moveTo>
                      <a:pt x="71035" y="0"/>
                    </a:moveTo>
                    <a:lnTo>
                      <a:pt x="262669" y="0"/>
                    </a:lnTo>
                    <a:lnTo>
                      <a:pt x="426211" y="168081"/>
                    </a:ln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3" y="0"/>
                      <a:pt x="71035" y="0"/>
                    </a:cubicBezTo>
                    <a:close/>
                  </a:path>
                </a:pathLst>
              </a:custGeom>
              <a:solidFill>
                <a:schemeClr val="accent2"/>
              </a:solidFill>
              <a:ln w="23562" cap="flat">
                <a:noFill/>
                <a:prstDash val="solid"/>
                <a:miter/>
              </a:ln>
            </p:spPr>
            <p:txBody>
              <a:bodyPr wrap="square" rtlCol="0" anchor="ctr">
                <a:noAutofit/>
              </a:bodyPr>
              <a:lstStyle/>
              <a:p>
                <a:endParaRPr lang="en-TL"/>
              </a:p>
            </p:txBody>
          </p:sp>
        </p:grpSp>
        <p:sp>
          <p:nvSpPr>
            <p:cNvPr id="26" name="Text Placeholder 3">
              <a:extLst>
                <a:ext uri="{FF2B5EF4-FFF2-40B4-BE49-F238E27FC236}">
                  <a16:creationId xmlns:a16="http://schemas.microsoft.com/office/drawing/2014/main" id="{06C222EE-672E-460F-A597-44E335FF25BF}"/>
                </a:ext>
              </a:extLst>
            </p:cNvPr>
            <p:cNvSpPr txBox="1">
              <a:spLocks/>
            </p:cNvSpPr>
            <p:nvPr/>
          </p:nvSpPr>
          <p:spPr>
            <a:xfrm>
              <a:off x="2043367" y="4011640"/>
              <a:ext cx="3369635" cy="328295"/>
            </a:xfrm>
            <a:prstGeom prst="rect">
              <a:avLst/>
            </a:prstGeom>
          </p:spPr>
          <p:txBody>
            <a:bodyPr t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TERMS</a:t>
              </a:r>
            </a:p>
          </p:txBody>
        </p:sp>
      </p:grpSp>
    </p:spTree>
    <p:extLst>
      <p:ext uri="{BB962C8B-B14F-4D97-AF65-F5344CB8AC3E}">
        <p14:creationId xmlns:p14="http://schemas.microsoft.com/office/powerpoint/2010/main" val="2838611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0080841-C42E-4E78-8B8B-B1DBE3BE9AED}"/>
              </a:ext>
            </a:extLst>
          </p:cNvPr>
          <p:cNvGrpSpPr/>
          <p:nvPr/>
        </p:nvGrpSpPr>
        <p:grpSpPr>
          <a:xfrm>
            <a:off x="6484263" y="684797"/>
            <a:ext cx="6071905" cy="5817591"/>
            <a:chOff x="6482807" y="859668"/>
            <a:chExt cx="6071905" cy="58175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8235"/>
            <a:stretch/>
          </p:blipFill>
          <p:spPr>
            <a:xfrm flipH="1">
              <a:off x="6482807" y="859668"/>
              <a:ext cx="5889025" cy="58175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r="42591"/>
            <a:stretch/>
          </p:blipFill>
          <p:spPr>
            <a:xfrm>
              <a:off x="7908155" y="1427492"/>
              <a:ext cx="4527685" cy="4469726"/>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5"/>
            <a:srcRect l="304" t="8745" r="41493" b="-81295"/>
            <a:stretch/>
          </p:blipFill>
          <p:spPr>
            <a:xfrm>
              <a:off x="7908155" y="1132610"/>
              <a:ext cx="4646557" cy="613893"/>
            </a:xfrm>
            <a:prstGeom prst="rect">
              <a:avLst/>
            </a:prstGeom>
          </p:spPr>
        </p:pic>
      </p:grpSp>
      <p:sp>
        <p:nvSpPr>
          <p:cNvPr id="4" name="TextBox 3">
            <a:extLst>
              <a:ext uri="{FF2B5EF4-FFF2-40B4-BE49-F238E27FC236}">
                <a16:creationId xmlns:a16="http://schemas.microsoft.com/office/drawing/2014/main" id="{4C780E7A-7BFA-4754-AD78-BD387654388A}"/>
              </a:ext>
            </a:extLst>
          </p:cNvPr>
          <p:cNvSpPr txBox="1"/>
          <p:nvPr/>
        </p:nvSpPr>
        <p:spPr>
          <a:xfrm>
            <a:off x="799922" y="1949122"/>
            <a:ext cx="5037288" cy="646331"/>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150" normalizeH="0" baseline="0" noProof="0" dirty="0">
                <a:ln>
                  <a:noFill/>
                </a:ln>
                <a:solidFill>
                  <a:srgbClr val="000000"/>
                </a:solidFill>
                <a:effectLst/>
                <a:uLnTx/>
                <a:uFillTx/>
                <a:latin typeface="Gilroy ExtraBold" panose="00000900000000000000" pitchFamily="50" charset="0"/>
              </a:rPr>
              <a:t>Free Credit </a:t>
            </a:r>
            <a:r>
              <a:rPr kumimoji="0" lang="en-US" sz="3600" b="1" i="0" u="none" strike="noStrike" kern="1200" cap="none" spc="-150" normalizeH="0" baseline="0" noProof="0" dirty="0">
                <a:ln>
                  <a:noFill/>
                </a:ln>
                <a:solidFill>
                  <a:srgbClr val="8C2332"/>
                </a:solidFill>
                <a:effectLst/>
                <a:uLnTx/>
                <a:uFillTx/>
                <a:latin typeface="Gilroy ExtraBold" panose="00000900000000000000" pitchFamily="50" charset="0"/>
              </a:rPr>
              <a:t>Report</a:t>
            </a:r>
          </a:p>
        </p:txBody>
      </p:sp>
      <p:sp>
        <p:nvSpPr>
          <p:cNvPr id="5" name="TextBox 4">
            <a:extLst>
              <a:ext uri="{FF2B5EF4-FFF2-40B4-BE49-F238E27FC236}">
                <a16:creationId xmlns:a16="http://schemas.microsoft.com/office/drawing/2014/main" id="{63FEB483-51A8-41CC-AD5A-9203392A9D47}"/>
              </a:ext>
            </a:extLst>
          </p:cNvPr>
          <p:cNvSpPr txBox="1"/>
          <p:nvPr/>
        </p:nvSpPr>
        <p:spPr>
          <a:xfrm>
            <a:off x="805168" y="3136612"/>
            <a:ext cx="566553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roy ExtraBold" panose="00000900000000000000" pitchFamily="50" charset="0"/>
                <a:ea typeface="Lato Black" charset="0"/>
                <a:cs typeface="Lato Black" charset="0"/>
              </a:rPr>
              <a:t>ANNUALCREDITREPORT</a:t>
            </a:r>
            <a:r>
              <a:rPr kumimoji="0" lang="en-US" sz="3200" b="1" i="0" u="none" strike="noStrike" kern="1200" cap="none" spc="-150" normalizeH="0" baseline="0" noProof="0" dirty="0">
                <a:ln>
                  <a:noFill/>
                </a:ln>
                <a:solidFill>
                  <a:srgbClr val="000000"/>
                </a:solidFill>
                <a:effectLst/>
                <a:uLnTx/>
                <a:uFillTx/>
                <a:latin typeface="Gilroy ExtraBold" panose="00000900000000000000" pitchFamily="50" charset="0"/>
                <a:ea typeface="Lato Black" charset="0"/>
                <a:cs typeface="Lato Black" charset="0"/>
              </a:rPr>
              <a:t>.COM</a:t>
            </a:r>
          </a:p>
        </p:txBody>
      </p:sp>
      <p:sp>
        <p:nvSpPr>
          <p:cNvPr id="6" name="Rectangle 5">
            <a:extLst>
              <a:ext uri="{FF2B5EF4-FFF2-40B4-BE49-F238E27FC236}">
                <a16:creationId xmlns:a16="http://schemas.microsoft.com/office/drawing/2014/main" id="{5CE238EF-E472-4470-AA1F-8E3A61E5BDE3}"/>
              </a:ext>
            </a:extLst>
          </p:cNvPr>
          <p:cNvSpPr/>
          <p:nvPr/>
        </p:nvSpPr>
        <p:spPr>
          <a:xfrm>
            <a:off x="805168" y="2649778"/>
            <a:ext cx="6340253" cy="328680"/>
          </a:xfrm>
          <a:prstGeom prst="rect">
            <a:avLst/>
          </a:prstGeom>
        </p:spPr>
        <p:txBody>
          <a:bodyPr wrap="square">
            <a:spAutoFit/>
          </a:bodyPr>
          <a:lstStyle/>
          <a:p>
            <a:pPr marL="0" marR="0" lvl="0" indent="0" algn="l" defTabSz="457200" rtl="0" eaLnBrk="1" fontAlgn="auto" latinLnBrk="0" hangingPunct="1">
              <a:lnSpc>
                <a:spcPct val="128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Klinic Slab Medium" pitchFamily="50" charset="0"/>
              </a:rPr>
              <a:t>Receive a free weekly copy of report from each of 3 bureaus until April </a:t>
            </a:r>
            <a:r>
              <a:rPr kumimoji="0" lang="en-US" sz="1200" b="0" i="0" u="none" strike="noStrike" kern="1200" cap="none" spc="0" normalizeH="0" baseline="0" noProof="0" dirty="0" smtClean="0">
                <a:ln>
                  <a:noFill/>
                </a:ln>
                <a:solidFill>
                  <a:srgbClr val="000000">
                    <a:lumMod val="50000"/>
                    <a:lumOff val="50000"/>
                  </a:srgbClr>
                </a:solidFill>
                <a:effectLst/>
                <a:uLnTx/>
                <a:uFillTx/>
                <a:latin typeface="Klinic Slab Medium" pitchFamily="50" charset="0"/>
              </a:rPr>
              <a:t>2022.</a:t>
            </a:r>
            <a:endParaRPr kumimoji="0" lang="en-US" sz="1200" b="0" i="0" u="none" strike="noStrike" kern="1200" cap="none" spc="0" normalizeH="0" baseline="0" noProof="0" dirty="0">
              <a:ln>
                <a:noFill/>
              </a:ln>
              <a:solidFill>
                <a:srgbClr val="000000">
                  <a:lumMod val="50000"/>
                  <a:lumOff val="50000"/>
                </a:srgbClr>
              </a:solidFill>
              <a:effectLst/>
              <a:uLnTx/>
              <a:uFillTx/>
              <a:latin typeface="Klinic Slab Medium" pitchFamily="50" charset="0"/>
            </a:endParaRPr>
          </a:p>
        </p:txBody>
      </p:sp>
    </p:spTree>
    <p:extLst>
      <p:ext uri="{BB962C8B-B14F-4D97-AF65-F5344CB8AC3E}">
        <p14:creationId xmlns:p14="http://schemas.microsoft.com/office/powerpoint/2010/main" val="1246308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8974" t="7812" r="-44509" b="3136"/>
          <a:stretch/>
        </p:blipFill>
        <p:spPr bwMode="auto">
          <a:xfrm>
            <a:off x="397"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6748669" y="0"/>
            <a:ext cx="5668915"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8355203" y="2445244"/>
            <a:ext cx="2442281" cy="1025922"/>
          </a:xfrm>
        </p:spPr>
        <p:txBody>
          <a:bodyPr wrap="square">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2</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8212218" y="3862593"/>
            <a:ext cx="2728251" cy="899886"/>
          </a:xfrm>
        </p:spPr>
        <p:txBody>
          <a:bodyPr>
            <a:noAutofit/>
          </a:bodyPr>
          <a:lstStyle/>
          <a:p>
            <a:pPr defTabSz="914355">
              <a:lnSpc>
                <a:spcPct val="100000"/>
              </a:lnSpc>
              <a:defRPr/>
            </a:pPr>
            <a:r>
              <a:rPr lang="en-US" sz="2400" dirty="0">
                <a:solidFill>
                  <a:schemeClr val="tx1"/>
                </a:solidFill>
              </a:rPr>
              <a:t>Know Your Repayment Options</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576343" y="2944600"/>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597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3721FB-3B42-446A-B9B4-7D4DB5D08708}"/>
              </a:ext>
            </a:extLst>
          </p:cNvPr>
          <p:cNvSpPr/>
          <p:nvPr/>
        </p:nvSpPr>
        <p:spPr>
          <a:xfrm>
            <a:off x="6065520" y="2011680"/>
            <a:ext cx="6126480" cy="4846320"/>
          </a:xfrm>
          <a:prstGeom prst="rect">
            <a:avLst/>
          </a:prstGeom>
          <a:solidFill>
            <a:schemeClr val="bg1">
              <a:lumMod val="95000"/>
              <a:alpha val="10000"/>
            </a:schemeClr>
          </a:solidFill>
          <a:ln w="127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Rectangle 57">
            <a:extLst>
              <a:ext uri="{FF2B5EF4-FFF2-40B4-BE49-F238E27FC236}">
                <a16:creationId xmlns:a16="http://schemas.microsoft.com/office/drawing/2014/main" id="{0F6E66D4-341B-4B27-82A3-D52206418CDA}"/>
              </a:ext>
            </a:extLst>
          </p:cNvPr>
          <p:cNvSpPr/>
          <p:nvPr/>
        </p:nvSpPr>
        <p:spPr>
          <a:xfrm>
            <a:off x="0" y="2011680"/>
            <a:ext cx="6065520" cy="4846320"/>
          </a:xfrm>
          <a:prstGeom prst="rect">
            <a:avLst/>
          </a:prstGeom>
          <a:solidFill>
            <a:srgbClr val="31B4C4">
              <a:alpha val="10000"/>
            </a:srgbClr>
          </a:solidFill>
          <a:ln w="127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Text Placeholder 5">
            <a:extLst>
              <a:ext uri="{FF2B5EF4-FFF2-40B4-BE49-F238E27FC236}">
                <a16:creationId xmlns:a16="http://schemas.microsoft.com/office/drawing/2014/main" id="{49CB1742-987A-43F3-A543-7A376958D494}"/>
              </a:ext>
            </a:extLst>
          </p:cNvPr>
          <p:cNvSpPr txBox="1">
            <a:spLocks/>
          </p:cNvSpPr>
          <p:nvPr/>
        </p:nvSpPr>
        <p:spPr>
          <a:xfrm>
            <a:off x="2542713" y="554596"/>
            <a:ext cx="7106575" cy="540707"/>
          </a:xfrm>
          <a:prstGeom prst="rect">
            <a:avLst/>
          </a:prstGeom>
        </p:spPr>
        <p:txBody>
          <a:bodyPr>
            <a:no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a:buNone/>
            </a:pPr>
            <a:r>
              <a:rPr lang="en-US" sz="4400" b="1" spc="-150" dirty="0">
                <a:latin typeface="Gilroy ExtraBold" panose="00000900000000000000" pitchFamily="50" charset="0"/>
              </a:rPr>
              <a:t>Federal Repayment </a:t>
            </a:r>
            <a:r>
              <a:rPr lang="en-US" sz="4400" b="1" spc="-150" dirty="0">
                <a:solidFill>
                  <a:srgbClr val="8C2332"/>
                </a:solidFill>
                <a:latin typeface="Gilroy ExtraBold" panose="00000900000000000000" pitchFamily="50" charset="0"/>
              </a:rPr>
              <a:t>Options</a:t>
            </a:r>
          </a:p>
        </p:txBody>
      </p:sp>
      <p:grpSp>
        <p:nvGrpSpPr>
          <p:cNvPr id="5" name="Group 4">
            <a:extLst>
              <a:ext uri="{FF2B5EF4-FFF2-40B4-BE49-F238E27FC236}">
                <a16:creationId xmlns:a16="http://schemas.microsoft.com/office/drawing/2014/main" id="{6F4FFCE6-EB43-4B82-889E-D09B97DBE00A}"/>
              </a:ext>
            </a:extLst>
          </p:cNvPr>
          <p:cNvGrpSpPr/>
          <p:nvPr/>
        </p:nvGrpSpPr>
        <p:grpSpPr>
          <a:xfrm>
            <a:off x="7128373" y="2402854"/>
            <a:ext cx="4574250" cy="685966"/>
            <a:chOff x="7128373" y="2402854"/>
            <a:chExt cx="4574250" cy="685966"/>
          </a:xfrm>
        </p:grpSpPr>
        <p:grpSp>
          <p:nvGrpSpPr>
            <p:cNvPr id="18" name="Group 17">
              <a:extLst>
                <a:ext uri="{FF2B5EF4-FFF2-40B4-BE49-F238E27FC236}">
                  <a16:creationId xmlns:a16="http://schemas.microsoft.com/office/drawing/2014/main" id="{74039CE2-64A9-4C38-8F33-08BE341B4507}"/>
                </a:ext>
              </a:extLst>
            </p:cNvPr>
            <p:cNvGrpSpPr/>
            <p:nvPr/>
          </p:nvGrpSpPr>
          <p:grpSpPr>
            <a:xfrm>
              <a:off x="8346890" y="2402854"/>
              <a:ext cx="3355733" cy="685966"/>
              <a:chOff x="-628990" y="2149886"/>
              <a:chExt cx="3355733" cy="685966"/>
            </a:xfrm>
          </p:grpSpPr>
          <p:sp>
            <p:nvSpPr>
              <p:cNvPr id="19" name="Text Placeholder 10">
                <a:extLst>
                  <a:ext uri="{FF2B5EF4-FFF2-40B4-BE49-F238E27FC236}">
                    <a16:creationId xmlns:a16="http://schemas.microsoft.com/office/drawing/2014/main" id="{D0F60EF4-FD5F-48DB-9FD5-3255B53100F3}"/>
                  </a:ext>
                </a:extLst>
              </p:cNvPr>
              <p:cNvSpPr txBox="1">
                <a:spLocks/>
              </p:cNvSpPr>
              <p:nvPr/>
            </p:nvSpPr>
            <p:spPr>
              <a:xfrm>
                <a:off x="-628990" y="2496657"/>
                <a:ext cx="3355733" cy="339195"/>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Plans that are sensitive to post-grad income.</a:t>
                </a:r>
              </a:p>
            </p:txBody>
          </p:sp>
          <p:sp>
            <p:nvSpPr>
              <p:cNvPr id="20" name="Text Placeholder 11">
                <a:extLst>
                  <a:ext uri="{FF2B5EF4-FFF2-40B4-BE49-F238E27FC236}">
                    <a16:creationId xmlns:a16="http://schemas.microsoft.com/office/drawing/2014/main" id="{B565FB82-C90D-4607-85A4-B44EAE04EA5D}"/>
                  </a:ext>
                </a:extLst>
              </p:cNvPr>
              <p:cNvSpPr txBox="1">
                <a:spLocks/>
              </p:cNvSpPr>
              <p:nvPr/>
            </p:nvSpPr>
            <p:spPr>
              <a:xfrm>
                <a:off x="-628990" y="2149886"/>
                <a:ext cx="2404086"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Income-Driven Plans</a:t>
                </a:r>
                <a:endParaRPr lang="en-US" sz="1800" b="1" dirty="0">
                  <a:solidFill>
                    <a:srgbClr val="8C2332"/>
                  </a:solidFill>
                  <a:latin typeface="Gilroy Bold" panose="00000800000000000000" pitchFamily="50" charset="0"/>
                </a:endParaRPr>
              </a:p>
            </p:txBody>
          </p:sp>
        </p:grpSp>
        <p:grpSp>
          <p:nvGrpSpPr>
            <p:cNvPr id="21" name="Group 20">
              <a:extLst>
                <a:ext uri="{FF2B5EF4-FFF2-40B4-BE49-F238E27FC236}">
                  <a16:creationId xmlns:a16="http://schemas.microsoft.com/office/drawing/2014/main" id="{18A20AEC-1256-4CA5-90D2-7FA12E7C7101}"/>
                </a:ext>
              </a:extLst>
            </p:cNvPr>
            <p:cNvGrpSpPr/>
            <p:nvPr/>
          </p:nvGrpSpPr>
          <p:grpSpPr>
            <a:xfrm>
              <a:off x="7128373" y="2498992"/>
              <a:ext cx="687572" cy="533650"/>
              <a:chOff x="3258082" y="2306547"/>
              <a:chExt cx="566490" cy="439674"/>
            </a:xfrm>
          </p:grpSpPr>
          <p:sp>
            <p:nvSpPr>
              <p:cNvPr id="22" name="Oval 21">
                <a:extLst>
                  <a:ext uri="{FF2B5EF4-FFF2-40B4-BE49-F238E27FC236}">
                    <a16:creationId xmlns:a16="http://schemas.microsoft.com/office/drawing/2014/main" id="{272B1E27-7667-4EF3-B00D-B340F1230112}"/>
                  </a:ext>
                </a:extLst>
              </p:cNvPr>
              <p:cNvSpPr/>
              <p:nvPr/>
            </p:nvSpPr>
            <p:spPr>
              <a:xfrm>
                <a:off x="3258082" y="2347717"/>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0">
                <a:extLst>
                  <a:ext uri="{FF2B5EF4-FFF2-40B4-BE49-F238E27FC236}">
                    <a16:creationId xmlns:a16="http://schemas.microsoft.com/office/drawing/2014/main" id="{55F50AAA-E1AB-49AA-BA7E-ACF35B934048}"/>
                  </a:ext>
                </a:extLst>
              </p:cNvPr>
              <p:cNvSpPr/>
              <p:nvPr/>
            </p:nvSpPr>
            <p:spPr>
              <a:xfrm>
                <a:off x="3360910" y="2306547"/>
                <a:ext cx="463662" cy="402203"/>
              </a:xfrm>
              <a:custGeom>
                <a:avLst/>
                <a:gdLst>
                  <a:gd name="connsiteX0" fmla="*/ 161960 w 555291"/>
                  <a:gd name="connsiteY0" fmla="*/ 206581 h 481686"/>
                  <a:gd name="connsiteX1" fmla="*/ 393331 w 555291"/>
                  <a:gd name="connsiteY1" fmla="*/ 206581 h 481686"/>
                  <a:gd name="connsiteX2" fmla="*/ 416468 w 555291"/>
                  <a:gd name="connsiteY2" fmla="*/ 229534 h 481686"/>
                  <a:gd name="connsiteX3" fmla="*/ 393331 w 555291"/>
                  <a:gd name="connsiteY3" fmla="*/ 252488 h 481686"/>
                  <a:gd name="connsiteX4" fmla="*/ 161960 w 555291"/>
                  <a:gd name="connsiteY4" fmla="*/ 252488 h 481686"/>
                  <a:gd name="connsiteX5" fmla="*/ 138823 w 555291"/>
                  <a:gd name="connsiteY5" fmla="*/ 229534 h 481686"/>
                  <a:gd name="connsiteX6" fmla="*/ 161960 w 555291"/>
                  <a:gd name="connsiteY6" fmla="*/ 206581 h 481686"/>
                  <a:gd name="connsiteX7" fmla="*/ 69411 w 555291"/>
                  <a:gd name="connsiteY7" fmla="*/ 137721 h 481686"/>
                  <a:gd name="connsiteX8" fmla="*/ 46274 w 555291"/>
                  <a:gd name="connsiteY8" fmla="*/ 160674 h 481686"/>
                  <a:gd name="connsiteX9" fmla="*/ 46274 w 555291"/>
                  <a:gd name="connsiteY9" fmla="*/ 412825 h 481686"/>
                  <a:gd name="connsiteX10" fmla="*/ 69411 w 555291"/>
                  <a:gd name="connsiteY10" fmla="*/ 435779 h 481686"/>
                  <a:gd name="connsiteX11" fmla="*/ 485880 w 555291"/>
                  <a:gd name="connsiteY11" fmla="*/ 435779 h 481686"/>
                  <a:gd name="connsiteX12" fmla="*/ 509017 w 555291"/>
                  <a:gd name="connsiteY12" fmla="*/ 412825 h 481686"/>
                  <a:gd name="connsiteX13" fmla="*/ 509017 w 555291"/>
                  <a:gd name="connsiteY13" fmla="*/ 160674 h 481686"/>
                  <a:gd name="connsiteX14" fmla="*/ 485880 w 555291"/>
                  <a:gd name="connsiteY14" fmla="*/ 137721 h 481686"/>
                  <a:gd name="connsiteX15" fmla="*/ 208234 w 555291"/>
                  <a:gd name="connsiteY15" fmla="*/ 45907 h 481686"/>
                  <a:gd name="connsiteX16" fmla="*/ 185097 w 555291"/>
                  <a:gd name="connsiteY16" fmla="*/ 68860 h 481686"/>
                  <a:gd name="connsiteX17" fmla="*/ 185097 w 555291"/>
                  <a:gd name="connsiteY17" fmla="*/ 91814 h 481686"/>
                  <a:gd name="connsiteX18" fmla="*/ 370194 w 555291"/>
                  <a:gd name="connsiteY18" fmla="*/ 91814 h 481686"/>
                  <a:gd name="connsiteX19" fmla="*/ 370194 w 555291"/>
                  <a:gd name="connsiteY19" fmla="*/ 68860 h 481686"/>
                  <a:gd name="connsiteX20" fmla="*/ 347057 w 555291"/>
                  <a:gd name="connsiteY20" fmla="*/ 45907 h 481686"/>
                  <a:gd name="connsiteX21" fmla="*/ 208234 w 555291"/>
                  <a:gd name="connsiteY21" fmla="*/ 0 h 481686"/>
                  <a:gd name="connsiteX22" fmla="*/ 347057 w 555291"/>
                  <a:gd name="connsiteY22" fmla="*/ 0 h 481686"/>
                  <a:gd name="connsiteX23" fmla="*/ 416468 w 555291"/>
                  <a:gd name="connsiteY23" fmla="*/ 68860 h 481686"/>
                  <a:gd name="connsiteX24" fmla="*/ 416468 w 555291"/>
                  <a:gd name="connsiteY24" fmla="*/ 91814 h 481686"/>
                  <a:gd name="connsiteX25" fmla="*/ 485880 w 555291"/>
                  <a:gd name="connsiteY25" fmla="*/ 91814 h 481686"/>
                  <a:gd name="connsiteX26" fmla="*/ 555291 w 555291"/>
                  <a:gd name="connsiteY26" fmla="*/ 160674 h 481686"/>
                  <a:gd name="connsiteX27" fmla="*/ 555291 w 555291"/>
                  <a:gd name="connsiteY27" fmla="*/ 412825 h 481686"/>
                  <a:gd name="connsiteX28" fmla="*/ 485880 w 555291"/>
                  <a:gd name="connsiteY28" fmla="*/ 481686 h 481686"/>
                  <a:gd name="connsiteX29" fmla="*/ 69411 w 555291"/>
                  <a:gd name="connsiteY29" fmla="*/ 481686 h 481686"/>
                  <a:gd name="connsiteX30" fmla="*/ 0 w 555291"/>
                  <a:gd name="connsiteY30" fmla="*/ 412825 h 481686"/>
                  <a:gd name="connsiteX31" fmla="*/ 0 w 555291"/>
                  <a:gd name="connsiteY31" fmla="*/ 160674 h 481686"/>
                  <a:gd name="connsiteX32" fmla="*/ 69411 w 555291"/>
                  <a:gd name="connsiteY32" fmla="*/ 91814 h 481686"/>
                  <a:gd name="connsiteX33" fmla="*/ 138823 w 555291"/>
                  <a:gd name="connsiteY33" fmla="*/ 91814 h 481686"/>
                  <a:gd name="connsiteX34" fmla="*/ 138823 w 555291"/>
                  <a:gd name="connsiteY34" fmla="*/ 68860 h 481686"/>
                  <a:gd name="connsiteX35" fmla="*/ 208234 w 555291"/>
                  <a:gd name="connsiteY35" fmla="*/ 0 h 4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5291" h="481686">
                    <a:moveTo>
                      <a:pt x="161960" y="206581"/>
                    </a:moveTo>
                    <a:lnTo>
                      <a:pt x="393331" y="206581"/>
                    </a:lnTo>
                    <a:cubicBezTo>
                      <a:pt x="406110" y="206581"/>
                      <a:pt x="416468" y="216858"/>
                      <a:pt x="416468" y="229534"/>
                    </a:cubicBezTo>
                    <a:cubicBezTo>
                      <a:pt x="416468" y="242212"/>
                      <a:pt x="406110" y="252488"/>
                      <a:pt x="393331" y="252488"/>
                    </a:cubicBezTo>
                    <a:lnTo>
                      <a:pt x="161960" y="252488"/>
                    </a:lnTo>
                    <a:cubicBezTo>
                      <a:pt x="149182" y="252488"/>
                      <a:pt x="138823" y="242212"/>
                      <a:pt x="138823" y="229534"/>
                    </a:cubicBezTo>
                    <a:cubicBezTo>
                      <a:pt x="138823" y="216858"/>
                      <a:pt x="149182" y="206581"/>
                      <a:pt x="161960" y="206581"/>
                    </a:cubicBezTo>
                    <a:close/>
                    <a:moveTo>
                      <a:pt x="69411" y="137721"/>
                    </a:moveTo>
                    <a:cubicBezTo>
                      <a:pt x="56633" y="137721"/>
                      <a:pt x="46274" y="147997"/>
                      <a:pt x="46274" y="160674"/>
                    </a:cubicBezTo>
                    <a:lnTo>
                      <a:pt x="46274" y="412825"/>
                    </a:lnTo>
                    <a:cubicBezTo>
                      <a:pt x="46274" y="425502"/>
                      <a:pt x="56633" y="435779"/>
                      <a:pt x="69411" y="435779"/>
                    </a:cubicBezTo>
                    <a:lnTo>
                      <a:pt x="485880" y="435779"/>
                    </a:lnTo>
                    <a:cubicBezTo>
                      <a:pt x="498658" y="435779"/>
                      <a:pt x="509017" y="425502"/>
                      <a:pt x="509017" y="412825"/>
                    </a:cubicBezTo>
                    <a:lnTo>
                      <a:pt x="509017" y="160674"/>
                    </a:lnTo>
                    <a:cubicBezTo>
                      <a:pt x="509017" y="147998"/>
                      <a:pt x="498658" y="137721"/>
                      <a:pt x="485880" y="137721"/>
                    </a:cubicBezTo>
                    <a:close/>
                    <a:moveTo>
                      <a:pt x="208234" y="45907"/>
                    </a:moveTo>
                    <a:cubicBezTo>
                      <a:pt x="195456" y="45907"/>
                      <a:pt x="185097" y="56184"/>
                      <a:pt x="185097" y="68860"/>
                    </a:cubicBezTo>
                    <a:lnTo>
                      <a:pt x="185097" y="91814"/>
                    </a:lnTo>
                    <a:lnTo>
                      <a:pt x="370194" y="91814"/>
                    </a:lnTo>
                    <a:lnTo>
                      <a:pt x="370194" y="68860"/>
                    </a:lnTo>
                    <a:cubicBezTo>
                      <a:pt x="370194" y="56184"/>
                      <a:pt x="359835" y="45907"/>
                      <a:pt x="347057" y="45907"/>
                    </a:cubicBezTo>
                    <a:close/>
                    <a:moveTo>
                      <a:pt x="208234" y="0"/>
                    </a:moveTo>
                    <a:lnTo>
                      <a:pt x="347057" y="0"/>
                    </a:lnTo>
                    <a:cubicBezTo>
                      <a:pt x="385393" y="0"/>
                      <a:pt x="416468" y="30830"/>
                      <a:pt x="416468" y="68860"/>
                    </a:cubicBezTo>
                    <a:lnTo>
                      <a:pt x="416468" y="91814"/>
                    </a:lnTo>
                    <a:lnTo>
                      <a:pt x="485880" y="91814"/>
                    </a:lnTo>
                    <a:cubicBezTo>
                      <a:pt x="524215" y="91814"/>
                      <a:pt x="555291" y="122644"/>
                      <a:pt x="555291" y="160674"/>
                    </a:cubicBezTo>
                    <a:lnTo>
                      <a:pt x="555291" y="412825"/>
                    </a:lnTo>
                    <a:cubicBezTo>
                      <a:pt x="555291" y="450854"/>
                      <a:pt x="524215" y="481686"/>
                      <a:pt x="485880" y="481686"/>
                    </a:cubicBezTo>
                    <a:lnTo>
                      <a:pt x="69411" y="481686"/>
                    </a:lnTo>
                    <a:cubicBezTo>
                      <a:pt x="31077" y="481686"/>
                      <a:pt x="0" y="450854"/>
                      <a:pt x="0" y="412825"/>
                    </a:cubicBezTo>
                    <a:lnTo>
                      <a:pt x="0" y="160674"/>
                    </a:lnTo>
                    <a:cubicBezTo>
                      <a:pt x="0" y="122644"/>
                      <a:pt x="31077" y="91814"/>
                      <a:pt x="69411" y="91814"/>
                    </a:cubicBezTo>
                    <a:lnTo>
                      <a:pt x="138823" y="91814"/>
                    </a:lnTo>
                    <a:lnTo>
                      <a:pt x="138823" y="68860"/>
                    </a:lnTo>
                    <a:cubicBezTo>
                      <a:pt x="138823" y="30830"/>
                      <a:pt x="169899" y="0"/>
                      <a:pt x="208234" y="0"/>
                    </a:cubicBezTo>
                    <a:close/>
                  </a:path>
                </a:pathLst>
              </a:custGeom>
              <a:solidFill>
                <a:schemeClr val="accent2"/>
              </a:solidFill>
              <a:ln w="22860" cap="flat">
                <a:noFill/>
                <a:prstDash val="solid"/>
                <a:miter/>
              </a:ln>
            </p:spPr>
            <p:txBody>
              <a:bodyPr wrap="square" rtlCol="0" anchor="ctr">
                <a:noAutofit/>
              </a:bodyPr>
              <a:lstStyle/>
              <a:p>
                <a:endParaRPr lang="en-TL"/>
              </a:p>
            </p:txBody>
          </p:sp>
        </p:grpSp>
      </p:grpSp>
      <p:grpSp>
        <p:nvGrpSpPr>
          <p:cNvPr id="4" name="Group 3">
            <a:extLst>
              <a:ext uri="{FF2B5EF4-FFF2-40B4-BE49-F238E27FC236}">
                <a16:creationId xmlns:a16="http://schemas.microsoft.com/office/drawing/2014/main" id="{7E1DBFD8-64BC-4C56-85E6-89C87D9E953B}"/>
              </a:ext>
            </a:extLst>
          </p:cNvPr>
          <p:cNvGrpSpPr/>
          <p:nvPr/>
        </p:nvGrpSpPr>
        <p:grpSpPr>
          <a:xfrm>
            <a:off x="909518" y="2402854"/>
            <a:ext cx="5237278" cy="685966"/>
            <a:chOff x="909518" y="2402854"/>
            <a:chExt cx="5237278" cy="685966"/>
          </a:xfrm>
        </p:grpSpPr>
        <p:grpSp>
          <p:nvGrpSpPr>
            <p:cNvPr id="15" name="Group 14">
              <a:extLst>
                <a:ext uri="{FF2B5EF4-FFF2-40B4-BE49-F238E27FC236}">
                  <a16:creationId xmlns:a16="http://schemas.microsoft.com/office/drawing/2014/main" id="{20CB81B6-52A2-4C06-B627-EA54234DA5F2}"/>
                </a:ext>
              </a:extLst>
            </p:cNvPr>
            <p:cNvGrpSpPr/>
            <p:nvPr/>
          </p:nvGrpSpPr>
          <p:grpSpPr>
            <a:xfrm>
              <a:off x="1732919" y="2402854"/>
              <a:ext cx="4413877" cy="685966"/>
              <a:chOff x="629681" y="1970358"/>
              <a:chExt cx="4413877" cy="685966"/>
            </a:xfrm>
          </p:grpSpPr>
          <p:sp>
            <p:nvSpPr>
              <p:cNvPr id="16" name="Text Placeholder 10">
                <a:extLst>
                  <a:ext uri="{FF2B5EF4-FFF2-40B4-BE49-F238E27FC236}">
                    <a16:creationId xmlns:a16="http://schemas.microsoft.com/office/drawing/2014/main" id="{7C4BF2F2-430E-4978-8556-BD5C8A6AFBE0}"/>
                  </a:ext>
                </a:extLst>
              </p:cNvPr>
              <p:cNvSpPr txBox="1">
                <a:spLocks/>
              </p:cNvSpPr>
              <p:nvPr/>
            </p:nvSpPr>
            <p:spPr>
              <a:xfrm>
                <a:off x="629681" y="2317129"/>
                <a:ext cx="4413877" cy="339195"/>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Traditional plans for paying off federal student loans.</a:t>
                </a:r>
              </a:p>
            </p:txBody>
          </p:sp>
          <p:sp>
            <p:nvSpPr>
              <p:cNvPr id="17" name="Text Placeholder 11">
                <a:extLst>
                  <a:ext uri="{FF2B5EF4-FFF2-40B4-BE49-F238E27FC236}">
                    <a16:creationId xmlns:a16="http://schemas.microsoft.com/office/drawing/2014/main" id="{BBB13EDA-5630-4348-AFA7-F737849B1426}"/>
                  </a:ext>
                </a:extLst>
              </p:cNvPr>
              <p:cNvSpPr txBox="1">
                <a:spLocks/>
              </p:cNvSpPr>
              <p:nvPr/>
            </p:nvSpPr>
            <p:spPr>
              <a:xfrm>
                <a:off x="629681" y="1970358"/>
                <a:ext cx="281752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Basic Repayment Plans</a:t>
                </a:r>
                <a:endParaRPr lang="en-US" sz="1800" b="1" dirty="0">
                  <a:solidFill>
                    <a:srgbClr val="8C2332"/>
                  </a:solidFill>
                  <a:latin typeface="Gilroy Bold" panose="00000800000000000000" pitchFamily="50" charset="0"/>
                </a:endParaRPr>
              </a:p>
            </p:txBody>
          </p:sp>
        </p:grpSp>
        <p:grpSp>
          <p:nvGrpSpPr>
            <p:cNvPr id="24" name="Group 23">
              <a:extLst>
                <a:ext uri="{FF2B5EF4-FFF2-40B4-BE49-F238E27FC236}">
                  <a16:creationId xmlns:a16="http://schemas.microsoft.com/office/drawing/2014/main" id="{B75050C9-C815-4605-ACE6-8F370C0F504C}"/>
                </a:ext>
              </a:extLst>
            </p:cNvPr>
            <p:cNvGrpSpPr/>
            <p:nvPr/>
          </p:nvGrpSpPr>
          <p:grpSpPr>
            <a:xfrm>
              <a:off x="909518" y="2435232"/>
              <a:ext cx="531578" cy="553590"/>
              <a:chOff x="8491107" y="2269066"/>
              <a:chExt cx="437967" cy="456103"/>
            </a:xfrm>
          </p:grpSpPr>
          <p:sp>
            <p:nvSpPr>
              <p:cNvPr id="25" name="Oval 24">
                <a:extLst>
                  <a:ext uri="{FF2B5EF4-FFF2-40B4-BE49-F238E27FC236}">
                    <a16:creationId xmlns:a16="http://schemas.microsoft.com/office/drawing/2014/main" id="{04F180A1-4804-45CD-B601-214F0AF09242}"/>
                  </a:ext>
                </a:extLst>
              </p:cNvPr>
              <p:cNvSpPr/>
              <p:nvPr/>
            </p:nvSpPr>
            <p:spPr>
              <a:xfrm>
                <a:off x="8530570" y="2269066"/>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Graphic 72">
                <a:extLst>
                  <a:ext uri="{FF2B5EF4-FFF2-40B4-BE49-F238E27FC236}">
                    <a16:creationId xmlns:a16="http://schemas.microsoft.com/office/drawing/2014/main" id="{2CDE2D9A-1AF2-4163-82DA-792DA9D37583}"/>
                  </a:ext>
                </a:extLst>
              </p:cNvPr>
              <p:cNvSpPr/>
              <p:nvPr/>
            </p:nvSpPr>
            <p:spPr>
              <a:xfrm>
                <a:off x="8491107" y="2295841"/>
                <a:ext cx="436329" cy="429328"/>
              </a:xfrm>
              <a:custGeom>
                <a:avLst/>
                <a:gdLst>
                  <a:gd name="connsiteX0" fmla="*/ 453159 w 522556"/>
                  <a:gd name="connsiteY0" fmla="*/ 24841 h 514172"/>
                  <a:gd name="connsiteX1" fmla="*/ 331263 w 522556"/>
                  <a:gd name="connsiteY1" fmla="*/ 24841 h 514172"/>
                  <a:gd name="connsiteX2" fmla="*/ 52138 w 522556"/>
                  <a:gd name="connsiteY2" fmla="*/ 299487 h 514172"/>
                  <a:gd name="connsiteX3" fmla="*/ 29066 w 522556"/>
                  <a:gd name="connsiteY3" fmla="*/ 340533 h 514172"/>
                  <a:gd name="connsiteX4" fmla="*/ 1157 w 522556"/>
                  <a:gd name="connsiteY4" fmla="*/ 460506 h 514172"/>
                  <a:gd name="connsiteX5" fmla="*/ 54543 w 522556"/>
                  <a:gd name="connsiteY5" fmla="*/ 513034 h 514172"/>
                  <a:gd name="connsiteX6" fmla="*/ 176472 w 522556"/>
                  <a:gd name="connsiteY6" fmla="*/ 485574 h 514172"/>
                  <a:gd name="connsiteX7" fmla="*/ 218188 w 522556"/>
                  <a:gd name="connsiteY7" fmla="*/ 462871 h 514172"/>
                  <a:gd name="connsiteX8" fmla="*/ 497311 w 522556"/>
                  <a:gd name="connsiteY8" fmla="*/ 188226 h 514172"/>
                  <a:gd name="connsiteX9" fmla="*/ 497311 w 522556"/>
                  <a:gd name="connsiteY9" fmla="*/ 68285 h 514172"/>
                  <a:gd name="connsiteX10" fmla="*/ 453159 w 522556"/>
                  <a:gd name="connsiteY10" fmla="*/ 24841 h 514172"/>
                  <a:gd name="connsiteX11" fmla="*/ 364852 w 522556"/>
                  <a:gd name="connsiteY11" fmla="*/ 57892 h 514172"/>
                  <a:gd name="connsiteX12" fmla="*/ 419569 w 522556"/>
                  <a:gd name="connsiteY12" fmla="*/ 57892 h 514172"/>
                  <a:gd name="connsiteX13" fmla="*/ 463721 w 522556"/>
                  <a:gd name="connsiteY13" fmla="*/ 101336 h 514172"/>
                  <a:gd name="connsiteX14" fmla="*/ 463721 w 522556"/>
                  <a:gd name="connsiteY14" fmla="*/ 155175 h 514172"/>
                  <a:gd name="connsiteX15" fmla="*/ 449687 w 522556"/>
                  <a:gd name="connsiteY15" fmla="*/ 168983 h 514172"/>
                  <a:gd name="connsiteX16" fmla="*/ 353041 w 522556"/>
                  <a:gd name="connsiteY16" fmla="*/ 69514 h 514172"/>
                  <a:gd name="connsiteX17" fmla="*/ 364852 w 522556"/>
                  <a:gd name="connsiteY17" fmla="*/ 57892 h 514172"/>
                  <a:gd name="connsiteX18" fmla="*/ 319441 w 522556"/>
                  <a:gd name="connsiteY18" fmla="*/ 102574 h 514172"/>
                  <a:gd name="connsiteX19" fmla="*/ 85728 w 522556"/>
                  <a:gd name="connsiteY19" fmla="*/ 332537 h 514172"/>
                  <a:gd name="connsiteX20" fmla="*/ 75372 w 522556"/>
                  <a:gd name="connsiteY20" fmla="*/ 350963 h 514172"/>
                  <a:gd name="connsiteX21" fmla="*/ 48508 w 522556"/>
                  <a:gd name="connsiteY21" fmla="*/ 466445 h 514172"/>
                  <a:gd name="connsiteX22" fmla="*/ 165872 w 522556"/>
                  <a:gd name="connsiteY22" fmla="*/ 440010 h 514172"/>
                  <a:gd name="connsiteX23" fmla="*/ 184598 w 522556"/>
                  <a:gd name="connsiteY23" fmla="*/ 429820 h 514172"/>
                  <a:gd name="connsiteX24" fmla="*/ 416090 w 522556"/>
                  <a:gd name="connsiteY24" fmla="*/ 202043 h 514172"/>
                  <a:gd name="connsiteX25" fmla="*/ 319441 w 522556"/>
                  <a:gd name="connsiteY25" fmla="*/ 102574 h 51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556" h="514172">
                    <a:moveTo>
                      <a:pt x="453159" y="24841"/>
                    </a:moveTo>
                    <a:cubicBezTo>
                      <a:pt x="419498" y="-8280"/>
                      <a:pt x="364924" y="-8280"/>
                      <a:pt x="331263" y="24841"/>
                    </a:cubicBezTo>
                    <a:lnTo>
                      <a:pt x="52138" y="299487"/>
                    </a:lnTo>
                    <a:cubicBezTo>
                      <a:pt x="40679" y="310763"/>
                      <a:pt x="32682" y="324989"/>
                      <a:pt x="29066" y="340533"/>
                    </a:cubicBezTo>
                    <a:lnTo>
                      <a:pt x="1157" y="460506"/>
                    </a:lnTo>
                    <a:cubicBezTo>
                      <a:pt x="-6176" y="492029"/>
                      <a:pt x="22506" y="520251"/>
                      <a:pt x="54543" y="513034"/>
                    </a:cubicBezTo>
                    <a:lnTo>
                      <a:pt x="176472" y="485574"/>
                    </a:lnTo>
                    <a:cubicBezTo>
                      <a:pt x="192270" y="482017"/>
                      <a:pt x="206728" y="474148"/>
                      <a:pt x="218188" y="462871"/>
                    </a:cubicBezTo>
                    <a:lnTo>
                      <a:pt x="497311" y="188226"/>
                    </a:lnTo>
                    <a:cubicBezTo>
                      <a:pt x="530972" y="155105"/>
                      <a:pt x="530972" y="101406"/>
                      <a:pt x="497311" y="68285"/>
                    </a:cubicBezTo>
                    <a:lnTo>
                      <a:pt x="453159" y="24841"/>
                    </a:lnTo>
                    <a:close/>
                    <a:moveTo>
                      <a:pt x="364852" y="57892"/>
                    </a:moveTo>
                    <a:cubicBezTo>
                      <a:pt x="379961" y="43025"/>
                      <a:pt x="404458" y="43025"/>
                      <a:pt x="419569" y="57892"/>
                    </a:cubicBezTo>
                    <a:lnTo>
                      <a:pt x="463721" y="101336"/>
                    </a:lnTo>
                    <a:cubicBezTo>
                      <a:pt x="478830" y="116203"/>
                      <a:pt x="478830" y="140308"/>
                      <a:pt x="463721" y="155175"/>
                    </a:cubicBezTo>
                    <a:lnTo>
                      <a:pt x="449687" y="168983"/>
                    </a:lnTo>
                    <a:lnTo>
                      <a:pt x="353041" y="69514"/>
                    </a:lnTo>
                    <a:lnTo>
                      <a:pt x="364852" y="57892"/>
                    </a:lnTo>
                    <a:close/>
                    <a:moveTo>
                      <a:pt x="319441" y="102574"/>
                    </a:moveTo>
                    <a:lnTo>
                      <a:pt x="85728" y="332537"/>
                    </a:lnTo>
                    <a:cubicBezTo>
                      <a:pt x="80585" y="337600"/>
                      <a:pt x="76995" y="343984"/>
                      <a:pt x="75372" y="350963"/>
                    </a:cubicBezTo>
                    <a:lnTo>
                      <a:pt x="48508" y="466445"/>
                    </a:lnTo>
                    <a:lnTo>
                      <a:pt x="165872" y="440010"/>
                    </a:lnTo>
                    <a:cubicBezTo>
                      <a:pt x="172964" y="438414"/>
                      <a:pt x="179454" y="434883"/>
                      <a:pt x="184598" y="429820"/>
                    </a:cubicBezTo>
                    <a:lnTo>
                      <a:pt x="416090" y="202043"/>
                    </a:lnTo>
                    <a:lnTo>
                      <a:pt x="319441" y="102574"/>
                    </a:lnTo>
                    <a:close/>
                  </a:path>
                </a:pathLst>
              </a:custGeom>
              <a:solidFill>
                <a:schemeClr val="accent2"/>
              </a:solidFill>
              <a:ln w="23605" cap="flat">
                <a:noFill/>
                <a:prstDash val="solid"/>
                <a:miter/>
              </a:ln>
            </p:spPr>
            <p:txBody>
              <a:bodyPr rtlCol="0" anchor="ctr"/>
              <a:lstStyle/>
              <a:p>
                <a:endParaRPr lang="en-TL"/>
              </a:p>
            </p:txBody>
          </p:sp>
        </p:grpSp>
      </p:grpSp>
      <p:grpSp>
        <p:nvGrpSpPr>
          <p:cNvPr id="54" name="Group 53">
            <a:extLst>
              <a:ext uri="{FF2B5EF4-FFF2-40B4-BE49-F238E27FC236}">
                <a16:creationId xmlns:a16="http://schemas.microsoft.com/office/drawing/2014/main" id="{D878DBD4-C84D-44E7-AF80-BF4E7628ACB3}"/>
              </a:ext>
            </a:extLst>
          </p:cNvPr>
          <p:cNvGrpSpPr/>
          <p:nvPr/>
        </p:nvGrpSpPr>
        <p:grpSpPr>
          <a:xfrm>
            <a:off x="7002813" y="3896656"/>
            <a:ext cx="1722908" cy="215444"/>
            <a:chOff x="7027945" y="3866176"/>
            <a:chExt cx="1722908" cy="215444"/>
          </a:xfrm>
        </p:grpSpPr>
        <p:sp>
          <p:nvSpPr>
            <p:cNvPr id="27" name="Text Placeholder 3">
              <a:extLst>
                <a:ext uri="{FF2B5EF4-FFF2-40B4-BE49-F238E27FC236}">
                  <a16:creationId xmlns:a16="http://schemas.microsoft.com/office/drawing/2014/main" id="{F48A8E9E-110F-404E-B833-D1A4983D24F0}"/>
                </a:ext>
              </a:extLst>
            </p:cNvPr>
            <p:cNvSpPr txBox="1">
              <a:spLocks/>
            </p:cNvSpPr>
            <p:nvPr/>
          </p:nvSpPr>
          <p:spPr>
            <a:xfrm>
              <a:off x="7412347" y="3866176"/>
              <a:ext cx="1338506"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INCOME-BASED</a:t>
              </a:r>
            </a:p>
          </p:txBody>
        </p:sp>
        <p:sp>
          <p:nvSpPr>
            <p:cNvPr id="37" name="Shape">
              <a:extLst>
                <a:ext uri="{FF2B5EF4-FFF2-40B4-BE49-F238E27FC236}">
                  <a16:creationId xmlns:a16="http://schemas.microsoft.com/office/drawing/2014/main" id="{50337818-E57D-4EC9-9961-8B751922A374}"/>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3" name="Group 52">
            <a:extLst>
              <a:ext uri="{FF2B5EF4-FFF2-40B4-BE49-F238E27FC236}">
                <a16:creationId xmlns:a16="http://schemas.microsoft.com/office/drawing/2014/main" id="{0D33AAA1-A22A-466E-B965-41774C32058D}"/>
              </a:ext>
            </a:extLst>
          </p:cNvPr>
          <p:cNvGrpSpPr/>
          <p:nvPr/>
        </p:nvGrpSpPr>
        <p:grpSpPr>
          <a:xfrm>
            <a:off x="7002813" y="4424660"/>
            <a:ext cx="2168250" cy="215444"/>
            <a:chOff x="7027945" y="4420447"/>
            <a:chExt cx="2168250" cy="215444"/>
          </a:xfrm>
        </p:grpSpPr>
        <p:sp>
          <p:nvSpPr>
            <p:cNvPr id="28" name="Text Placeholder 3">
              <a:extLst>
                <a:ext uri="{FF2B5EF4-FFF2-40B4-BE49-F238E27FC236}">
                  <a16:creationId xmlns:a16="http://schemas.microsoft.com/office/drawing/2014/main" id="{A3DED2E1-B077-472A-8368-414AAFA015E6}"/>
                </a:ext>
              </a:extLst>
            </p:cNvPr>
            <p:cNvSpPr txBox="1">
              <a:spLocks/>
            </p:cNvSpPr>
            <p:nvPr/>
          </p:nvSpPr>
          <p:spPr>
            <a:xfrm>
              <a:off x="7412346" y="4420447"/>
              <a:ext cx="1783849"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PAY AS YOU EARN</a:t>
              </a:r>
            </a:p>
          </p:txBody>
        </p:sp>
        <p:sp>
          <p:nvSpPr>
            <p:cNvPr id="49" name="Shape">
              <a:extLst>
                <a:ext uri="{FF2B5EF4-FFF2-40B4-BE49-F238E27FC236}">
                  <a16:creationId xmlns:a16="http://schemas.microsoft.com/office/drawing/2014/main" id="{E6BE3F88-6BC2-40CB-A568-26AC40C2372C}"/>
                </a:ext>
              </a:extLst>
            </p:cNvPr>
            <p:cNvSpPr>
              <a:spLocks noChangeAspect="1"/>
            </p:cNvSpPr>
            <p:nvPr/>
          </p:nvSpPr>
          <p:spPr bwMode="auto">
            <a:xfrm>
              <a:off x="7027945" y="4459589"/>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5" name="Group 54">
            <a:extLst>
              <a:ext uri="{FF2B5EF4-FFF2-40B4-BE49-F238E27FC236}">
                <a16:creationId xmlns:a16="http://schemas.microsoft.com/office/drawing/2014/main" id="{B625F9B3-9319-4D78-9E79-EBF5EE23E6F4}"/>
              </a:ext>
            </a:extLst>
          </p:cNvPr>
          <p:cNvGrpSpPr/>
          <p:nvPr/>
        </p:nvGrpSpPr>
        <p:grpSpPr>
          <a:xfrm>
            <a:off x="7002813" y="4952664"/>
            <a:ext cx="2355520" cy="215444"/>
            <a:chOff x="7027945" y="4928644"/>
            <a:chExt cx="2355520" cy="215444"/>
          </a:xfrm>
        </p:grpSpPr>
        <p:sp>
          <p:nvSpPr>
            <p:cNvPr id="29" name="Text Placeholder 3">
              <a:extLst>
                <a:ext uri="{FF2B5EF4-FFF2-40B4-BE49-F238E27FC236}">
                  <a16:creationId xmlns:a16="http://schemas.microsoft.com/office/drawing/2014/main" id="{1CC8DACA-2886-452C-9F76-3600EE527EF0}"/>
                </a:ext>
              </a:extLst>
            </p:cNvPr>
            <p:cNvSpPr txBox="1">
              <a:spLocks/>
            </p:cNvSpPr>
            <p:nvPr/>
          </p:nvSpPr>
          <p:spPr>
            <a:xfrm>
              <a:off x="7412346" y="4928644"/>
              <a:ext cx="1971119"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INCOME-CONTIGENT</a:t>
              </a:r>
            </a:p>
          </p:txBody>
        </p:sp>
        <p:sp>
          <p:nvSpPr>
            <p:cNvPr id="50" name="Shape">
              <a:extLst>
                <a:ext uri="{FF2B5EF4-FFF2-40B4-BE49-F238E27FC236}">
                  <a16:creationId xmlns:a16="http://schemas.microsoft.com/office/drawing/2014/main" id="{6133DF6E-03FB-497A-8356-795835EB8FA0}"/>
                </a:ext>
              </a:extLst>
            </p:cNvPr>
            <p:cNvSpPr>
              <a:spLocks noChangeAspect="1"/>
            </p:cNvSpPr>
            <p:nvPr/>
          </p:nvSpPr>
          <p:spPr bwMode="auto">
            <a:xfrm>
              <a:off x="7027945" y="4967786"/>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6" name="Group 55">
            <a:extLst>
              <a:ext uri="{FF2B5EF4-FFF2-40B4-BE49-F238E27FC236}">
                <a16:creationId xmlns:a16="http://schemas.microsoft.com/office/drawing/2014/main" id="{E92E678A-5319-4F60-9A20-C47081D5B4E2}"/>
              </a:ext>
            </a:extLst>
          </p:cNvPr>
          <p:cNvGrpSpPr/>
          <p:nvPr/>
        </p:nvGrpSpPr>
        <p:grpSpPr>
          <a:xfrm>
            <a:off x="7002813" y="5480668"/>
            <a:ext cx="2461409" cy="215444"/>
            <a:chOff x="7027945" y="5420217"/>
            <a:chExt cx="2461409" cy="215444"/>
          </a:xfrm>
        </p:grpSpPr>
        <p:sp>
          <p:nvSpPr>
            <p:cNvPr id="30" name="Text Placeholder 3">
              <a:extLst>
                <a:ext uri="{FF2B5EF4-FFF2-40B4-BE49-F238E27FC236}">
                  <a16:creationId xmlns:a16="http://schemas.microsoft.com/office/drawing/2014/main" id="{970B6AB3-DD47-4DAB-ACC6-1449CA0CF839}"/>
                </a:ext>
              </a:extLst>
            </p:cNvPr>
            <p:cNvSpPr txBox="1">
              <a:spLocks/>
            </p:cNvSpPr>
            <p:nvPr/>
          </p:nvSpPr>
          <p:spPr>
            <a:xfrm>
              <a:off x="7412346" y="5420217"/>
              <a:ext cx="2077008"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REVISED AS YOU EARN</a:t>
              </a:r>
            </a:p>
          </p:txBody>
        </p:sp>
        <p:sp>
          <p:nvSpPr>
            <p:cNvPr id="51" name="Shape">
              <a:extLst>
                <a:ext uri="{FF2B5EF4-FFF2-40B4-BE49-F238E27FC236}">
                  <a16:creationId xmlns:a16="http://schemas.microsoft.com/office/drawing/2014/main" id="{FCE0ACAC-5F4F-4E61-AF34-97D01D805288}"/>
                </a:ext>
              </a:extLst>
            </p:cNvPr>
            <p:cNvSpPr>
              <a:spLocks noChangeAspect="1"/>
            </p:cNvSpPr>
            <p:nvPr/>
          </p:nvSpPr>
          <p:spPr bwMode="auto">
            <a:xfrm>
              <a:off x="7027945" y="5459359"/>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7" name="Group 56">
            <a:extLst>
              <a:ext uri="{FF2B5EF4-FFF2-40B4-BE49-F238E27FC236}">
                <a16:creationId xmlns:a16="http://schemas.microsoft.com/office/drawing/2014/main" id="{9B7B8BF6-B295-424D-8210-32318575362A}"/>
              </a:ext>
            </a:extLst>
          </p:cNvPr>
          <p:cNvGrpSpPr/>
          <p:nvPr/>
        </p:nvGrpSpPr>
        <p:grpSpPr>
          <a:xfrm>
            <a:off x="7002813" y="6008671"/>
            <a:ext cx="2355520" cy="215444"/>
            <a:chOff x="7027945" y="5910749"/>
            <a:chExt cx="2355520" cy="215444"/>
          </a:xfrm>
        </p:grpSpPr>
        <p:sp>
          <p:nvSpPr>
            <p:cNvPr id="31" name="Text Placeholder 3">
              <a:extLst>
                <a:ext uri="{FF2B5EF4-FFF2-40B4-BE49-F238E27FC236}">
                  <a16:creationId xmlns:a16="http://schemas.microsoft.com/office/drawing/2014/main" id="{8616608B-9C09-4EC1-B5DA-C5DA1EDEEEB5}"/>
                </a:ext>
              </a:extLst>
            </p:cNvPr>
            <p:cNvSpPr txBox="1">
              <a:spLocks/>
            </p:cNvSpPr>
            <p:nvPr/>
          </p:nvSpPr>
          <p:spPr>
            <a:xfrm>
              <a:off x="7412346" y="5910749"/>
              <a:ext cx="1971119"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INCOME-SENSITIVE</a:t>
              </a:r>
            </a:p>
          </p:txBody>
        </p:sp>
        <p:sp>
          <p:nvSpPr>
            <p:cNvPr id="52" name="Shape">
              <a:extLst>
                <a:ext uri="{FF2B5EF4-FFF2-40B4-BE49-F238E27FC236}">
                  <a16:creationId xmlns:a16="http://schemas.microsoft.com/office/drawing/2014/main" id="{BFACDB56-EDAA-45D3-A1A7-436084EA83DE}"/>
                </a:ext>
              </a:extLst>
            </p:cNvPr>
            <p:cNvSpPr>
              <a:spLocks noChangeAspect="1"/>
            </p:cNvSpPr>
            <p:nvPr/>
          </p:nvSpPr>
          <p:spPr bwMode="auto">
            <a:xfrm>
              <a:off x="7027945" y="5949891"/>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6" name="Group 5">
            <a:extLst>
              <a:ext uri="{FF2B5EF4-FFF2-40B4-BE49-F238E27FC236}">
                <a16:creationId xmlns:a16="http://schemas.microsoft.com/office/drawing/2014/main" id="{93B37ED3-DF12-4EAC-B96B-F2E493A47947}"/>
              </a:ext>
            </a:extLst>
          </p:cNvPr>
          <p:cNvGrpSpPr/>
          <p:nvPr/>
        </p:nvGrpSpPr>
        <p:grpSpPr>
          <a:xfrm>
            <a:off x="9631082" y="3695626"/>
            <a:ext cx="2181366" cy="2421809"/>
            <a:chOff x="9631082" y="3695626"/>
            <a:chExt cx="2181366" cy="2421809"/>
          </a:xfrm>
        </p:grpSpPr>
        <p:grpSp>
          <p:nvGrpSpPr>
            <p:cNvPr id="59" name="Group 58">
              <a:extLst>
                <a:ext uri="{FF2B5EF4-FFF2-40B4-BE49-F238E27FC236}">
                  <a16:creationId xmlns:a16="http://schemas.microsoft.com/office/drawing/2014/main" id="{EB2A6BD4-23BF-427E-8AE6-0B5D3B2A3A42}"/>
                </a:ext>
              </a:extLst>
            </p:cNvPr>
            <p:cNvGrpSpPr/>
            <p:nvPr/>
          </p:nvGrpSpPr>
          <p:grpSpPr>
            <a:xfrm>
              <a:off x="9720950" y="5131520"/>
              <a:ext cx="1879710" cy="985915"/>
              <a:chOff x="9640232" y="4224746"/>
              <a:chExt cx="1879710" cy="985915"/>
            </a:xfrm>
          </p:grpSpPr>
          <p:sp>
            <p:nvSpPr>
              <p:cNvPr id="32" name="Text Placeholder 11">
                <a:extLst>
                  <a:ext uri="{FF2B5EF4-FFF2-40B4-BE49-F238E27FC236}">
                    <a16:creationId xmlns:a16="http://schemas.microsoft.com/office/drawing/2014/main" id="{6BB12F9D-812C-4A51-A229-9E0A393D8A79}"/>
                  </a:ext>
                </a:extLst>
              </p:cNvPr>
              <p:cNvSpPr txBox="1">
                <a:spLocks/>
              </p:cNvSpPr>
              <p:nvPr/>
            </p:nvSpPr>
            <p:spPr>
              <a:xfrm>
                <a:off x="10175818" y="4959954"/>
                <a:ext cx="916281" cy="25070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300" dirty="0">
                    <a:latin typeface="Gilroy Bold" panose="00000800000000000000" pitchFamily="50" charset="0"/>
                    <a:sym typeface="Helvetica Neue"/>
                  </a:rPr>
                  <a:t>YEARS</a:t>
                </a:r>
              </a:p>
            </p:txBody>
          </p:sp>
          <p:sp>
            <p:nvSpPr>
              <p:cNvPr id="34" name="TextBox 33">
                <a:extLst>
                  <a:ext uri="{FF2B5EF4-FFF2-40B4-BE49-F238E27FC236}">
                    <a16:creationId xmlns:a16="http://schemas.microsoft.com/office/drawing/2014/main" id="{A4BD9E90-551A-4535-9A0A-E8E6F07911CE}"/>
                  </a:ext>
                </a:extLst>
              </p:cNvPr>
              <p:cNvSpPr txBox="1"/>
              <p:nvPr/>
            </p:nvSpPr>
            <p:spPr>
              <a:xfrm>
                <a:off x="9640232" y="4224746"/>
                <a:ext cx="187971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None/>
                </a:pPr>
                <a:r>
                  <a:rPr lang="en-US" sz="4400" b="1" dirty="0">
                    <a:solidFill>
                      <a:schemeClr val="accent1"/>
                    </a:solidFill>
                    <a:latin typeface="Gilroy UltraLight" panose="00000300000000000000" pitchFamily="50" charset="0"/>
                  </a:rPr>
                  <a:t>20-25</a:t>
                </a:r>
                <a:endParaRPr lang="en-US" sz="5400" b="1" dirty="0">
                  <a:solidFill>
                    <a:schemeClr val="accent1"/>
                  </a:solidFill>
                  <a:latin typeface="Gilroy UltraLight" panose="00000300000000000000" pitchFamily="50" charset="0"/>
                </a:endParaRPr>
              </a:p>
            </p:txBody>
          </p:sp>
        </p:grpSp>
        <p:pic>
          <p:nvPicPr>
            <p:cNvPr id="79" name="Picture 78">
              <a:extLst>
                <a:ext uri="{FF2B5EF4-FFF2-40B4-BE49-F238E27FC236}">
                  <a16:creationId xmlns:a16="http://schemas.microsoft.com/office/drawing/2014/main" id="{38217440-8F10-4DA7-81C1-5FDEC345F582}"/>
                </a:ext>
              </a:extLst>
            </p:cNvPr>
            <p:cNvPicPr>
              <a:picLocks noChangeAspect="1"/>
            </p:cNvPicPr>
            <p:nvPr/>
          </p:nvPicPr>
          <p:blipFill>
            <a:blip r:embed="rId3"/>
            <a:srcRect/>
            <a:stretch/>
          </p:blipFill>
          <p:spPr>
            <a:xfrm>
              <a:off x="9631082" y="3695626"/>
              <a:ext cx="2181366" cy="1185668"/>
            </a:xfrm>
            <a:prstGeom prst="rect">
              <a:avLst/>
            </a:prstGeom>
          </p:spPr>
        </p:pic>
      </p:grpSp>
      <p:grpSp>
        <p:nvGrpSpPr>
          <p:cNvPr id="89" name="Group 88">
            <a:extLst>
              <a:ext uri="{FF2B5EF4-FFF2-40B4-BE49-F238E27FC236}">
                <a16:creationId xmlns:a16="http://schemas.microsoft.com/office/drawing/2014/main" id="{CD9CE92B-004B-4B1B-854C-AE7493FA1786}"/>
              </a:ext>
            </a:extLst>
          </p:cNvPr>
          <p:cNvGrpSpPr/>
          <p:nvPr/>
        </p:nvGrpSpPr>
        <p:grpSpPr>
          <a:xfrm>
            <a:off x="365830" y="3584922"/>
            <a:ext cx="1687289" cy="2532513"/>
            <a:chOff x="431134" y="3584922"/>
            <a:chExt cx="1687289" cy="2532513"/>
          </a:xfrm>
        </p:grpSpPr>
        <p:grpSp>
          <p:nvGrpSpPr>
            <p:cNvPr id="62" name="Group 61">
              <a:extLst>
                <a:ext uri="{FF2B5EF4-FFF2-40B4-BE49-F238E27FC236}">
                  <a16:creationId xmlns:a16="http://schemas.microsoft.com/office/drawing/2014/main" id="{1C2B6DD5-3740-4CE8-B1C8-C2F755367D2B}"/>
                </a:ext>
              </a:extLst>
            </p:cNvPr>
            <p:cNvGrpSpPr/>
            <p:nvPr/>
          </p:nvGrpSpPr>
          <p:grpSpPr>
            <a:xfrm>
              <a:off x="816638" y="5131520"/>
              <a:ext cx="916281" cy="985915"/>
              <a:chOff x="9908025" y="4224746"/>
              <a:chExt cx="916281" cy="985915"/>
            </a:xfrm>
          </p:grpSpPr>
          <p:sp>
            <p:nvSpPr>
              <p:cNvPr id="63" name="Text Placeholder 11">
                <a:extLst>
                  <a:ext uri="{FF2B5EF4-FFF2-40B4-BE49-F238E27FC236}">
                    <a16:creationId xmlns:a16="http://schemas.microsoft.com/office/drawing/2014/main" id="{581B06BF-1EBD-4D5F-9891-45714B44EB74}"/>
                  </a:ext>
                </a:extLst>
              </p:cNvPr>
              <p:cNvSpPr txBox="1">
                <a:spLocks/>
              </p:cNvSpPr>
              <p:nvPr/>
            </p:nvSpPr>
            <p:spPr>
              <a:xfrm>
                <a:off x="9908025" y="4959954"/>
                <a:ext cx="916281" cy="25070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300" dirty="0">
                    <a:latin typeface="Gilroy Bold" panose="00000800000000000000" pitchFamily="50" charset="0"/>
                    <a:sym typeface="Helvetica Neue"/>
                  </a:rPr>
                  <a:t>YEARS</a:t>
                </a:r>
              </a:p>
            </p:txBody>
          </p:sp>
          <p:sp>
            <p:nvSpPr>
              <p:cNvPr id="64" name="TextBox 63">
                <a:extLst>
                  <a:ext uri="{FF2B5EF4-FFF2-40B4-BE49-F238E27FC236}">
                    <a16:creationId xmlns:a16="http://schemas.microsoft.com/office/drawing/2014/main" id="{27B236BF-447E-4EF2-B116-EE7E9EF59017}"/>
                  </a:ext>
                </a:extLst>
              </p:cNvPr>
              <p:cNvSpPr txBox="1"/>
              <p:nvPr/>
            </p:nvSpPr>
            <p:spPr>
              <a:xfrm>
                <a:off x="9970088" y="4224746"/>
                <a:ext cx="792154"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None/>
                </a:pPr>
                <a:r>
                  <a:rPr lang="en-US" sz="4400" b="1" dirty="0">
                    <a:solidFill>
                      <a:schemeClr val="accent1"/>
                    </a:solidFill>
                    <a:latin typeface="Gilroy UltraLight" panose="00000300000000000000" pitchFamily="50" charset="0"/>
                  </a:rPr>
                  <a:t>10</a:t>
                </a:r>
                <a:endParaRPr lang="en-US" sz="5400" b="1" dirty="0">
                  <a:solidFill>
                    <a:schemeClr val="accent1"/>
                  </a:solidFill>
                  <a:latin typeface="Gilroy UltraLight" panose="00000300000000000000" pitchFamily="50" charset="0"/>
                </a:endParaRPr>
              </a:p>
            </p:txBody>
          </p:sp>
        </p:grpSp>
        <p:pic>
          <p:nvPicPr>
            <p:cNvPr id="76" name="Picture 75" descr="A picture containing icon&#10;&#10;Description automatically generated">
              <a:extLst>
                <a:ext uri="{FF2B5EF4-FFF2-40B4-BE49-F238E27FC236}">
                  <a16:creationId xmlns:a16="http://schemas.microsoft.com/office/drawing/2014/main" id="{0DF57380-CB5D-47E4-8BD1-8DF6C00C2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134" y="3584922"/>
              <a:ext cx="1687289" cy="917115"/>
            </a:xfrm>
            <a:prstGeom prst="rect">
              <a:avLst/>
            </a:prstGeom>
          </p:spPr>
        </p:pic>
        <p:sp>
          <p:nvSpPr>
            <p:cNvPr id="80" name="Text Placeholder 3">
              <a:extLst>
                <a:ext uri="{FF2B5EF4-FFF2-40B4-BE49-F238E27FC236}">
                  <a16:creationId xmlns:a16="http://schemas.microsoft.com/office/drawing/2014/main" id="{8229CD67-67FE-4B01-960A-5F5028F3E217}"/>
                </a:ext>
              </a:extLst>
            </p:cNvPr>
            <p:cNvSpPr txBox="1">
              <a:spLocks/>
            </p:cNvSpPr>
            <p:nvPr/>
          </p:nvSpPr>
          <p:spPr>
            <a:xfrm>
              <a:off x="605525" y="4659080"/>
              <a:ext cx="1338506"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STANDARD</a:t>
              </a:r>
            </a:p>
          </p:txBody>
        </p:sp>
      </p:grpSp>
      <p:grpSp>
        <p:nvGrpSpPr>
          <p:cNvPr id="90" name="Group 89">
            <a:extLst>
              <a:ext uri="{FF2B5EF4-FFF2-40B4-BE49-F238E27FC236}">
                <a16:creationId xmlns:a16="http://schemas.microsoft.com/office/drawing/2014/main" id="{716CCF4C-29B3-4269-A7A3-8913D5033315}"/>
              </a:ext>
            </a:extLst>
          </p:cNvPr>
          <p:cNvGrpSpPr/>
          <p:nvPr/>
        </p:nvGrpSpPr>
        <p:grpSpPr>
          <a:xfrm>
            <a:off x="2282724" y="3584922"/>
            <a:ext cx="1687288" cy="2532513"/>
            <a:chOff x="2322356" y="3584922"/>
            <a:chExt cx="1687288" cy="2532513"/>
          </a:xfrm>
        </p:grpSpPr>
        <p:pic>
          <p:nvPicPr>
            <p:cNvPr id="77" name="Picture 76">
              <a:extLst>
                <a:ext uri="{FF2B5EF4-FFF2-40B4-BE49-F238E27FC236}">
                  <a16:creationId xmlns:a16="http://schemas.microsoft.com/office/drawing/2014/main" id="{CDEDD7D0-9264-4556-AEA4-52323B19D2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322356" y="3584922"/>
              <a:ext cx="1687288" cy="917115"/>
            </a:xfrm>
            <a:prstGeom prst="rect">
              <a:avLst/>
            </a:prstGeom>
          </p:spPr>
        </p:pic>
        <p:grpSp>
          <p:nvGrpSpPr>
            <p:cNvPr id="81" name="Group 80">
              <a:extLst>
                <a:ext uri="{FF2B5EF4-FFF2-40B4-BE49-F238E27FC236}">
                  <a16:creationId xmlns:a16="http://schemas.microsoft.com/office/drawing/2014/main" id="{BC85FF31-C815-4A59-8E33-9F6E46FF0579}"/>
                </a:ext>
              </a:extLst>
            </p:cNvPr>
            <p:cNvGrpSpPr/>
            <p:nvPr/>
          </p:nvGrpSpPr>
          <p:grpSpPr>
            <a:xfrm>
              <a:off x="2707860" y="5131520"/>
              <a:ext cx="916281" cy="985915"/>
              <a:chOff x="9908025" y="4224746"/>
              <a:chExt cx="916281" cy="985915"/>
            </a:xfrm>
          </p:grpSpPr>
          <p:sp>
            <p:nvSpPr>
              <p:cNvPr id="82" name="Text Placeholder 11">
                <a:extLst>
                  <a:ext uri="{FF2B5EF4-FFF2-40B4-BE49-F238E27FC236}">
                    <a16:creationId xmlns:a16="http://schemas.microsoft.com/office/drawing/2014/main" id="{68425CC5-9EC3-4D59-81A6-A6F8E12BF509}"/>
                  </a:ext>
                </a:extLst>
              </p:cNvPr>
              <p:cNvSpPr txBox="1">
                <a:spLocks/>
              </p:cNvSpPr>
              <p:nvPr/>
            </p:nvSpPr>
            <p:spPr>
              <a:xfrm>
                <a:off x="9908025" y="4959954"/>
                <a:ext cx="916281" cy="25070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300" dirty="0">
                    <a:latin typeface="Gilroy Bold" panose="00000800000000000000" pitchFamily="50" charset="0"/>
                    <a:sym typeface="Helvetica Neue"/>
                  </a:rPr>
                  <a:t>YEARS</a:t>
                </a:r>
              </a:p>
            </p:txBody>
          </p:sp>
          <p:sp>
            <p:nvSpPr>
              <p:cNvPr id="83" name="TextBox 82">
                <a:extLst>
                  <a:ext uri="{FF2B5EF4-FFF2-40B4-BE49-F238E27FC236}">
                    <a16:creationId xmlns:a16="http://schemas.microsoft.com/office/drawing/2014/main" id="{6495DF01-1E90-4E8B-B866-5A05A3FC7124}"/>
                  </a:ext>
                </a:extLst>
              </p:cNvPr>
              <p:cNvSpPr txBox="1"/>
              <p:nvPr/>
            </p:nvSpPr>
            <p:spPr>
              <a:xfrm>
                <a:off x="9970088" y="4224746"/>
                <a:ext cx="792154"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None/>
                </a:pPr>
                <a:r>
                  <a:rPr lang="en-US" sz="4400" b="1" dirty="0">
                    <a:solidFill>
                      <a:schemeClr val="accent1"/>
                    </a:solidFill>
                    <a:latin typeface="Gilroy UltraLight" panose="00000300000000000000" pitchFamily="50" charset="0"/>
                  </a:rPr>
                  <a:t>10</a:t>
                </a:r>
                <a:endParaRPr lang="en-US" sz="5400" b="1" dirty="0">
                  <a:solidFill>
                    <a:schemeClr val="accent1"/>
                  </a:solidFill>
                  <a:latin typeface="Gilroy UltraLight" panose="00000300000000000000" pitchFamily="50" charset="0"/>
                </a:endParaRPr>
              </a:p>
            </p:txBody>
          </p:sp>
        </p:grpSp>
        <p:sp>
          <p:nvSpPr>
            <p:cNvPr id="87" name="Text Placeholder 3">
              <a:extLst>
                <a:ext uri="{FF2B5EF4-FFF2-40B4-BE49-F238E27FC236}">
                  <a16:creationId xmlns:a16="http://schemas.microsoft.com/office/drawing/2014/main" id="{DD7EE58A-5F6F-4D45-990C-7012E1A7EB08}"/>
                </a:ext>
              </a:extLst>
            </p:cNvPr>
            <p:cNvSpPr txBox="1">
              <a:spLocks/>
            </p:cNvSpPr>
            <p:nvPr/>
          </p:nvSpPr>
          <p:spPr>
            <a:xfrm>
              <a:off x="2496747" y="4659080"/>
              <a:ext cx="1338506"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GRADUATED</a:t>
              </a:r>
            </a:p>
          </p:txBody>
        </p:sp>
      </p:grpSp>
      <p:grpSp>
        <p:nvGrpSpPr>
          <p:cNvPr id="91" name="Group 90">
            <a:extLst>
              <a:ext uri="{FF2B5EF4-FFF2-40B4-BE49-F238E27FC236}">
                <a16:creationId xmlns:a16="http://schemas.microsoft.com/office/drawing/2014/main" id="{0599B546-D05C-40B4-B5D7-BA8E2AF88113}"/>
              </a:ext>
            </a:extLst>
          </p:cNvPr>
          <p:cNvGrpSpPr/>
          <p:nvPr/>
        </p:nvGrpSpPr>
        <p:grpSpPr>
          <a:xfrm>
            <a:off x="4199616" y="3584922"/>
            <a:ext cx="1687288" cy="2532513"/>
            <a:chOff x="4264920" y="3584922"/>
            <a:chExt cx="1687288" cy="2532513"/>
          </a:xfrm>
        </p:grpSpPr>
        <p:grpSp>
          <p:nvGrpSpPr>
            <p:cNvPr id="68" name="Group 67">
              <a:extLst>
                <a:ext uri="{FF2B5EF4-FFF2-40B4-BE49-F238E27FC236}">
                  <a16:creationId xmlns:a16="http://schemas.microsoft.com/office/drawing/2014/main" id="{AB34A5AC-4ADD-4763-8797-38C54B1AC284}"/>
                </a:ext>
              </a:extLst>
            </p:cNvPr>
            <p:cNvGrpSpPr/>
            <p:nvPr/>
          </p:nvGrpSpPr>
          <p:grpSpPr>
            <a:xfrm>
              <a:off x="4650424" y="5131520"/>
              <a:ext cx="916281" cy="985915"/>
              <a:chOff x="9908025" y="4224746"/>
              <a:chExt cx="916281" cy="985915"/>
            </a:xfrm>
          </p:grpSpPr>
          <p:sp>
            <p:nvSpPr>
              <p:cNvPr id="69" name="Text Placeholder 11">
                <a:extLst>
                  <a:ext uri="{FF2B5EF4-FFF2-40B4-BE49-F238E27FC236}">
                    <a16:creationId xmlns:a16="http://schemas.microsoft.com/office/drawing/2014/main" id="{8249482C-D10F-41E3-AEE9-6A956BEED4B9}"/>
                  </a:ext>
                </a:extLst>
              </p:cNvPr>
              <p:cNvSpPr txBox="1">
                <a:spLocks/>
              </p:cNvSpPr>
              <p:nvPr/>
            </p:nvSpPr>
            <p:spPr>
              <a:xfrm>
                <a:off x="9908025" y="4959954"/>
                <a:ext cx="916281" cy="25070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300" dirty="0">
                    <a:latin typeface="Gilroy Bold" panose="00000800000000000000" pitchFamily="50" charset="0"/>
                    <a:sym typeface="Helvetica Neue"/>
                  </a:rPr>
                  <a:t>YEARS</a:t>
                </a:r>
              </a:p>
            </p:txBody>
          </p:sp>
          <p:sp>
            <p:nvSpPr>
              <p:cNvPr id="70" name="TextBox 69">
                <a:extLst>
                  <a:ext uri="{FF2B5EF4-FFF2-40B4-BE49-F238E27FC236}">
                    <a16:creationId xmlns:a16="http://schemas.microsoft.com/office/drawing/2014/main" id="{13AEFAFF-B3B6-4546-9CFC-5C170645CF20}"/>
                  </a:ext>
                </a:extLst>
              </p:cNvPr>
              <p:cNvSpPr txBox="1"/>
              <p:nvPr/>
            </p:nvSpPr>
            <p:spPr>
              <a:xfrm>
                <a:off x="9908025" y="4224746"/>
                <a:ext cx="916281"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None/>
                </a:pPr>
                <a:r>
                  <a:rPr lang="en-US" sz="4400" b="1" dirty="0">
                    <a:solidFill>
                      <a:schemeClr val="accent1"/>
                    </a:solidFill>
                    <a:latin typeface="Gilroy UltraLight" panose="00000300000000000000" pitchFamily="50" charset="0"/>
                  </a:rPr>
                  <a:t>25</a:t>
                </a:r>
                <a:endParaRPr lang="en-US" sz="5400" b="1" dirty="0">
                  <a:solidFill>
                    <a:schemeClr val="accent1"/>
                  </a:solidFill>
                  <a:latin typeface="Gilroy UltraLight" panose="00000300000000000000" pitchFamily="50" charset="0"/>
                </a:endParaRPr>
              </a:p>
            </p:txBody>
          </p:sp>
        </p:grpSp>
        <p:pic>
          <p:nvPicPr>
            <p:cNvPr id="78" name="Picture 77">
              <a:extLst>
                <a:ext uri="{FF2B5EF4-FFF2-40B4-BE49-F238E27FC236}">
                  <a16:creationId xmlns:a16="http://schemas.microsoft.com/office/drawing/2014/main" id="{4851E254-C370-46E7-BD80-7DAEFECBB8B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264920" y="3584922"/>
              <a:ext cx="1687288" cy="917115"/>
            </a:xfrm>
            <a:prstGeom prst="rect">
              <a:avLst/>
            </a:prstGeom>
          </p:spPr>
        </p:pic>
        <p:sp>
          <p:nvSpPr>
            <p:cNvPr id="88" name="Text Placeholder 3">
              <a:extLst>
                <a:ext uri="{FF2B5EF4-FFF2-40B4-BE49-F238E27FC236}">
                  <a16:creationId xmlns:a16="http://schemas.microsoft.com/office/drawing/2014/main" id="{E9259472-9E93-4CB1-A790-51CE9C707485}"/>
                </a:ext>
              </a:extLst>
            </p:cNvPr>
            <p:cNvSpPr txBox="1">
              <a:spLocks/>
            </p:cNvSpPr>
            <p:nvPr/>
          </p:nvSpPr>
          <p:spPr>
            <a:xfrm>
              <a:off x="4439311" y="4659080"/>
              <a:ext cx="1338506"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EXTENDED</a:t>
              </a:r>
            </a:p>
          </p:txBody>
        </p:sp>
      </p:grpSp>
    </p:spTree>
    <p:extLst>
      <p:ext uri="{BB962C8B-B14F-4D97-AF65-F5344CB8AC3E}">
        <p14:creationId xmlns:p14="http://schemas.microsoft.com/office/powerpoint/2010/main" val="24527523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851645" y="1178546"/>
            <a:ext cx="10488710" cy="540707"/>
          </a:xfrm>
        </p:spPr>
        <p:txBody>
          <a:bodyPr>
            <a:noAutofit/>
          </a:bodyPr>
          <a:lstStyle/>
          <a:p>
            <a:r>
              <a:rPr lang="en-US" sz="4400" dirty="0"/>
              <a:t>Deferment and </a:t>
            </a:r>
            <a:r>
              <a:rPr lang="en-US" sz="4400" dirty="0">
                <a:solidFill>
                  <a:srgbClr val="8C2332"/>
                </a:solidFill>
              </a:rPr>
              <a:t>Forbearance</a:t>
            </a:r>
          </a:p>
        </p:txBody>
      </p:sp>
      <p:sp>
        <p:nvSpPr>
          <p:cNvPr id="25" name="TextBox 24">
            <a:extLst>
              <a:ext uri="{FF2B5EF4-FFF2-40B4-BE49-F238E27FC236}">
                <a16:creationId xmlns:a16="http://schemas.microsoft.com/office/drawing/2014/main" id="{889023ED-6EE3-4546-B62C-B6163AA58371}"/>
              </a:ext>
            </a:extLst>
          </p:cNvPr>
          <p:cNvSpPr txBox="1"/>
          <p:nvPr/>
        </p:nvSpPr>
        <p:spPr>
          <a:xfrm>
            <a:off x="3027433" y="2066281"/>
            <a:ext cx="613713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828847" fontAlgn="auto">
              <a:spcAft>
                <a:spcPts val="0"/>
              </a:spcAft>
            </a:pPr>
            <a:r>
              <a:rPr lang="en-US" dirty="0">
                <a:latin typeface="Klinic Slab Book" pitchFamily="50" charset="0"/>
              </a:rPr>
              <a:t>Contact your federal and private loan servicer if you are unable to make payments. There are options to help you.</a:t>
            </a:r>
            <a:endParaRPr lang="en-GB" dirty="0">
              <a:latin typeface="Klinic Slab Book" pitchFamily="50" charset="0"/>
            </a:endParaRPr>
          </a:p>
        </p:txBody>
      </p:sp>
      <p:grpSp>
        <p:nvGrpSpPr>
          <p:cNvPr id="3" name="Group 2">
            <a:extLst>
              <a:ext uri="{FF2B5EF4-FFF2-40B4-BE49-F238E27FC236}">
                <a16:creationId xmlns:a16="http://schemas.microsoft.com/office/drawing/2014/main" id="{243FA982-124C-47D6-A652-620CB174588A}"/>
              </a:ext>
            </a:extLst>
          </p:cNvPr>
          <p:cNvGrpSpPr/>
          <p:nvPr/>
        </p:nvGrpSpPr>
        <p:grpSpPr>
          <a:xfrm>
            <a:off x="7018256" y="3515400"/>
            <a:ext cx="3124551" cy="1828287"/>
            <a:chOff x="7018256" y="3515400"/>
            <a:chExt cx="3124551" cy="1828287"/>
          </a:xfrm>
        </p:grpSpPr>
        <p:grpSp>
          <p:nvGrpSpPr>
            <p:cNvPr id="27" name="Group 26">
              <a:extLst>
                <a:ext uri="{FF2B5EF4-FFF2-40B4-BE49-F238E27FC236}">
                  <a16:creationId xmlns:a16="http://schemas.microsoft.com/office/drawing/2014/main" id="{8F9E9995-A238-4EFD-9C60-E9E3614BB4B5}"/>
                </a:ext>
              </a:extLst>
            </p:cNvPr>
            <p:cNvGrpSpPr/>
            <p:nvPr/>
          </p:nvGrpSpPr>
          <p:grpSpPr>
            <a:xfrm>
              <a:off x="7018256" y="4388416"/>
              <a:ext cx="3124551" cy="955271"/>
              <a:chOff x="322657" y="1970358"/>
              <a:chExt cx="3124551" cy="955271"/>
            </a:xfrm>
          </p:grpSpPr>
          <p:sp>
            <p:nvSpPr>
              <p:cNvPr id="28" name="Text Placeholder 10">
                <a:extLst>
                  <a:ext uri="{FF2B5EF4-FFF2-40B4-BE49-F238E27FC236}">
                    <a16:creationId xmlns:a16="http://schemas.microsoft.com/office/drawing/2014/main" id="{AB330DA4-D850-499B-AB71-772C780AAE31}"/>
                  </a:ext>
                </a:extLst>
              </p:cNvPr>
              <p:cNvSpPr txBox="1">
                <a:spLocks/>
              </p:cNvSpPr>
              <p:nvPr/>
            </p:nvSpPr>
            <p:spPr>
              <a:xfrm>
                <a:off x="322657" y="2317129"/>
                <a:ext cx="3124551" cy="608500"/>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5000"/>
                  </a:lnSpc>
                  <a:buNone/>
                </a:pPr>
                <a:r>
                  <a:rPr lang="en-US" sz="1400" dirty="0">
                    <a:solidFill>
                      <a:schemeClr val="tx2">
                        <a:lumMod val="75000"/>
                      </a:schemeClr>
                    </a:solidFill>
                    <a:latin typeface="Klinic Slab Book" pitchFamily="50" charset="0"/>
                  </a:rPr>
                  <a:t>If you don’t qualify for deferment, allows you to temporarily postpone repayment.</a:t>
                </a:r>
              </a:p>
            </p:txBody>
          </p:sp>
          <p:sp>
            <p:nvSpPr>
              <p:cNvPr id="29" name="Text Placeholder 11">
                <a:extLst>
                  <a:ext uri="{FF2B5EF4-FFF2-40B4-BE49-F238E27FC236}">
                    <a16:creationId xmlns:a16="http://schemas.microsoft.com/office/drawing/2014/main" id="{CDF9366E-71D8-4205-B730-9C1B6535ACDB}"/>
                  </a:ext>
                </a:extLst>
              </p:cNvPr>
              <p:cNvSpPr txBox="1">
                <a:spLocks/>
              </p:cNvSpPr>
              <p:nvPr/>
            </p:nvSpPr>
            <p:spPr>
              <a:xfrm>
                <a:off x="1043122" y="1970358"/>
                <a:ext cx="168361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Gilroy Bold" panose="00000800000000000000" pitchFamily="50" charset="0"/>
                  </a:rPr>
                  <a:t>Forbearance</a:t>
                </a:r>
                <a:endParaRPr lang="en-US" sz="1800" b="1" dirty="0">
                  <a:solidFill>
                    <a:srgbClr val="8C2332"/>
                  </a:solidFill>
                  <a:latin typeface="Gilroy Bold" panose="00000800000000000000" pitchFamily="50" charset="0"/>
                </a:endParaRPr>
              </a:p>
            </p:txBody>
          </p:sp>
        </p:grpSp>
        <p:grpSp>
          <p:nvGrpSpPr>
            <p:cNvPr id="26" name="Group 25">
              <a:extLst>
                <a:ext uri="{FF2B5EF4-FFF2-40B4-BE49-F238E27FC236}">
                  <a16:creationId xmlns:a16="http://schemas.microsoft.com/office/drawing/2014/main" id="{55B528B9-2ABB-47BC-90D7-A7E7315E3E12}"/>
                </a:ext>
              </a:extLst>
            </p:cNvPr>
            <p:cNvGrpSpPr/>
            <p:nvPr/>
          </p:nvGrpSpPr>
          <p:grpSpPr>
            <a:xfrm>
              <a:off x="8236745" y="3515400"/>
              <a:ext cx="687572" cy="533650"/>
              <a:chOff x="3258082" y="2306547"/>
              <a:chExt cx="566490" cy="439674"/>
            </a:xfrm>
          </p:grpSpPr>
          <p:sp>
            <p:nvSpPr>
              <p:cNvPr id="36" name="Oval 35">
                <a:extLst>
                  <a:ext uri="{FF2B5EF4-FFF2-40B4-BE49-F238E27FC236}">
                    <a16:creationId xmlns:a16="http://schemas.microsoft.com/office/drawing/2014/main" id="{E655A3B2-8A25-4E81-BB67-6CEAE1107FFF}"/>
                  </a:ext>
                </a:extLst>
              </p:cNvPr>
              <p:cNvSpPr/>
              <p:nvPr/>
            </p:nvSpPr>
            <p:spPr>
              <a:xfrm>
                <a:off x="3258082" y="2347717"/>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20">
                <a:extLst>
                  <a:ext uri="{FF2B5EF4-FFF2-40B4-BE49-F238E27FC236}">
                    <a16:creationId xmlns:a16="http://schemas.microsoft.com/office/drawing/2014/main" id="{92EB393A-CF51-4B58-A8F4-A67F2601B5C3}"/>
                  </a:ext>
                </a:extLst>
              </p:cNvPr>
              <p:cNvSpPr/>
              <p:nvPr/>
            </p:nvSpPr>
            <p:spPr>
              <a:xfrm>
                <a:off x="3360910" y="2306547"/>
                <a:ext cx="463662" cy="402203"/>
              </a:xfrm>
              <a:custGeom>
                <a:avLst/>
                <a:gdLst>
                  <a:gd name="connsiteX0" fmla="*/ 161960 w 555291"/>
                  <a:gd name="connsiteY0" fmla="*/ 206581 h 481686"/>
                  <a:gd name="connsiteX1" fmla="*/ 393331 w 555291"/>
                  <a:gd name="connsiteY1" fmla="*/ 206581 h 481686"/>
                  <a:gd name="connsiteX2" fmla="*/ 416468 w 555291"/>
                  <a:gd name="connsiteY2" fmla="*/ 229534 h 481686"/>
                  <a:gd name="connsiteX3" fmla="*/ 393331 w 555291"/>
                  <a:gd name="connsiteY3" fmla="*/ 252488 h 481686"/>
                  <a:gd name="connsiteX4" fmla="*/ 161960 w 555291"/>
                  <a:gd name="connsiteY4" fmla="*/ 252488 h 481686"/>
                  <a:gd name="connsiteX5" fmla="*/ 138823 w 555291"/>
                  <a:gd name="connsiteY5" fmla="*/ 229534 h 481686"/>
                  <a:gd name="connsiteX6" fmla="*/ 161960 w 555291"/>
                  <a:gd name="connsiteY6" fmla="*/ 206581 h 481686"/>
                  <a:gd name="connsiteX7" fmla="*/ 69411 w 555291"/>
                  <a:gd name="connsiteY7" fmla="*/ 137721 h 481686"/>
                  <a:gd name="connsiteX8" fmla="*/ 46274 w 555291"/>
                  <a:gd name="connsiteY8" fmla="*/ 160674 h 481686"/>
                  <a:gd name="connsiteX9" fmla="*/ 46274 w 555291"/>
                  <a:gd name="connsiteY9" fmla="*/ 412825 h 481686"/>
                  <a:gd name="connsiteX10" fmla="*/ 69411 w 555291"/>
                  <a:gd name="connsiteY10" fmla="*/ 435779 h 481686"/>
                  <a:gd name="connsiteX11" fmla="*/ 485880 w 555291"/>
                  <a:gd name="connsiteY11" fmla="*/ 435779 h 481686"/>
                  <a:gd name="connsiteX12" fmla="*/ 509017 w 555291"/>
                  <a:gd name="connsiteY12" fmla="*/ 412825 h 481686"/>
                  <a:gd name="connsiteX13" fmla="*/ 509017 w 555291"/>
                  <a:gd name="connsiteY13" fmla="*/ 160674 h 481686"/>
                  <a:gd name="connsiteX14" fmla="*/ 485880 w 555291"/>
                  <a:gd name="connsiteY14" fmla="*/ 137721 h 481686"/>
                  <a:gd name="connsiteX15" fmla="*/ 208234 w 555291"/>
                  <a:gd name="connsiteY15" fmla="*/ 45907 h 481686"/>
                  <a:gd name="connsiteX16" fmla="*/ 185097 w 555291"/>
                  <a:gd name="connsiteY16" fmla="*/ 68860 h 481686"/>
                  <a:gd name="connsiteX17" fmla="*/ 185097 w 555291"/>
                  <a:gd name="connsiteY17" fmla="*/ 91814 h 481686"/>
                  <a:gd name="connsiteX18" fmla="*/ 370194 w 555291"/>
                  <a:gd name="connsiteY18" fmla="*/ 91814 h 481686"/>
                  <a:gd name="connsiteX19" fmla="*/ 370194 w 555291"/>
                  <a:gd name="connsiteY19" fmla="*/ 68860 h 481686"/>
                  <a:gd name="connsiteX20" fmla="*/ 347057 w 555291"/>
                  <a:gd name="connsiteY20" fmla="*/ 45907 h 481686"/>
                  <a:gd name="connsiteX21" fmla="*/ 208234 w 555291"/>
                  <a:gd name="connsiteY21" fmla="*/ 0 h 481686"/>
                  <a:gd name="connsiteX22" fmla="*/ 347057 w 555291"/>
                  <a:gd name="connsiteY22" fmla="*/ 0 h 481686"/>
                  <a:gd name="connsiteX23" fmla="*/ 416468 w 555291"/>
                  <a:gd name="connsiteY23" fmla="*/ 68860 h 481686"/>
                  <a:gd name="connsiteX24" fmla="*/ 416468 w 555291"/>
                  <a:gd name="connsiteY24" fmla="*/ 91814 h 481686"/>
                  <a:gd name="connsiteX25" fmla="*/ 485880 w 555291"/>
                  <a:gd name="connsiteY25" fmla="*/ 91814 h 481686"/>
                  <a:gd name="connsiteX26" fmla="*/ 555291 w 555291"/>
                  <a:gd name="connsiteY26" fmla="*/ 160674 h 481686"/>
                  <a:gd name="connsiteX27" fmla="*/ 555291 w 555291"/>
                  <a:gd name="connsiteY27" fmla="*/ 412825 h 481686"/>
                  <a:gd name="connsiteX28" fmla="*/ 485880 w 555291"/>
                  <a:gd name="connsiteY28" fmla="*/ 481686 h 481686"/>
                  <a:gd name="connsiteX29" fmla="*/ 69411 w 555291"/>
                  <a:gd name="connsiteY29" fmla="*/ 481686 h 481686"/>
                  <a:gd name="connsiteX30" fmla="*/ 0 w 555291"/>
                  <a:gd name="connsiteY30" fmla="*/ 412825 h 481686"/>
                  <a:gd name="connsiteX31" fmla="*/ 0 w 555291"/>
                  <a:gd name="connsiteY31" fmla="*/ 160674 h 481686"/>
                  <a:gd name="connsiteX32" fmla="*/ 69411 w 555291"/>
                  <a:gd name="connsiteY32" fmla="*/ 91814 h 481686"/>
                  <a:gd name="connsiteX33" fmla="*/ 138823 w 555291"/>
                  <a:gd name="connsiteY33" fmla="*/ 91814 h 481686"/>
                  <a:gd name="connsiteX34" fmla="*/ 138823 w 555291"/>
                  <a:gd name="connsiteY34" fmla="*/ 68860 h 481686"/>
                  <a:gd name="connsiteX35" fmla="*/ 208234 w 555291"/>
                  <a:gd name="connsiteY35" fmla="*/ 0 h 4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5291" h="481686">
                    <a:moveTo>
                      <a:pt x="161960" y="206581"/>
                    </a:moveTo>
                    <a:lnTo>
                      <a:pt x="393331" y="206581"/>
                    </a:lnTo>
                    <a:cubicBezTo>
                      <a:pt x="406110" y="206581"/>
                      <a:pt x="416468" y="216858"/>
                      <a:pt x="416468" y="229534"/>
                    </a:cubicBezTo>
                    <a:cubicBezTo>
                      <a:pt x="416468" y="242212"/>
                      <a:pt x="406110" y="252488"/>
                      <a:pt x="393331" y="252488"/>
                    </a:cubicBezTo>
                    <a:lnTo>
                      <a:pt x="161960" y="252488"/>
                    </a:lnTo>
                    <a:cubicBezTo>
                      <a:pt x="149182" y="252488"/>
                      <a:pt x="138823" y="242212"/>
                      <a:pt x="138823" y="229534"/>
                    </a:cubicBezTo>
                    <a:cubicBezTo>
                      <a:pt x="138823" y="216858"/>
                      <a:pt x="149182" y="206581"/>
                      <a:pt x="161960" y="206581"/>
                    </a:cubicBezTo>
                    <a:close/>
                    <a:moveTo>
                      <a:pt x="69411" y="137721"/>
                    </a:moveTo>
                    <a:cubicBezTo>
                      <a:pt x="56633" y="137721"/>
                      <a:pt x="46274" y="147997"/>
                      <a:pt x="46274" y="160674"/>
                    </a:cubicBezTo>
                    <a:lnTo>
                      <a:pt x="46274" y="412825"/>
                    </a:lnTo>
                    <a:cubicBezTo>
                      <a:pt x="46274" y="425502"/>
                      <a:pt x="56633" y="435779"/>
                      <a:pt x="69411" y="435779"/>
                    </a:cubicBezTo>
                    <a:lnTo>
                      <a:pt x="485880" y="435779"/>
                    </a:lnTo>
                    <a:cubicBezTo>
                      <a:pt x="498658" y="435779"/>
                      <a:pt x="509017" y="425502"/>
                      <a:pt x="509017" y="412825"/>
                    </a:cubicBezTo>
                    <a:lnTo>
                      <a:pt x="509017" y="160674"/>
                    </a:lnTo>
                    <a:cubicBezTo>
                      <a:pt x="509017" y="147998"/>
                      <a:pt x="498658" y="137721"/>
                      <a:pt x="485880" y="137721"/>
                    </a:cubicBezTo>
                    <a:close/>
                    <a:moveTo>
                      <a:pt x="208234" y="45907"/>
                    </a:moveTo>
                    <a:cubicBezTo>
                      <a:pt x="195456" y="45907"/>
                      <a:pt x="185097" y="56184"/>
                      <a:pt x="185097" y="68860"/>
                    </a:cubicBezTo>
                    <a:lnTo>
                      <a:pt x="185097" y="91814"/>
                    </a:lnTo>
                    <a:lnTo>
                      <a:pt x="370194" y="91814"/>
                    </a:lnTo>
                    <a:lnTo>
                      <a:pt x="370194" y="68860"/>
                    </a:lnTo>
                    <a:cubicBezTo>
                      <a:pt x="370194" y="56184"/>
                      <a:pt x="359835" y="45907"/>
                      <a:pt x="347057" y="45907"/>
                    </a:cubicBezTo>
                    <a:close/>
                    <a:moveTo>
                      <a:pt x="208234" y="0"/>
                    </a:moveTo>
                    <a:lnTo>
                      <a:pt x="347057" y="0"/>
                    </a:lnTo>
                    <a:cubicBezTo>
                      <a:pt x="385393" y="0"/>
                      <a:pt x="416468" y="30830"/>
                      <a:pt x="416468" y="68860"/>
                    </a:cubicBezTo>
                    <a:lnTo>
                      <a:pt x="416468" y="91814"/>
                    </a:lnTo>
                    <a:lnTo>
                      <a:pt x="485880" y="91814"/>
                    </a:lnTo>
                    <a:cubicBezTo>
                      <a:pt x="524215" y="91814"/>
                      <a:pt x="555291" y="122644"/>
                      <a:pt x="555291" y="160674"/>
                    </a:cubicBezTo>
                    <a:lnTo>
                      <a:pt x="555291" y="412825"/>
                    </a:lnTo>
                    <a:cubicBezTo>
                      <a:pt x="555291" y="450854"/>
                      <a:pt x="524215" y="481686"/>
                      <a:pt x="485880" y="481686"/>
                    </a:cubicBezTo>
                    <a:lnTo>
                      <a:pt x="69411" y="481686"/>
                    </a:lnTo>
                    <a:cubicBezTo>
                      <a:pt x="31077" y="481686"/>
                      <a:pt x="0" y="450854"/>
                      <a:pt x="0" y="412825"/>
                    </a:cubicBezTo>
                    <a:lnTo>
                      <a:pt x="0" y="160674"/>
                    </a:lnTo>
                    <a:cubicBezTo>
                      <a:pt x="0" y="122644"/>
                      <a:pt x="31077" y="91814"/>
                      <a:pt x="69411" y="91814"/>
                    </a:cubicBezTo>
                    <a:lnTo>
                      <a:pt x="138823" y="91814"/>
                    </a:lnTo>
                    <a:lnTo>
                      <a:pt x="138823" y="68860"/>
                    </a:lnTo>
                    <a:cubicBezTo>
                      <a:pt x="138823" y="30830"/>
                      <a:pt x="169899" y="0"/>
                      <a:pt x="208234" y="0"/>
                    </a:cubicBezTo>
                    <a:close/>
                  </a:path>
                </a:pathLst>
              </a:custGeom>
              <a:solidFill>
                <a:schemeClr val="accent2"/>
              </a:solidFill>
              <a:ln w="22860" cap="flat">
                <a:noFill/>
                <a:prstDash val="solid"/>
                <a:miter/>
              </a:ln>
            </p:spPr>
            <p:txBody>
              <a:bodyPr wrap="square" rtlCol="0" anchor="ctr">
                <a:noAutofit/>
              </a:bodyPr>
              <a:lstStyle/>
              <a:p>
                <a:endParaRPr lang="en-TL"/>
              </a:p>
            </p:txBody>
          </p:sp>
        </p:grpSp>
      </p:grpSp>
      <p:grpSp>
        <p:nvGrpSpPr>
          <p:cNvPr id="2" name="Group 1">
            <a:extLst>
              <a:ext uri="{FF2B5EF4-FFF2-40B4-BE49-F238E27FC236}">
                <a16:creationId xmlns:a16="http://schemas.microsoft.com/office/drawing/2014/main" id="{F3C95B82-71ED-42B6-807F-C18EE7956414}"/>
              </a:ext>
            </a:extLst>
          </p:cNvPr>
          <p:cNvGrpSpPr/>
          <p:nvPr/>
        </p:nvGrpSpPr>
        <p:grpSpPr>
          <a:xfrm>
            <a:off x="1558044" y="3505430"/>
            <a:ext cx="4413877" cy="1838257"/>
            <a:chOff x="1558044" y="3505430"/>
            <a:chExt cx="4413877" cy="1838257"/>
          </a:xfrm>
        </p:grpSpPr>
        <p:grpSp>
          <p:nvGrpSpPr>
            <p:cNvPr id="4" name="Group 3">
              <a:extLst>
                <a:ext uri="{FF2B5EF4-FFF2-40B4-BE49-F238E27FC236}">
                  <a16:creationId xmlns:a16="http://schemas.microsoft.com/office/drawing/2014/main" id="{7DC01142-461F-424C-8AB3-62BBD017C28A}"/>
                </a:ext>
              </a:extLst>
            </p:cNvPr>
            <p:cNvGrpSpPr/>
            <p:nvPr/>
          </p:nvGrpSpPr>
          <p:grpSpPr>
            <a:xfrm>
              <a:off x="1558044" y="4388416"/>
              <a:ext cx="4413877" cy="955271"/>
              <a:chOff x="629681" y="1970358"/>
              <a:chExt cx="4413877" cy="955271"/>
            </a:xfrm>
          </p:grpSpPr>
          <p:sp>
            <p:nvSpPr>
              <p:cNvPr id="15" name="Text Placeholder 10">
                <a:extLst>
                  <a:ext uri="{FF2B5EF4-FFF2-40B4-BE49-F238E27FC236}">
                    <a16:creationId xmlns:a16="http://schemas.microsoft.com/office/drawing/2014/main" id="{3E98EE77-64B4-449C-928D-1B2BB9ACC6FA}"/>
                  </a:ext>
                </a:extLst>
              </p:cNvPr>
              <p:cNvSpPr txBox="1">
                <a:spLocks/>
              </p:cNvSpPr>
              <p:nvPr/>
            </p:nvSpPr>
            <p:spPr>
              <a:xfrm>
                <a:off x="629681" y="2317129"/>
                <a:ext cx="4413877" cy="608500"/>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5000"/>
                  </a:lnSpc>
                  <a:buNone/>
                </a:pPr>
                <a:r>
                  <a:rPr lang="en-US" sz="1400" dirty="0">
                    <a:solidFill>
                      <a:schemeClr val="tx2">
                        <a:lumMod val="75000"/>
                      </a:schemeClr>
                    </a:solidFill>
                    <a:latin typeface="Klinic Slab Book" pitchFamily="50" charset="0"/>
                  </a:rPr>
                  <a:t>Allows you to pause payments under certain conditions such as enrolled at least half-time in school.</a:t>
                </a:r>
              </a:p>
            </p:txBody>
          </p:sp>
          <p:sp>
            <p:nvSpPr>
              <p:cNvPr id="16" name="Text Placeholder 11">
                <a:extLst>
                  <a:ext uri="{FF2B5EF4-FFF2-40B4-BE49-F238E27FC236}">
                    <a16:creationId xmlns:a16="http://schemas.microsoft.com/office/drawing/2014/main" id="{387C2267-E783-45C9-A0E7-9F008560AB2F}"/>
                  </a:ext>
                </a:extLst>
              </p:cNvPr>
              <p:cNvSpPr txBox="1">
                <a:spLocks/>
              </p:cNvSpPr>
              <p:nvPr/>
            </p:nvSpPr>
            <p:spPr>
              <a:xfrm>
                <a:off x="1427854" y="1970358"/>
                <a:ext cx="281752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Gilroy Bold" panose="00000800000000000000" pitchFamily="50" charset="0"/>
                  </a:rPr>
                  <a:t>Federal Deferment</a:t>
                </a:r>
                <a:endParaRPr lang="en-US" sz="1800" b="1" dirty="0">
                  <a:solidFill>
                    <a:srgbClr val="8C2332"/>
                  </a:solidFill>
                  <a:latin typeface="Gilroy Bold" panose="00000800000000000000" pitchFamily="50" charset="0"/>
                </a:endParaRPr>
              </a:p>
            </p:txBody>
          </p:sp>
        </p:grpSp>
        <p:grpSp>
          <p:nvGrpSpPr>
            <p:cNvPr id="38" name="Group 37">
              <a:extLst>
                <a:ext uri="{FF2B5EF4-FFF2-40B4-BE49-F238E27FC236}">
                  <a16:creationId xmlns:a16="http://schemas.microsoft.com/office/drawing/2014/main" id="{2A71A10E-9ADD-445B-8267-78A3E44F537D}"/>
                </a:ext>
              </a:extLst>
            </p:cNvPr>
            <p:cNvGrpSpPr/>
            <p:nvPr/>
          </p:nvGrpSpPr>
          <p:grpSpPr>
            <a:xfrm>
              <a:off x="3499193" y="3505430"/>
              <a:ext cx="531578" cy="553590"/>
              <a:chOff x="8491107" y="2269066"/>
              <a:chExt cx="437967" cy="456103"/>
            </a:xfrm>
          </p:grpSpPr>
          <p:sp>
            <p:nvSpPr>
              <p:cNvPr id="39" name="Oval 38">
                <a:extLst>
                  <a:ext uri="{FF2B5EF4-FFF2-40B4-BE49-F238E27FC236}">
                    <a16:creationId xmlns:a16="http://schemas.microsoft.com/office/drawing/2014/main" id="{BE607BB9-2D9D-4BCD-8038-2DEA49FF6807}"/>
                  </a:ext>
                </a:extLst>
              </p:cNvPr>
              <p:cNvSpPr/>
              <p:nvPr/>
            </p:nvSpPr>
            <p:spPr>
              <a:xfrm>
                <a:off x="8530570" y="2269066"/>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Graphic 72">
                <a:extLst>
                  <a:ext uri="{FF2B5EF4-FFF2-40B4-BE49-F238E27FC236}">
                    <a16:creationId xmlns:a16="http://schemas.microsoft.com/office/drawing/2014/main" id="{4F54E755-0953-4850-95FC-BE21979CC968}"/>
                  </a:ext>
                </a:extLst>
              </p:cNvPr>
              <p:cNvSpPr/>
              <p:nvPr/>
            </p:nvSpPr>
            <p:spPr>
              <a:xfrm>
                <a:off x="8491107" y="2295841"/>
                <a:ext cx="436329" cy="429328"/>
              </a:xfrm>
              <a:custGeom>
                <a:avLst/>
                <a:gdLst>
                  <a:gd name="connsiteX0" fmla="*/ 453159 w 522556"/>
                  <a:gd name="connsiteY0" fmla="*/ 24841 h 514172"/>
                  <a:gd name="connsiteX1" fmla="*/ 331263 w 522556"/>
                  <a:gd name="connsiteY1" fmla="*/ 24841 h 514172"/>
                  <a:gd name="connsiteX2" fmla="*/ 52138 w 522556"/>
                  <a:gd name="connsiteY2" fmla="*/ 299487 h 514172"/>
                  <a:gd name="connsiteX3" fmla="*/ 29066 w 522556"/>
                  <a:gd name="connsiteY3" fmla="*/ 340533 h 514172"/>
                  <a:gd name="connsiteX4" fmla="*/ 1157 w 522556"/>
                  <a:gd name="connsiteY4" fmla="*/ 460506 h 514172"/>
                  <a:gd name="connsiteX5" fmla="*/ 54543 w 522556"/>
                  <a:gd name="connsiteY5" fmla="*/ 513034 h 514172"/>
                  <a:gd name="connsiteX6" fmla="*/ 176472 w 522556"/>
                  <a:gd name="connsiteY6" fmla="*/ 485574 h 514172"/>
                  <a:gd name="connsiteX7" fmla="*/ 218188 w 522556"/>
                  <a:gd name="connsiteY7" fmla="*/ 462871 h 514172"/>
                  <a:gd name="connsiteX8" fmla="*/ 497311 w 522556"/>
                  <a:gd name="connsiteY8" fmla="*/ 188226 h 514172"/>
                  <a:gd name="connsiteX9" fmla="*/ 497311 w 522556"/>
                  <a:gd name="connsiteY9" fmla="*/ 68285 h 514172"/>
                  <a:gd name="connsiteX10" fmla="*/ 453159 w 522556"/>
                  <a:gd name="connsiteY10" fmla="*/ 24841 h 514172"/>
                  <a:gd name="connsiteX11" fmla="*/ 364852 w 522556"/>
                  <a:gd name="connsiteY11" fmla="*/ 57892 h 514172"/>
                  <a:gd name="connsiteX12" fmla="*/ 419569 w 522556"/>
                  <a:gd name="connsiteY12" fmla="*/ 57892 h 514172"/>
                  <a:gd name="connsiteX13" fmla="*/ 463721 w 522556"/>
                  <a:gd name="connsiteY13" fmla="*/ 101336 h 514172"/>
                  <a:gd name="connsiteX14" fmla="*/ 463721 w 522556"/>
                  <a:gd name="connsiteY14" fmla="*/ 155175 h 514172"/>
                  <a:gd name="connsiteX15" fmla="*/ 449687 w 522556"/>
                  <a:gd name="connsiteY15" fmla="*/ 168983 h 514172"/>
                  <a:gd name="connsiteX16" fmla="*/ 353041 w 522556"/>
                  <a:gd name="connsiteY16" fmla="*/ 69514 h 514172"/>
                  <a:gd name="connsiteX17" fmla="*/ 364852 w 522556"/>
                  <a:gd name="connsiteY17" fmla="*/ 57892 h 514172"/>
                  <a:gd name="connsiteX18" fmla="*/ 319441 w 522556"/>
                  <a:gd name="connsiteY18" fmla="*/ 102574 h 514172"/>
                  <a:gd name="connsiteX19" fmla="*/ 85728 w 522556"/>
                  <a:gd name="connsiteY19" fmla="*/ 332537 h 514172"/>
                  <a:gd name="connsiteX20" fmla="*/ 75372 w 522556"/>
                  <a:gd name="connsiteY20" fmla="*/ 350963 h 514172"/>
                  <a:gd name="connsiteX21" fmla="*/ 48508 w 522556"/>
                  <a:gd name="connsiteY21" fmla="*/ 466445 h 514172"/>
                  <a:gd name="connsiteX22" fmla="*/ 165872 w 522556"/>
                  <a:gd name="connsiteY22" fmla="*/ 440010 h 514172"/>
                  <a:gd name="connsiteX23" fmla="*/ 184598 w 522556"/>
                  <a:gd name="connsiteY23" fmla="*/ 429820 h 514172"/>
                  <a:gd name="connsiteX24" fmla="*/ 416090 w 522556"/>
                  <a:gd name="connsiteY24" fmla="*/ 202043 h 514172"/>
                  <a:gd name="connsiteX25" fmla="*/ 319441 w 522556"/>
                  <a:gd name="connsiteY25" fmla="*/ 102574 h 51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556" h="514172">
                    <a:moveTo>
                      <a:pt x="453159" y="24841"/>
                    </a:moveTo>
                    <a:cubicBezTo>
                      <a:pt x="419498" y="-8280"/>
                      <a:pt x="364924" y="-8280"/>
                      <a:pt x="331263" y="24841"/>
                    </a:cubicBezTo>
                    <a:lnTo>
                      <a:pt x="52138" y="299487"/>
                    </a:lnTo>
                    <a:cubicBezTo>
                      <a:pt x="40679" y="310763"/>
                      <a:pt x="32682" y="324989"/>
                      <a:pt x="29066" y="340533"/>
                    </a:cubicBezTo>
                    <a:lnTo>
                      <a:pt x="1157" y="460506"/>
                    </a:lnTo>
                    <a:cubicBezTo>
                      <a:pt x="-6176" y="492029"/>
                      <a:pt x="22506" y="520251"/>
                      <a:pt x="54543" y="513034"/>
                    </a:cubicBezTo>
                    <a:lnTo>
                      <a:pt x="176472" y="485574"/>
                    </a:lnTo>
                    <a:cubicBezTo>
                      <a:pt x="192270" y="482017"/>
                      <a:pt x="206728" y="474148"/>
                      <a:pt x="218188" y="462871"/>
                    </a:cubicBezTo>
                    <a:lnTo>
                      <a:pt x="497311" y="188226"/>
                    </a:lnTo>
                    <a:cubicBezTo>
                      <a:pt x="530972" y="155105"/>
                      <a:pt x="530972" y="101406"/>
                      <a:pt x="497311" y="68285"/>
                    </a:cubicBezTo>
                    <a:lnTo>
                      <a:pt x="453159" y="24841"/>
                    </a:lnTo>
                    <a:close/>
                    <a:moveTo>
                      <a:pt x="364852" y="57892"/>
                    </a:moveTo>
                    <a:cubicBezTo>
                      <a:pt x="379961" y="43025"/>
                      <a:pt x="404458" y="43025"/>
                      <a:pt x="419569" y="57892"/>
                    </a:cubicBezTo>
                    <a:lnTo>
                      <a:pt x="463721" y="101336"/>
                    </a:lnTo>
                    <a:cubicBezTo>
                      <a:pt x="478830" y="116203"/>
                      <a:pt x="478830" y="140308"/>
                      <a:pt x="463721" y="155175"/>
                    </a:cubicBezTo>
                    <a:lnTo>
                      <a:pt x="449687" y="168983"/>
                    </a:lnTo>
                    <a:lnTo>
                      <a:pt x="353041" y="69514"/>
                    </a:lnTo>
                    <a:lnTo>
                      <a:pt x="364852" y="57892"/>
                    </a:lnTo>
                    <a:close/>
                    <a:moveTo>
                      <a:pt x="319441" y="102574"/>
                    </a:moveTo>
                    <a:lnTo>
                      <a:pt x="85728" y="332537"/>
                    </a:lnTo>
                    <a:cubicBezTo>
                      <a:pt x="80585" y="337600"/>
                      <a:pt x="76995" y="343984"/>
                      <a:pt x="75372" y="350963"/>
                    </a:cubicBezTo>
                    <a:lnTo>
                      <a:pt x="48508" y="466445"/>
                    </a:lnTo>
                    <a:lnTo>
                      <a:pt x="165872" y="440010"/>
                    </a:lnTo>
                    <a:cubicBezTo>
                      <a:pt x="172964" y="438414"/>
                      <a:pt x="179454" y="434883"/>
                      <a:pt x="184598" y="429820"/>
                    </a:cubicBezTo>
                    <a:lnTo>
                      <a:pt x="416090" y="202043"/>
                    </a:lnTo>
                    <a:lnTo>
                      <a:pt x="319441" y="102574"/>
                    </a:lnTo>
                    <a:close/>
                  </a:path>
                </a:pathLst>
              </a:custGeom>
              <a:solidFill>
                <a:schemeClr val="accent2"/>
              </a:solidFill>
              <a:ln w="23605" cap="flat">
                <a:noFill/>
                <a:prstDash val="solid"/>
                <a:miter/>
              </a:ln>
            </p:spPr>
            <p:txBody>
              <a:bodyPr rtlCol="0" anchor="ctr"/>
              <a:lstStyle/>
              <a:p>
                <a:endParaRPr lang="en-TL"/>
              </a:p>
            </p:txBody>
          </p:sp>
        </p:grpSp>
      </p:grpSp>
    </p:spTree>
    <p:extLst>
      <p:ext uri="{BB962C8B-B14F-4D97-AF65-F5344CB8AC3E}">
        <p14:creationId xmlns:p14="http://schemas.microsoft.com/office/powerpoint/2010/main" val="36809823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047188" y="1095244"/>
            <a:ext cx="10097624" cy="540707"/>
          </a:xfrm>
        </p:spPr>
        <p:txBody>
          <a:bodyPr>
            <a:noAutofit/>
          </a:bodyPr>
          <a:lstStyle/>
          <a:p>
            <a:r>
              <a:rPr lang="en-US" sz="4400" dirty="0"/>
              <a:t>What Happens If I Missed </a:t>
            </a:r>
            <a:r>
              <a:rPr lang="en-US" sz="4400" dirty="0">
                <a:solidFill>
                  <a:srgbClr val="8C2332"/>
                </a:solidFill>
              </a:rPr>
              <a:t>Payments?</a:t>
            </a:r>
          </a:p>
        </p:txBody>
      </p:sp>
      <p:grpSp>
        <p:nvGrpSpPr>
          <p:cNvPr id="4" name="Group 3">
            <a:extLst>
              <a:ext uri="{FF2B5EF4-FFF2-40B4-BE49-F238E27FC236}">
                <a16:creationId xmlns:a16="http://schemas.microsoft.com/office/drawing/2014/main" id="{A4CDC28F-C86A-476E-9BC2-F54DEA300BBF}"/>
              </a:ext>
            </a:extLst>
          </p:cNvPr>
          <p:cNvGrpSpPr/>
          <p:nvPr/>
        </p:nvGrpSpPr>
        <p:grpSpPr>
          <a:xfrm>
            <a:off x="1475897" y="4494847"/>
            <a:ext cx="4579221" cy="705442"/>
            <a:chOff x="1475897" y="4494847"/>
            <a:chExt cx="4579221" cy="705442"/>
          </a:xfrm>
        </p:grpSpPr>
        <p:grpSp>
          <p:nvGrpSpPr>
            <p:cNvPr id="27" name="Group 26">
              <a:extLst>
                <a:ext uri="{FF2B5EF4-FFF2-40B4-BE49-F238E27FC236}">
                  <a16:creationId xmlns:a16="http://schemas.microsoft.com/office/drawing/2014/main" id="{537D44C5-E432-422B-B010-F13FC4A100FF}"/>
                </a:ext>
              </a:extLst>
            </p:cNvPr>
            <p:cNvGrpSpPr/>
            <p:nvPr/>
          </p:nvGrpSpPr>
          <p:grpSpPr>
            <a:xfrm>
              <a:off x="2416973" y="4494847"/>
              <a:ext cx="3638145" cy="705442"/>
              <a:chOff x="7372803" y="3065182"/>
              <a:chExt cx="3638145" cy="705442"/>
            </a:xfrm>
          </p:grpSpPr>
          <p:sp>
            <p:nvSpPr>
              <p:cNvPr id="28" name="Text Placeholder 12">
                <a:extLst>
                  <a:ext uri="{FF2B5EF4-FFF2-40B4-BE49-F238E27FC236}">
                    <a16:creationId xmlns:a16="http://schemas.microsoft.com/office/drawing/2014/main" id="{992FAA18-F933-4A83-835A-D177F943EA99}"/>
                  </a:ext>
                </a:extLst>
              </p:cNvPr>
              <p:cNvSpPr txBox="1">
                <a:spLocks/>
              </p:cNvSpPr>
              <p:nvPr/>
            </p:nvSpPr>
            <p:spPr>
              <a:xfrm>
                <a:off x="7382789" y="3431429"/>
                <a:ext cx="2730558"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Negatively impacts credit report.</a:t>
                </a:r>
              </a:p>
            </p:txBody>
          </p:sp>
          <p:sp>
            <p:nvSpPr>
              <p:cNvPr id="29" name="Text Placeholder 13">
                <a:extLst>
                  <a:ext uri="{FF2B5EF4-FFF2-40B4-BE49-F238E27FC236}">
                    <a16:creationId xmlns:a16="http://schemas.microsoft.com/office/drawing/2014/main" id="{DF966C7D-6FAD-4E78-B17A-DABD01F542FF}"/>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Credit Score</a:t>
                </a:r>
                <a:endParaRPr lang="en-US" sz="1800" dirty="0">
                  <a:solidFill>
                    <a:schemeClr val="accent1"/>
                  </a:solidFill>
                </a:endParaRPr>
              </a:p>
            </p:txBody>
          </p:sp>
        </p:grpSp>
        <p:grpSp>
          <p:nvGrpSpPr>
            <p:cNvPr id="22" name="Group 21">
              <a:extLst>
                <a:ext uri="{FF2B5EF4-FFF2-40B4-BE49-F238E27FC236}">
                  <a16:creationId xmlns:a16="http://schemas.microsoft.com/office/drawing/2014/main" id="{6E1C20B9-C000-427C-82E7-4BE97CEA745F}"/>
                </a:ext>
              </a:extLst>
            </p:cNvPr>
            <p:cNvGrpSpPr/>
            <p:nvPr/>
          </p:nvGrpSpPr>
          <p:grpSpPr>
            <a:xfrm>
              <a:off x="1475897" y="4560706"/>
              <a:ext cx="522415" cy="528816"/>
              <a:chOff x="7432636" y="4422124"/>
              <a:chExt cx="522415" cy="528816"/>
            </a:xfrm>
          </p:grpSpPr>
          <p:sp>
            <p:nvSpPr>
              <p:cNvPr id="23" name="Oval 22">
                <a:extLst>
                  <a:ext uri="{FF2B5EF4-FFF2-40B4-BE49-F238E27FC236}">
                    <a16:creationId xmlns:a16="http://schemas.microsoft.com/office/drawing/2014/main" id="{A12FDA05-3175-403B-B3A0-5C489092D05A}"/>
                  </a:ext>
                </a:extLst>
              </p:cNvPr>
              <p:cNvSpPr/>
              <p:nvPr/>
            </p:nvSpPr>
            <p:spPr>
              <a:xfrm>
                <a:off x="7432636" y="4513574"/>
                <a:ext cx="437366" cy="43736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Graphic 175">
                <a:extLst>
                  <a:ext uri="{FF2B5EF4-FFF2-40B4-BE49-F238E27FC236}">
                    <a16:creationId xmlns:a16="http://schemas.microsoft.com/office/drawing/2014/main" id="{9B890C20-E3CF-457D-A074-2A5F9C65F97E}"/>
                  </a:ext>
                </a:extLst>
              </p:cNvPr>
              <p:cNvSpPr/>
              <p:nvPr/>
            </p:nvSpPr>
            <p:spPr>
              <a:xfrm>
                <a:off x="7491390" y="4422124"/>
                <a:ext cx="463661" cy="482981"/>
              </a:xfrm>
              <a:custGeom>
                <a:avLst/>
                <a:gdLst>
                  <a:gd name="connsiteX0" fmla="*/ 555291 w 555290"/>
                  <a:gd name="connsiteY0" fmla="*/ 289214 h 578428"/>
                  <a:gd name="connsiteX1" fmla="*/ 277645 w 555290"/>
                  <a:gd name="connsiteY1" fmla="*/ 578428 h 578428"/>
                  <a:gd name="connsiteX2" fmla="*/ 0 w 555290"/>
                  <a:gd name="connsiteY2" fmla="*/ 289214 h 578428"/>
                  <a:gd name="connsiteX3" fmla="*/ 277645 w 555290"/>
                  <a:gd name="connsiteY3" fmla="*/ 0 h 578428"/>
                  <a:gd name="connsiteX4" fmla="*/ 555291 w 555290"/>
                  <a:gd name="connsiteY4" fmla="*/ 289214 h 578428"/>
                  <a:gd name="connsiteX5" fmla="*/ 509017 w 555290"/>
                  <a:gd name="connsiteY5" fmla="*/ 289214 h 578428"/>
                  <a:gd name="connsiteX6" fmla="*/ 277645 w 555290"/>
                  <a:gd name="connsiteY6" fmla="*/ 530226 h 578428"/>
                  <a:gd name="connsiteX7" fmla="*/ 46274 w 555290"/>
                  <a:gd name="connsiteY7" fmla="*/ 289214 h 578428"/>
                  <a:gd name="connsiteX8" fmla="*/ 81834 w 555290"/>
                  <a:gd name="connsiteY8" fmla="*/ 160770 h 578428"/>
                  <a:gd name="connsiteX9" fmla="*/ 150143 w 555290"/>
                  <a:gd name="connsiteY9" fmla="*/ 231926 h 578428"/>
                  <a:gd name="connsiteX10" fmla="*/ 138823 w 555290"/>
                  <a:gd name="connsiteY10" fmla="*/ 289214 h 578428"/>
                  <a:gd name="connsiteX11" fmla="*/ 277645 w 555290"/>
                  <a:gd name="connsiteY11" fmla="*/ 433821 h 578428"/>
                  <a:gd name="connsiteX12" fmla="*/ 416468 w 555290"/>
                  <a:gd name="connsiteY12" fmla="*/ 289214 h 578428"/>
                  <a:gd name="connsiteX13" fmla="*/ 301065 w 555290"/>
                  <a:gd name="connsiteY13" fmla="*/ 146656 h 578428"/>
                  <a:gd name="connsiteX14" fmla="*/ 301065 w 555290"/>
                  <a:gd name="connsiteY14" fmla="*/ 49422 h 578428"/>
                  <a:gd name="connsiteX15" fmla="*/ 509017 w 555290"/>
                  <a:gd name="connsiteY15" fmla="*/ 289214 h 578428"/>
                  <a:gd name="connsiteX16" fmla="*/ 176014 w 555290"/>
                  <a:gd name="connsiteY16" fmla="*/ 190707 h 578428"/>
                  <a:gd name="connsiteX17" fmla="*/ 254791 w 555290"/>
                  <a:gd name="connsiteY17" fmla="*/ 146557 h 578428"/>
                  <a:gd name="connsiteX18" fmla="*/ 254791 w 555290"/>
                  <a:gd name="connsiteY18" fmla="*/ 49363 h 578428"/>
                  <a:gd name="connsiteX19" fmla="*/ 110547 w 555290"/>
                  <a:gd name="connsiteY19" fmla="*/ 122512 h 578428"/>
                  <a:gd name="connsiteX20" fmla="*/ 176014 w 555290"/>
                  <a:gd name="connsiteY20" fmla="*/ 190707 h 578428"/>
                  <a:gd name="connsiteX21" fmla="*/ 370194 w 555290"/>
                  <a:gd name="connsiteY21" fmla="*/ 289214 h 578428"/>
                  <a:gd name="connsiteX22" fmla="*/ 277645 w 555290"/>
                  <a:gd name="connsiteY22" fmla="*/ 385619 h 578428"/>
                  <a:gd name="connsiteX23" fmla="*/ 185097 w 555290"/>
                  <a:gd name="connsiteY23" fmla="*/ 289214 h 578428"/>
                  <a:gd name="connsiteX24" fmla="*/ 277645 w 555290"/>
                  <a:gd name="connsiteY24" fmla="*/ 192809 h 578428"/>
                  <a:gd name="connsiteX25" fmla="*/ 370194 w 555290"/>
                  <a:gd name="connsiteY25" fmla="*/ 289214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5290" h="578428">
                    <a:moveTo>
                      <a:pt x="555291" y="289214"/>
                    </a:moveTo>
                    <a:cubicBezTo>
                      <a:pt x="555291" y="448942"/>
                      <a:pt x="430984" y="578428"/>
                      <a:pt x="277645" y="578428"/>
                    </a:cubicBezTo>
                    <a:cubicBezTo>
                      <a:pt x="124306" y="578428"/>
                      <a:pt x="0" y="448942"/>
                      <a:pt x="0" y="289214"/>
                    </a:cubicBezTo>
                    <a:cubicBezTo>
                      <a:pt x="0" y="129485"/>
                      <a:pt x="124306" y="0"/>
                      <a:pt x="277645" y="0"/>
                    </a:cubicBezTo>
                    <a:cubicBezTo>
                      <a:pt x="430984" y="0"/>
                      <a:pt x="555291" y="129485"/>
                      <a:pt x="555291" y="289214"/>
                    </a:cubicBezTo>
                    <a:close/>
                    <a:moveTo>
                      <a:pt x="509017" y="289214"/>
                    </a:moveTo>
                    <a:cubicBezTo>
                      <a:pt x="509017" y="422320"/>
                      <a:pt x="405427" y="530226"/>
                      <a:pt x="277645" y="530226"/>
                    </a:cubicBezTo>
                    <a:cubicBezTo>
                      <a:pt x="149863" y="530226"/>
                      <a:pt x="46274" y="422320"/>
                      <a:pt x="46274" y="289214"/>
                    </a:cubicBezTo>
                    <a:cubicBezTo>
                      <a:pt x="46274" y="241997"/>
                      <a:pt x="59309" y="197953"/>
                      <a:pt x="81834" y="160770"/>
                    </a:cubicBezTo>
                    <a:lnTo>
                      <a:pt x="150143" y="231926"/>
                    </a:lnTo>
                    <a:cubicBezTo>
                      <a:pt x="142859" y="249493"/>
                      <a:pt x="138823" y="268863"/>
                      <a:pt x="138823" y="289214"/>
                    </a:cubicBezTo>
                    <a:cubicBezTo>
                      <a:pt x="138823" y="369078"/>
                      <a:pt x="200976" y="433821"/>
                      <a:pt x="277645" y="433821"/>
                    </a:cubicBezTo>
                    <a:cubicBezTo>
                      <a:pt x="354315" y="433821"/>
                      <a:pt x="416468" y="369078"/>
                      <a:pt x="416468" y="289214"/>
                    </a:cubicBezTo>
                    <a:cubicBezTo>
                      <a:pt x="416468" y="217664"/>
                      <a:pt x="366582" y="158251"/>
                      <a:pt x="301065" y="146656"/>
                    </a:cubicBezTo>
                    <a:lnTo>
                      <a:pt x="301065" y="49422"/>
                    </a:lnTo>
                    <a:cubicBezTo>
                      <a:pt x="417849" y="61650"/>
                      <a:pt x="509017" y="164342"/>
                      <a:pt x="509017" y="289214"/>
                    </a:cubicBezTo>
                    <a:close/>
                    <a:moveTo>
                      <a:pt x="176014" y="190707"/>
                    </a:moveTo>
                    <a:cubicBezTo>
                      <a:pt x="196443" y="167847"/>
                      <a:pt x="223896" y="151888"/>
                      <a:pt x="254791" y="146557"/>
                    </a:cubicBezTo>
                    <a:lnTo>
                      <a:pt x="254791" y="49363"/>
                    </a:lnTo>
                    <a:cubicBezTo>
                      <a:pt x="198271" y="55136"/>
                      <a:pt x="147718" y="82094"/>
                      <a:pt x="110547" y="122512"/>
                    </a:cubicBezTo>
                    <a:lnTo>
                      <a:pt x="176014" y="190707"/>
                    </a:lnTo>
                    <a:close/>
                    <a:moveTo>
                      <a:pt x="370194" y="289214"/>
                    </a:moveTo>
                    <a:cubicBezTo>
                      <a:pt x="370194" y="342456"/>
                      <a:pt x="328758" y="385619"/>
                      <a:pt x="277645" y="385619"/>
                    </a:cubicBezTo>
                    <a:cubicBezTo>
                      <a:pt x="226533" y="385619"/>
                      <a:pt x="185097" y="342456"/>
                      <a:pt x="185097" y="289214"/>
                    </a:cubicBezTo>
                    <a:cubicBezTo>
                      <a:pt x="185097" y="235971"/>
                      <a:pt x="226533" y="192809"/>
                      <a:pt x="277645" y="192809"/>
                    </a:cubicBezTo>
                    <a:cubicBezTo>
                      <a:pt x="328758" y="192809"/>
                      <a:pt x="370194" y="235971"/>
                      <a:pt x="370194" y="289214"/>
                    </a:cubicBezTo>
                    <a:close/>
                  </a:path>
                </a:pathLst>
              </a:custGeom>
              <a:solidFill>
                <a:schemeClr val="accent2"/>
              </a:solidFill>
              <a:ln w="22860" cap="flat">
                <a:noFill/>
                <a:prstDash val="solid"/>
                <a:miter/>
              </a:ln>
            </p:spPr>
            <p:txBody>
              <a:bodyPr rtlCol="0" anchor="ctr"/>
              <a:lstStyle/>
              <a:p>
                <a:endParaRPr lang="en-TL"/>
              </a:p>
            </p:txBody>
          </p:sp>
        </p:grpSp>
      </p:grpSp>
      <p:grpSp>
        <p:nvGrpSpPr>
          <p:cNvPr id="2" name="Group 1">
            <a:extLst>
              <a:ext uri="{FF2B5EF4-FFF2-40B4-BE49-F238E27FC236}">
                <a16:creationId xmlns:a16="http://schemas.microsoft.com/office/drawing/2014/main" id="{FD4A612E-FB8D-4080-8F21-F1E195249FDC}"/>
              </a:ext>
            </a:extLst>
          </p:cNvPr>
          <p:cNvGrpSpPr/>
          <p:nvPr/>
        </p:nvGrpSpPr>
        <p:grpSpPr>
          <a:xfrm>
            <a:off x="1499265" y="2936608"/>
            <a:ext cx="4555854" cy="974747"/>
            <a:chOff x="1499265" y="2936608"/>
            <a:chExt cx="4555854" cy="974747"/>
          </a:xfrm>
        </p:grpSpPr>
        <p:grpSp>
          <p:nvGrpSpPr>
            <p:cNvPr id="20" name="Group 19">
              <a:extLst>
                <a:ext uri="{FF2B5EF4-FFF2-40B4-BE49-F238E27FC236}">
                  <a16:creationId xmlns:a16="http://schemas.microsoft.com/office/drawing/2014/main" id="{A772ED7C-8C2D-40CE-96F1-D850E619AE22}"/>
                </a:ext>
              </a:extLst>
            </p:cNvPr>
            <p:cNvGrpSpPr/>
            <p:nvPr/>
          </p:nvGrpSpPr>
          <p:grpSpPr>
            <a:xfrm>
              <a:off x="2416974" y="2936608"/>
              <a:ext cx="3638145" cy="974747"/>
              <a:chOff x="7372803" y="3065182"/>
              <a:chExt cx="3638145" cy="974747"/>
            </a:xfrm>
          </p:grpSpPr>
          <p:sp>
            <p:nvSpPr>
              <p:cNvPr id="21" name="Text Placeholder 12">
                <a:extLst>
                  <a:ext uri="{FF2B5EF4-FFF2-40B4-BE49-F238E27FC236}">
                    <a16:creationId xmlns:a16="http://schemas.microsoft.com/office/drawing/2014/main" id="{C414C68C-1B07-4EC9-90A1-8770DDF82834}"/>
                  </a:ext>
                </a:extLst>
              </p:cNvPr>
              <p:cNvSpPr txBox="1">
                <a:spLocks/>
              </p:cNvSpPr>
              <p:nvPr/>
            </p:nvSpPr>
            <p:spPr>
              <a:xfrm>
                <a:off x="7382788" y="3431429"/>
                <a:ext cx="2730557" cy="608500"/>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May affect ability to borrow future federal loans.</a:t>
                </a:r>
              </a:p>
            </p:txBody>
          </p:sp>
          <p:sp>
            <p:nvSpPr>
              <p:cNvPr id="25" name="Text Placeholder 13">
                <a:extLst>
                  <a:ext uri="{FF2B5EF4-FFF2-40B4-BE49-F238E27FC236}">
                    <a16:creationId xmlns:a16="http://schemas.microsoft.com/office/drawing/2014/main" id="{84DC810C-2DD1-4EC3-850B-F9EBE4C9EB75}"/>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Future Borrowing</a:t>
                </a:r>
              </a:p>
            </p:txBody>
          </p:sp>
        </p:grpSp>
        <p:grpSp>
          <p:nvGrpSpPr>
            <p:cNvPr id="39" name="Group 38">
              <a:extLst>
                <a:ext uri="{FF2B5EF4-FFF2-40B4-BE49-F238E27FC236}">
                  <a16:creationId xmlns:a16="http://schemas.microsoft.com/office/drawing/2014/main" id="{2C800D9C-414D-43E3-9611-45BF56FAD62E}"/>
                </a:ext>
              </a:extLst>
            </p:cNvPr>
            <p:cNvGrpSpPr/>
            <p:nvPr/>
          </p:nvGrpSpPr>
          <p:grpSpPr>
            <a:xfrm>
              <a:off x="1499265" y="2936608"/>
              <a:ext cx="499047" cy="409123"/>
              <a:chOff x="8500944" y="5541758"/>
              <a:chExt cx="499047" cy="409123"/>
            </a:xfrm>
          </p:grpSpPr>
          <p:sp>
            <p:nvSpPr>
              <p:cNvPr id="40" name="Oval 39">
                <a:extLst>
                  <a:ext uri="{FF2B5EF4-FFF2-40B4-BE49-F238E27FC236}">
                    <a16:creationId xmlns:a16="http://schemas.microsoft.com/office/drawing/2014/main" id="{98AB5D38-FB84-452D-BE9C-5BDA613A669A}"/>
                  </a:ext>
                </a:extLst>
              </p:cNvPr>
              <p:cNvSpPr/>
              <p:nvPr/>
            </p:nvSpPr>
            <p:spPr>
              <a:xfrm>
                <a:off x="8601487" y="5541758"/>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22">
                <a:extLst>
                  <a:ext uri="{FF2B5EF4-FFF2-40B4-BE49-F238E27FC236}">
                    <a16:creationId xmlns:a16="http://schemas.microsoft.com/office/drawing/2014/main" id="{BBF38843-D3B9-47DD-8B1D-0C299DA6746A}"/>
                  </a:ext>
                </a:extLst>
              </p:cNvPr>
              <p:cNvSpPr/>
              <p:nvPr/>
            </p:nvSpPr>
            <p:spPr>
              <a:xfrm>
                <a:off x="8500944" y="5602061"/>
                <a:ext cx="463663" cy="348820"/>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grpSp>
      </p:grpSp>
      <p:grpSp>
        <p:nvGrpSpPr>
          <p:cNvPr id="5" name="Group 4">
            <a:extLst>
              <a:ext uri="{FF2B5EF4-FFF2-40B4-BE49-F238E27FC236}">
                <a16:creationId xmlns:a16="http://schemas.microsoft.com/office/drawing/2014/main" id="{C64CFE09-A2DE-41F5-B803-46BAA2CD3347}"/>
              </a:ext>
            </a:extLst>
          </p:cNvPr>
          <p:cNvGrpSpPr/>
          <p:nvPr/>
        </p:nvGrpSpPr>
        <p:grpSpPr>
          <a:xfrm>
            <a:off x="6665130" y="4560706"/>
            <a:ext cx="3870700" cy="1244051"/>
            <a:chOff x="6665130" y="4560706"/>
            <a:chExt cx="3870700" cy="1244051"/>
          </a:xfrm>
        </p:grpSpPr>
        <p:grpSp>
          <p:nvGrpSpPr>
            <p:cNvPr id="35" name="Group 34">
              <a:extLst>
                <a:ext uri="{FF2B5EF4-FFF2-40B4-BE49-F238E27FC236}">
                  <a16:creationId xmlns:a16="http://schemas.microsoft.com/office/drawing/2014/main" id="{0279B8F2-2DF3-46C3-AD96-39578DDF9A3E}"/>
                </a:ext>
              </a:extLst>
            </p:cNvPr>
            <p:cNvGrpSpPr/>
            <p:nvPr/>
          </p:nvGrpSpPr>
          <p:grpSpPr>
            <a:xfrm>
              <a:off x="7603219" y="4560706"/>
              <a:ext cx="2932611" cy="1244051"/>
              <a:chOff x="7372803" y="3065182"/>
              <a:chExt cx="2932611" cy="1244051"/>
            </a:xfrm>
          </p:grpSpPr>
          <p:sp>
            <p:nvSpPr>
              <p:cNvPr id="36" name="Text Placeholder 12">
                <a:extLst>
                  <a:ext uri="{FF2B5EF4-FFF2-40B4-BE49-F238E27FC236}">
                    <a16:creationId xmlns:a16="http://schemas.microsoft.com/office/drawing/2014/main" id="{F7FAA321-22BC-4100-BC34-F71BABE910CF}"/>
                  </a:ext>
                </a:extLst>
              </p:cNvPr>
              <p:cNvSpPr txBox="1">
                <a:spLocks/>
              </p:cNvSpPr>
              <p:nvPr/>
            </p:nvSpPr>
            <p:spPr>
              <a:xfrm>
                <a:off x="7382788" y="3431429"/>
                <a:ext cx="2922625" cy="877804"/>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Government may garnish wages, tax refunds, social security benefits and other income.</a:t>
                </a:r>
              </a:p>
            </p:txBody>
          </p:sp>
          <p:sp>
            <p:nvSpPr>
              <p:cNvPr id="37" name="Text Placeholder 13">
                <a:extLst>
                  <a:ext uri="{FF2B5EF4-FFF2-40B4-BE49-F238E27FC236}">
                    <a16:creationId xmlns:a16="http://schemas.microsoft.com/office/drawing/2014/main" id="{402DDEB7-A4AF-46C7-87B0-C18770C0F825}"/>
                  </a:ext>
                </a:extLst>
              </p:cNvPr>
              <p:cNvSpPr txBox="1">
                <a:spLocks/>
              </p:cNvSpPr>
              <p:nvPr/>
            </p:nvSpPr>
            <p:spPr>
              <a:xfrm>
                <a:off x="7372803" y="3065182"/>
                <a:ext cx="2932611"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Government Intervention</a:t>
                </a:r>
                <a:endParaRPr lang="en-US" sz="1800" dirty="0">
                  <a:solidFill>
                    <a:schemeClr val="accent1"/>
                  </a:solidFill>
                </a:endParaRPr>
              </a:p>
            </p:txBody>
          </p:sp>
        </p:grpSp>
        <p:grpSp>
          <p:nvGrpSpPr>
            <p:cNvPr id="42" name="Group 41">
              <a:extLst>
                <a:ext uri="{FF2B5EF4-FFF2-40B4-BE49-F238E27FC236}">
                  <a16:creationId xmlns:a16="http://schemas.microsoft.com/office/drawing/2014/main" id="{D5864D06-C8AF-4D8B-8BA5-D86AD0EE9949}"/>
                </a:ext>
              </a:extLst>
            </p:cNvPr>
            <p:cNvGrpSpPr/>
            <p:nvPr/>
          </p:nvGrpSpPr>
          <p:grpSpPr>
            <a:xfrm>
              <a:off x="6665130" y="4591017"/>
              <a:ext cx="566490" cy="439674"/>
              <a:chOff x="3258082" y="2306547"/>
              <a:chExt cx="566490" cy="439674"/>
            </a:xfrm>
          </p:grpSpPr>
          <p:sp>
            <p:nvSpPr>
              <p:cNvPr id="43" name="Oval 42">
                <a:extLst>
                  <a:ext uri="{FF2B5EF4-FFF2-40B4-BE49-F238E27FC236}">
                    <a16:creationId xmlns:a16="http://schemas.microsoft.com/office/drawing/2014/main" id="{44949B69-A38B-466E-BE06-24F04BB805B6}"/>
                  </a:ext>
                </a:extLst>
              </p:cNvPr>
              <p:cNvSpPr/>
              <p:nvPr/>
            </p:nvSpPr>
            <p:spPr>
              <a:xfrm>
                <a:off x="3258082" y="2347717"/>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20">
                <a:extLst>
                  <a:ext uri="{FF2B5EF4-FFF2-40B4-BE49-F238E27FC236}">
                    <a16:creationId xmlns:a16="http://schemas.microsoft.com/office/drawing/2014/main" id="{07923028-CA5E-4B95-80A7-C0FE6F66AED1}"/>
                  </a:ext>
                </a:extLst>
              </p:cNvPr>
              <p:cNvSpPr/>
              <p:nvPr/>
            </p:nvSpPr>
            <p:spPr>
              <a:xfrm>
                <a:off x="3360910" y="2306547"/>
                <a:ext cx="463662" cy="402203"/>
              </a:xfrm>
              <a:custGeom>
                <a:avLst/>
                <a:gdLst>
                  <a:gd name="connsiteX0" fmla="*/ 161960 w 555291"/>
                  <a:gd name="connsiteY0" fmla="*/ 206581 h 481686"/>
                  <a:gd name="connsiteX1" fmla="*/ 393331 w 555291"/>
                  <a:gd name="connsiteY1" fmla="*/ 206581 h 481686"/>
                  <a:gd name="connsiteX2" fmla="*/ 416468 w 555291"/>
                  <a:gd name="connsiteY2" fmla="*/ 229534 h 481686"/>
                  <a:gd name="connsiteX3" fmla="*/ 393331 w 555291"/>
                  <a:gd name="connsiteY3" fmla="*/ 252488 h 481686"/>
                  <a:gd name="connsiteX4" fmla="*/ 161960 w 555291"/>
                  <a:gd name="connsiteY4" fmla="*/ 252488 h 481686"/>
                  <a:gd name="connsiteX5" fmla="*/ 138823 w 555291"/>
                  <a:gd name="connsiteY5" fmla="*/ 229534 h 481686"/>
                  <a:gd name="connsiteX6" fmla="*/ 161960 w 555291"/>
                  <a:gd name="connsiteY6" fmla="*/ 206581 h 481686"/>
                  <a:gd name="connsiteX7" fmla="*/ 69411 w 555291"/>
                  <a:gd name="connsiteY7" fmla="*/ 137721 h 481686"/>
                  <a:gd name="connsiteX8" fmla="*/ 46274 w 555291"/>
                  <a:gd name="connsiteY8" fmla="*/ 160674 h 481686"/>
                  <a:gd name="connsiteX9" fmla="*/ 46274 w 555291"/>
                  <a:gd name="connsiteY9" fmla="*/ 412825 h 481686"/>
                  <a:gd name="connsiteX10" fmla="*/ 69411 w 555291"/>
                  <a:gd name="connsiteY10" fmla="*/ 435779 h 481686"/>
                  <a:gd name="connsiteX11" fmla="*/ 485880 w 555291"/>
                  <a:gd name="connsiteY11" fmla="*/ 435779 h 481686"/>
                  <a:gd name="connsiteX12" fmla="*/ 509017 w 555291"/>
                  <a:gd name="connsiteY12" fmla="*/ 412825 h 481686"/>
                  <a:gd name="connsiteX13" fmla="*/ 509017 w 555291"/>
                  <a:gd name="connsiteY13" fmla="*/ 160674 h 481686"/>
                  <a:gd name="connsiteX14" fmla="*/ 485880 w 555291"/>
                  <a:gd name="connsiteY14" fmla="*/ 137721 h 481686"/>
                  <a:gd name="connsiteX15" fmla="*/ 208234 w 555291"/>
                  <a:gd name="connsiteY15" fmla="*/ 45907 h 481686"/>
                  <a:gd name="connsiteX16" fmla="*/ 185097 w 555291"/>
                  <a:gd name="connsiteY16" fmla="*/ 68860 h 481686"/>
                  <a:gd name="connsiteX17" fmla="*/ 185097 w 555291"/>
                  <a:gd name="connsiteY17" fmla="*/ 91814 h 481686"/>
                  <a:gd name="connsiteX18" fmla="*/ 370194 w 555291"/>
                  <a:gd name="connsiteY18" fmla="*/ 91814 h 481686"/>
                  <a:gd name="connsiteX19" fmla="*/ 370194 w 555291"/>
                  <a:gd name="connsiteY19" fmla="*/ 68860 h 481686"/>
                  <a:gd name="connsiteX20" fmla="*/ 347057 w 555291"/>
                  <a:gd name="connsiteY20" fmla="*/ 45907 h 481686"/>
                  <a:gd name="connsiteX21" fmla="*/ 208234 w 555291"/>
                  <a:gd name="connsiteY21" fmla="*/ 0 h 481686"/>
                  <a:gd name="connsiteX22" fmla="*/ 347057 w 555291"/>
                  <a:gd name="connsiteY22" fmla="*/ 0 h 481686"/>
                  <a:gd name="connsiteX23" fmla="*/ 416468 w 555291"/>
                  <a:gd name="connsiteY23" fmla="*/ 68860 h 481686"/>
                  <a:gd name="connsiteX24" fmla="*/ 416468 w 555291"/>
                  <a:gd name="connsiteY24" fmla="*/ 91814 h 481686"/>
                  <a:gd name="connsiteX25" fmla="*/ 485880 w 555291"/>
                  <a:gd name="connsiteY25" fmla="*/ 91814 h 481686"/>
                  <a:gd name="connsiteX26" fmla="*/ 555291 w 555291"/>
                  <a:gd name="connsiteY26" fmla="*/ 160674 h 481686"/>
                  <a:gd name="connsiteX27" fmla="*/ 555291 w 555291"/>
                  <a:gd name="connsiteY27" fmla="*/ 412825 h 481686"/>
                  <a:gd name="connsiteX28" fmla="*/ 485880 w 555291"/>
                  <a:gd name="connsiteY28" fmla="*/ 481686 h 481686"/>
                  <a:gd name="connsiteX29" fmla="*/ 69411 w 555291"/>
                  <a:gd name="connsiteY29" fmla="*/ 481686 h 481686"/>
                  <a:gd name="connsiteX30" fmla="*/ 0 w 555291"/>
                  <a:gd name="connsiteY30" fmla="*/ 412825 h 481686"/>
                  <a:gd name="connsiteX31" fmla="*/ 0 w 555291"/>
                  <a:gd name="connsiteY31" fmla="*/ 160674 h 481686"/>
                  <a:gd name="connsiteX32" fmla="*/ 69411 w 555291"/>
                  <a:gd name="connsiteY32" fmla="*/ 91814 h 481686"/>
                  <a:gd name="connsiteX33" fmla="*/ 138823 w 555291"/>
                  <a:gd name="connsiteY33" fmla="*/ 91814 h 481686"/>
                  <a:gd name="connsiteX34" fmla="*/ 138823 w 555291"/>
                  <a:gd name="connsiteY34" fmla="*/ 68860 h 481686"/>
                  <a:gd name="connsiteX35" fmla="*/ 208234 w 555291"/>
                  <a:gd name="connsiteY35" fmla="*/ 0 h 4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5291" h="481686">
                    <a:moveTo>
                      <a:pt x="161960" y="206581"/>
                    </a:moveTo>
                    <a:lnTo>
                      <a:pt x="393331" y="206581"/>
                    </a:lnTo>
                    <a:cubicBezTo>
                      <a:pt x="406110" y="206581"/>
                      <a:pt x="416468" y="216858"/>
                      <a:pt x="416468" y="229534"/>
                    </a:cubicBezTo>
                    <a:cubicBezTo>
                      <a:pt x="416468" y="242212"/>
                      <a:pt x="406110" y="252488"/>
                      <a:pt x="393331" y="252488"/>
                    </a:cubicBezTo>
                    <a:lnTo>
                      <a:pt x="161960" y="252488"/>
                    </a:lnTo>
                    <a:cubicBezTo>
                      <a:pt x="149182" y="252488"/>
                      <a:pt x="138823" y="242212"/>
                      <a:pt x="138823" y="229534"/>
                    </a:cubicBezTo>
                    <a:cubicBezTo>
                      <a:pt x="138823" y="216858"/>
                      <a:pt x="149182" y="206581"/>
                      <a:pt x="161960" y="206581"/>
                    </a:cubicBezTo>
                    <a:close/>
                    <a:moveTo>
                      <a:pt x="69411" y="137721"/>
                    </a:moveTo>
                    <a:cubicBezTo>
                      <a:pt x="56633" y="137721"/>
                      <a:pt x="46274" y="147997"/>
                      <a:pt x="46274" y="160674"/>
                    </a:cubicBezTo>
                    <a:lnTo>
                      <a:pt x="46274" y="412825"/>
                    </a:lnTo>
                    <a:cubicBezTo>
                      <a:pt x="46274" y="425502"/>
                      <a:pt x="56633" y="435779"/>
                      <a:pt x="69411" y="435779"/>
                    </a:cubicBezTo>
                    <a:lnTo>
                      <a:pt x="485880" y="435779"/>
                    </a:lnTo>
                    <a:cubicBezTo>
                      <a:pt x="498658" y="435779"/>
                      <a:pt x="509017" y="425502"/>
                      <a:pt x="509017" y="412825"/>
                    </a:cubicBezTo>
                    <a:lnTo>
                      <a:pt x="509017" y="160674"/>
                    </a:lnTo>
                    <a:cubicBezTo>
                      <a:pt x="509017" y="147998"/>
                      <a:pt x="498658" y="137721"/>
                      <a:pt x="485880" y="137721"/>
                    </a:cubicBezTo>
                    <a:close/>
                    <a:moveTo>
                      <a:pt x="208234" y="45907"/>
                    </a:moveTo>
                    <a:cubicBezTo>
                      <a:pt x="195456" y="45907"/>
                      <a:pt x="185097" y="56184"/>
                      <a:pt x="185097" y="68860"/>
                    </a:cubicBezTo>
                    <a:lnTo>
                      <a:pt x="185097" y="91814"/>
                    </a:lnTo>
                    <a:lnTo>
                      <a:pt x="370194" y="91814"/>
                    </a:lnTo>
                    <a:lnTo>
                      <a:pt x="370194" y="68860"/>
                    </a:lnTo>
                    <a:cubicBezTo>
                      <a:pt x="370194" y="56184"/>
                      <a:pt x="359835" y="45907"/>
                      <a:pt x="347057" y="45907"/>
                    </a:cubicBezTo>
                    <a:close/>
                    <a:moveTo>
                      <a:pt x="208234" y="0"/>
                    </a:moveTo>
                    <a:lnTo>
                      <a:pt x="347057" y="0"/>
                    </a:lnTo>
                    <a:cubicBezTo>
                      <a:pt x="385393" y="0"/>
                      <a:pt x="416468" y="30830"/>
                      <a:pt x="416468" y="68860"/>
                    </a:cubicBezTo>
                    <a:lnTo>
                      <a:pt x="416468" y="91814"/>
                    </a:lnTo>
                    <a:lnTo>
                      <a:pt x="485880" y="91814"/>
                    </a:lnTo>
                    <a:cubicBezTo>
                      <a:pt x="524215" y="91814"/>
                      <a:pt x="555291" y="122644"/>
                      <a:pt x="555291" y="160674"/>
                    </a:cubicBezTo>
                    <a:lnTo>
                      <a:pt x="555291" y="412825"/>
                    </a:lnTo>
                    <a:cubicBezTo>
                      <a:pt x="555291" y="450854"/>
                      <a:pt x="524215" y="481686"/>
                      <a:pt x="485880" y="481686"/>
                    </a:cubicBezTo>
                    <a:lnTo>
                      <a:pt x="69411" y="481686"/>
                    </a:lnTo>
                    <a:cubicBezTo>
                      <a:pt x="31077" y="481686"/>
                      <a:pt x="0" y="450854"/>
                      <a:pt x="0" y="412825"/>
                    </a:cubicBezTo>
                    <a:lnTo>
                      <a:pt x="0" y="160674"/>
                    </a:lnTo>
                    <a:cubicBezTo>
                      <a:pt x="0" y="122644"/>
                      <a:pt x="31077" y="91814"/>
                      <a:pt x="69411" y="91814"/>
                    </a:cubicBezTo>
                    <a:lnTo>
                      <a:pt x="138823" y="91814"/>
                    </a:lnTo>
                    <a:lnTo>
                      <a:pt x="138823" y="68860"/>
                    </a:lnTo>
                    <a:cubicBezTo>
                      <a:pt x="138823" y="30830"/>
                      <a:pt x="169899" y="0"/>
                      <a:pt x="208234" y="0"/>
                    </a:cubicBezTo>
                    <a:close/>
                  </a:path>
                </a:pathLst>
              </a:custGeom>
              <a:solidFill>
                <a:schemeClr val="accent2"/>
              </a:solidFill>
              <a:ln w="22860" cap="flat">
                <a:noFill/>
                <a:prstDash val="solid"/>
                <a:miter/>
              </a:ln>
            </p:spPr>
            <p:txBody>
              <a:bodyPr wrap="square" rtlCol="0" anchor="ctr">
                <a:noAutofit/>
              </a:bodyPr>
              <a:lstStyle/>
              <a:p>
                <a:endParaRPr lang="en-TL"/>
              </a:p>
            </p:txBody>
          </p:sp>
        </p:grpSp>
      </p:grpSp>
      <p:grpSp>
        <p:nvGrpSpPr>
          <p:cNvPr id="3" name="Group 2">
            <a:extLst>
              <a:ext uri="{FF2B5EF4-FFF2-40B4-BE49-F238E27FC236}">
                <a16:creationId xmlns:a16="http://schemas.microsoft.com/office/drawing/2014/main" id="{F4ACC2DA-AC9F-4F9A-A910-A5E3A4B4EC85}"/>
              </a:ext>
            </a:extLst>
          </p:cNvPr>
          <p:cNvGrpSpPr/>
          <p:nvPr/>
        </p:nvGrpSpPr>
        <p:grpSpPr>
          <a:xfrm>
            <a:off x="6695540" y="2941626"/>
            <a:ext cx="3526982" cy="974747"/>
            <a:chOff x="6695540" y="2941626"/>
            <a:chExt cx="3526982" cy="974747"/>
          </a:xfrm>
        </p:grpSpPr>
        <p:grpSp>
          <p:nvGrpSpPr>
            <p:cNvPr id="31" name="Group 30">
              <a:extLst>
                <a:ext uri="{FF2B5EF4-FFF2-40B4-BE49-F238E27FC236}">
                  <a16:creationId xmlns:a16="http://schemas.microsoft.com/office/drawing/2014/main" id="{E449FAA5-D271-4FDD-B3CB-1926D412C507}"/>
                </a:ext>
              </a:extLst>
            </p:cNvPr>
            <p:cNvGrpSpPr/>
            <p:nvPr/>
          </p:nvGrpSpPr>
          <p:grpSpPr>
            <a:xfrm>
              <a:off x="7642977" y="2941626"/>
              <a:ext cx="2579545" cy="974747"/>
              <a:chOff x="7372804" y="3065182"/>
              <a:chExt cx="2579545" cy="974747"/>
            </a:xfrm>
          </p:grpSpPr>
          <p:sp>
            <p:nvSpPr>
              <p:cNvPr id="32" name="Text Placeholder 12">
                <a:extLst>
                  <a:ext uri="{FF2B5EF4-FFF2-40B4-BE49-F238E27FC236}">
                    <a16:creationId xmlns:a16="http://schemas.microsoft.com/office/drawing/2014/main" id="{B3F65160-D9AC-4618-8AEC-FDB75F10F134}"/>
                  </a:ext>
                </a:extLst>
              </p:cNvPr>
              <p:cNvSpPr txBox="1">
                <a:spLocks/>
              </p:cNvSpPr>
              <p:nvPr/>
            </p:nvSpPr>
            <p:spPr>
              <a:xfrm>
                <a:off x="7382789" y="3431429"/>
                <a:ext cx="2569560" cy="608500"/>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It may increases the amount you need to repay.</a:t>
                </a:r>
              </a:p>
            </p:txBody>
          </p:sp>
          <p:sp>
            <p:nvSpPr>
              <p:cNvPr id="33" name="Text Placeholder 13">
                <a:extLst>
                  <a:ext uri="{FF2B5EF4-FFF2-40B4-BE49-F238E27FC236}">
                    <a16:creationId xmlns:a16="http://schemas.microsoft.com/office/drawing/2014/main" id="{899C11B2-1AE9-420D-9471-D0E6E83C7983}"/>
                  </a:ext>
                </a:extLst>
              </p:cNvPr>
              <p:cNvSpPr txBox="1">
                <a:spLocks/>
              </p:cNvSpPr>
              <p:nvPr/>
            </p:nvSpPr>
            <p:spPr>
              <a:xfrm>
                <a:off x="7372804" y="3065182"/>
                <a:ext cx="2496344"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Higher Bills</a:t>
                </a:r>
              </a:p>
            </p:txBody>
          </p:sp>
        </p:grpSp>
        <p:grpSp>
          <p:nvGrpSpPr>
            <p:cNvPr id="45" name="Group 44">
              <a:extLst>
                <a:ext uri="{FF2B5EF4-FFF2-40B4-BE49-F238E27FC236}">
                  <a16:creationId xmlns:a16="http://schemas.microsoft.com/office/drawing/2014/main" id="{C2C6E452-4FAF-4157-BDDA-605B61548988}"/>
                </a:ext>
              </a:extLst>
            </p:cNvPr>
            <p:cNvGrpSpPr/>
            <p:nvPr/>
          </p:nvGrpSpPr>
          <p:grpSpPr>
            <a:xfrm>
              <a:off x="6695540" y="2941626"/>
              <a:ext cx="508600" cy="533346"/>
              <a:chOff x="6400645" y="4422124"/>
              <a:chExt cx="508600" cy="533346"/>
            </a:xfrm>
          </p:grpSpPr>
          <p:sp>
            <p:nvSpPr>
              <p:cNvPr id="46" name="Oval 45">
                <a:extLst>
                  <a:ext uri="{FF2B5EF4-FFF2-40B4-BE49-F238E27FC236}">
                    <a16:creationId xmlns:a16="http://schemas.microsoft.com/office/drawing/2014/main" id="{5192479D-465B-4793-9ED0-6358D11DBB54}"/>
                  </a:ext>
                </a:extLst>
              </p:cNvPr>
              <p:cNvSpPr/>
              <p:nvPr/>
            </p:nvSpPr>
            <p:spPr>
              <a:xfrm>
                <a:off x="6400645" y="4556966"/>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32">
                <a:extLst>
                  <a:ext uri="{FF2B5EF4-FFF2-40B4-BE49-F238E27FC236}">
                    <a16:creationId xmlns:a16="http://schemas.microsoft.com/office/drawing/2014/main" id="{B6C614E1-8F53-4A88-80E5-CB11AB718FBB}"/>
                  </a:ext>
                </a:extLst>
              </p:cNvPr>
              <p:cNvSpPr/>
              <p:nvPr/>
            </p:nvSpPr>
            <p:spPr>
              <a:xfrm>
                <a:off x="6553363" y="4422124"/>
                <a:ext cx="355882" cy="482982"/>
              </a:xfrm>
              <a:custGeom>
                <a:avLst/>
                <a:gdLst>
                  <a:gd name="connsiteX0" fmla="*/ 212994 w 426211"/>
                  <a:gd name="connsiteY0" fmla="*/ 265112 h 578428"/>
                  <a:gd name="connsiteX1" fmla="*/ 236673 w 426211"/>
                  <a:gd name="connsiteY1" fmla="*/ 289213 h 578428"/>
                  <a:gd name="connsiteX2" fmla="*/ 236673 w 426211"/>
                  <a:gd name="connsiteY2" fmla="*/ 337416 h 578428"/>
                  <a:gd name="connsiteX3" fmla="*/ 284141 w 426211"/>
                  <a:gd name="connsiteY3" fmla="*/ 337416 h 578428"/>
                  <a:gd name="connsiteX4" fmla="*/ 307819 w 426211"/>
                  <a:gd name="connsiteY4" fmla="*/ 361517 h 578428"/>
                  <a:gd name="connsiteX5" fmla="*/ 284141 w 426211"/>
                  <a:gd name="connsiteY5" fmla="*/ 385618 h 578428"/>
                  <a:gd name="connsiteX6" fmla="*/ 236673 w 426211"/>
                  <a:gd name="connsiteY6" fmla="*/ 385618 h 578428"/>
                  <a:gd name="connsiteX7" fmla="*/ 236673 w 426211"/>
                  <a:gd name="connsiteY7" fmla="*/ 433820 h 578428"/>
                  <a:gd name="connsiteX8" fmla="*/ 212994 w 426211"/>
                  <a:gd name="connsiteY8" fmla="*/ 457921 h 578428"/>
                  <a:gd name="connsiteX9" fmla="*/ 189316 w 426211"/>
                  <a:gd name="connsiteY9" fmla="*/ 433820 h 578428"/>
                  <a:gd name="connsiteX10" fmla="*/ 189316 w 426211"/>
                  <a:gd name="connsiteY10" fmla="*/ 385618 h 578428"/>
                  <a:gd name="connsiteX11" fmla="*/ 142070 w 426211"/>
                  <a:gd name="connsiteY11" fmla="*/ 385618 h 578428"/>
                  <a:gd name="connsiteX12" fmla="*/ 118392 w 426211"/>
                  <a:gd name="connsiteY12" fmla="*/ 361517 h 578428"/>
                  <a:gd name="connsiteX13" fmla="*/ 142070 w 426211"/>
                  <a:gd name="connsiteY13" fmla="*/ 337416 h 578428"/>
                  <a:gd name="connsiteX14" fmla="*/ 189316 w 426211"/>
                  <a:gd name="connsiteY14" fmla="*/ 337416 h 578428"/>
                  <a:gd name="connsiteX15" fmla="*/ 189316 w 426211"/>
                  <a:gd name="connsiteY15" fmla="*/ 289213 h 578428"/>
                  <a:gd name="connsiteX16" fmla="*/ 212994 w 426211"/>
                  <a:gd name="connsiteY16" fmla="*/ 265112 h 578428"/>
                  <a:gd name="connsiteX17" fmla="*/ 260744 w 426211"/>
                  <a:gd name="connsiteY17" fmla="*/ 66522 h 578428"/>
                  <a:gd name="connsiteX18" fmla="*/ 260744 w 426211"/>
                  <a:gd name="connsiteY18" fmla="*/ 141532 h 578428"/>
                  <a:gd name="connsiteX19" fmla="*/ 284422 w 426211"/>
                  <a:gd name="connsiteY19" fmla="*/ 165633 h 578428"/>
                  <a:gd name="connsiteX20" fmla="*/ 357179 w 426211"/>
                  <a:gd name="connsiteY20" fmla="*/ 165633 h 578428"/>
                  <a:gd name="connsiteX21" fmla="*/ 71035 w 426211"/>
                  <a:gd name="connsiteY21" fmla="*/ 48202 h 578428"/>
                  <a:gd name="connsiteX22" fmla="*/ 47357 w 426211"/>
                  <a:gd name="connsiteY22" fmla="*/ 72304 h 578428"/>
                  <a:gd name="connsiteX23" fmla="*/ 47357 w 426211"/>
                  <a:gd name="connsiteY23" fmla="*/ 506125 h 578428"/>
                  <a:gd name="connsiteX24" fmla="*/ 71035 w 426211"/>
                  <a:gd name="connsiteY24" fmla="*/ 530226 h 578428"/>
                  <a:gd name="connsiteX25" fmla="*/ 355176 w 426211"/>
                  <a:gd name="connsiteY25" fmla="*/ 530226 h 578428"/>
                  <a:gd name="connsiteX26" fmla="*/ 378854 w 426211"/>
                  <a:gd name="connsiteY26" fmla="*/ 506125 h 578428"/>
                  <a:gd name="connsiteX27" fmla="*/ 378854 w 426211"/>
                  <a:gd name="connsiteY27" fmla="*/ 213835 h 578428"/>
                  <a:gd name="connsiteX28" fmla="*/ 284422 w 426211"/>
                  <a:gd name="connsiteY28" fmla="*/ 213835 h 578428"/>
                  <a:gd name="connsiteX29" fmla="*/ 213387 w 426211"/>
                  <a:gd name="connsiteY29" fmla="*/ 141532 h 578428"/>
                  <a:gd name="connsiteX30" fmla="*/ 213387 w 426211"/>
                  <a:gd name="connsiteY30" fmla="*/ 48202 h 578428"/>
                  <a:gd name="connsiteX31" fmla="*/ 71035 w 426211"/>
                  <a:gd name="connsiteY31" fmla="*/ 0 h 578428"/>
                  <a:gd name="connsiteX32" fmla="*/ 262669 w 426211"/>
                  <a:gd name="connsiteY32" fmla="*/ 0 h 578428"/>
                  <a:gd name="connsiteX33" fmla="*/ 426211 w 426211"/>
                  <a:gd name="connsiteY33" fmla="*/ 168081 h 578428"/>
                  <a:gd name="connsiteX34" fmla="*/ 426211 w 426211"/>
                  <a:gd name="connsiteY34" fmla="*/ 506125 h 578428"/>
                  <a:gd name="connsiteX35" fmla="*/ 355176 w 426211"/>
                  <a:gd name="connsiteY35" fmla="*/ 578428 h 578428"/>
                  <a:gd name="connsiteX36" fmla="*/ 71035 w 426211"/>
                  <a:gd name="connsiteY36" fmla="*/ 578428 h 578428"/>
                  <a:gd name="connsiteX37" fmla="*/ 0 w 426211"/>
                  <a:gd name="connsiteY37" fmla="*/ 506125 h 578428"/>
                  <a:gd name="connsiteX38" fmla="*/ 0 w 426211"/>
                  <a:gd name="connsiteY38" fmla="*/ 72304 h 578428"/>
                  <a:gd name="connsiteX39" fmla="*/ 71035 w 426211"/>
                  <a:gd name="connsiteY39"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6211" h="578428">
                    <a:moveTo>
                      <a:pt x="212994" y="265112"/>
                    </a:moveTo>
                    <a:cubicBezTo>
                      <a:pt x="226072" y="265112"/>
                      <a:pt x="236673" y="275902"/>
                      <a:pt x="236673" y="289213"/>
                    </a:cubicBezTo>
                    <a:lnTo>
                      <a:pt x="236673" y="337416"/>
                    </a:lnTo>
                    <a:lnTo>
                      <a:pt x="284141" y="337416"/>
                    </a:lnTo>
                    <a:cubicBezTo>
                      <a:pt x="297218" y="337416"/>
                      <a:pt x="307819" y="348206"/>
                      <a:pt x="307819" y="361517"/>
                    </a:cubicBezTo>
                    <a:cubicBezTo>
                      <a:pt x="307819" y="374828"/>
                      <a:pt x="297218" y="385618"/>
                      <a:pt x="284141" y="385618"/>
                    </a:cubicBezTo>
                    <a:lnTo>
                      <a:pt x="236673" y="385618"/>
                    </a:lnTo>
                    <a:lnTo>
                      <a:pt x="236673" y="433820"/>
                    </a:lnTo>
                    <a:cubicBezTo>
                      <a:pt x="236673" y="447131"/>
                      <a:pt x="226072" y="457921"/>
                      <a:pt x="212994" y="457921"/>
                    </a:cubicBezTo>
                    <a:cubicBezTo>
                      <a:pt x="199917" y="457921"/>
                      <a:pt x="189316" y="447131"/>
                      <a:pt x="189316" y="433820"/>
                    </a:cubicBezTo>
                    <a:lnTo>
                      <a:pt x="189316" y="385618"/>
                    </a:lnTo>
                    <a:lnTo>
                      <a:pt x="142070" y="385618"/>
                    </a:lnTo>
                    <a:cubicBezTo>
                      <a:pt x="128993" y="385618"/>
                      <a:pt x="118392" y="374828"/>
                      <a:pt x="118392" y="361517"/>
                    </a:cubicBezTo>
                    <a:cubicBezTo>
                      <a:pt x="118392" y="348206"/>
                      <a:pt x="128993" y="337416"/>
                      <a:pt x="142070" y="337416"/>
                    </a:cubicBezTo>
                    <a:lnTo>
                      <a:pt x="189316" y="337416"/>
                    </a:lnTo>
                    <a:lnTo>
                      <a:pt x="189316" y="289213"/>
                    </a:lnTo>
                    <a:cubicBezTo>
                      <a:pt x="189316" y="275902"/>
                      <a:pt x="199917" y="265112"/>
                      <a:pt x="212994" y="265112"/>
                    </a:cubicBezTo>
                    <a:close/>
                    <a:moveTo>
                      <a:pt x="260744" y="66522"/>
                    </a:moveTo>
                    <a:lnTo>
                      <a:pt x="260744" y="141532"/>
                    </a:lnTo>
                    <a:cubicBezTo>
                      <a:pt x="260744" y="154843"/>
                      <a:pt x="271345" y="165633"/>
                      <a:pt x="284422" y="165633"/>
                    </a:cubicBezTo>
                    <a:lnTo>
                      <a:pt x="357179" y="165633"/>
                    </a:ln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213835"/>
                    </a:lnTo>
                    <a:lnTo>
                      <a:pt x="284422" y="213835"/>
                    </a:lnTo>
                    <a:cubicBezTo>
                      <a:pt x="245190" y="213835"/>
                      <a:pt x="213387" y="181464"/>
                      <a:pt x="213387" y="141532"/>
                    </a:cubicBezTo>
                    <a:lnTo>
                      <a:pt x="213387" y="48202"/>
                    </a:lnTo>
                    <a:close/>
                    <a:moveTo>
                      <a:pt x="71035" y="0"/>
                    </a:moveTo>
                    <a:lnTo>
                      <a:pt x="262669" y="0"/>
                    </a:lnTo>
                    <a:lnTo>
                      <a:pt x="426211" y="168081"/>
                    </a:ln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3" y="0"/>
                      <a:pt x="71035" y="0"/>
                    </a:cubicBezTo>
                    <a:close/>
                  </a:path>
                </a:pathLst>
              </a:custGeom>
              <a:solidFill>
                <a:schemeClr val="accent2"/>
              </a:solidFill>
              <a:ln w="23562" cap="flat">
                <a:noFill/>
                <a:prstDash val="solid"/>
                <a:miter/>
              </a:ln>
            </p:spPr>
            <p:txBody>
              <a:bodyPr wrap="square" rtlCol="0" anchor="ctr">
                <a:noAutofit/>
              </a:bodyPr>
              <a:lstStyle/>
              <a:p>
                <a:endParaRPr lang="en-TL"/>
              </a:p>
            </p:txBody>
          </p:sp>
        </p:grpSp>
      </p:grpSp>
    </p:spTree>
    <p:extLst>
      <p:ext uri="{BB962C8B-B14F-4D97-AF65-F5344CB8AC3E}">
        <p14:creationId xmlns:p14="http://schemas.microsoft.com/office/powerpoint/2010/main" val="41574722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5185" t="1954" r="-36148" b="1545"/>
          <a:stretch/>
        </p:blipFill>
        <p:spPr bwMode="auto">
          <a:xfrm>
            <a:off x="-1261961"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5753437" y="-12698"/>
            <a:ext cx="6570220"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7817407" y="2432546"/>
            <a:ext cx="2442281" cy="1025922"/>
          </a:xfrm>
        </p:spPr>
        <p:txBody>
          <a:bodyPr wrap="square">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3</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6298016" y="3849895"/>
            <a:ext cx="5481063" cy="899886"/>
          </a:xfrm>
        </p:spPr>
        <p:txBody>
          <a:bodyPr>
            <a:noAutofit/>
          </a:bodyPr>
          <a:lstStyle/>
          <a:p>
            <a:pPr defTabSz="914355">
              <a:lnSpc>
                <a:spcPct val="100000"/>
              </a:lnSpc>
              <a:defRPr/>
            </a:pPr>
            <a:r>
              <a:rPr lang="en-US" sz="2400" dirty="0">
                <a:solidFill>
                  <a:schemeClr val="tx1"/>
                </a:solidFill>
              </a:rPr>
              <a:t>Research Your Federal Forgiveness </a:t>
            </a:r>
            <a:br>
              <a:rPr lang="en-US" sz="2400" dirty="0">
                <a:solidFill>
                  <a:schemeClr val="tx1"/>
                </a:solidFill>
              </a:rPr>
            </a:br>
            <a:r>
              <a:rPr lang="en-US" sz="2400" dirty="0">
                <a:solidFill>
                  <a:schemeClr val="tx1"/>
                </a:solidFill>
              </a:rPr>
              <a:t>and Discharge Options</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038547" y="2931902"/>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560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49CB1742-987A-43F3-A543-7A376958D494}"/>
              </a:ext>
            </a:extLst>
          </p:cNvPr>
          <p:cNvSpPr txBox="1">
            <a:spLocks/>
          </p:cNvSpPr>
          <p:nvPr/>
        </p:nvSpPr>
        <p:spPr>
          <a:xfrm>
            <a:off x="1469397" y="707454"/>
            <a:ext cx="9253206" cy="956629"/>
          </a:xfrm>
          <a:prstGeom prst="rect">
            <a:avLst/>
          </a:prstGeom>
        </p:spPr>
        <p:txBody>
          <a:bodyPr>
            <a:no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a:buNone/>
            </a:pPr>
            <a:r>
              <a:rPr lang="en-US" sz="4400" b="1" spc="-150" dirty="0">
                <a:latin typeface="Gilroy ExtraBold" panose="00000900000000000000" pitchFamily="50" charset="0"/>
              </a:rPr>
              <a:t>Forgiveness &amp; Discharge </a:t>
            </a:r>
            <a:r>
              <a:rPr lang="en-US" sz="4400" b="1" spc="-150" dirty="0">
                <a:solidFill>
                  <a:srgbClr val="8C2332"/>
                </a:solidFill>
                <a:latin typeface="Gilroy ExtraBold" panose="00000900000000000000" pitchFamily="50" charset="0"/>
              </a:rPr>
              <a:t>Options</a:t>
            </a:r>
          </a:p>
        </p:txBody>
      </p:sp>
      <p:grpSp>
        <p:nvGrpSpPr>
          <p:cNvPr id="54" name="Group 53">
            <a:extLst>
              <a:ext uri="{FF2B5EF4-FFF2-40B4-BE49-F238E27FC236}">
                <a16:creationId xmlns:a16="http://schemas.microsoft.com/office/drawing/2014/main" id="{D878DBD4-C84D-44E7-AF80-BF4E7628ACB3}"/>
              </a:ext>
            </a:extLst>
          </p:cNvPr>
          <p:cNvGrpSpPr/>
          <p:nvPr/>
        </p:nvGrpSpPr>
        <p:grpSpPr>
          <a:xfrm>
            <a:off x="2009780" y="2668606"/>
            <a:ext cx="3656222" cy="215444"/>
            <a:chOff x="7027945" y="3866176"/>
            <a:chExt cx="3656222" cy="215444"/>
          </a:xfrm>
        </p:grpSpPr>
        <p:sp>
          <p:nvSpPr>
            <p:cNvPr id="27" name="Text Placeholder 3">
              <a:extLst>
                <a:ext uri="{FF2B5EF4-FFF2-40B4-BE49-F238E27FC236}">
                  <a16:creationId xmlns:a16="http://schemas.microsoft.com/office/drawing/2014/main" id="{F48A8E9E-110F-404E-B833-D1A4983D24F0}"/>
                </a:ext>
              </a:extLst>
            </p:cNvPr>
            <p:cNvSpPr txBox="1">
              <a:spLocks/>
            </p:cNvSpPr>
            <p:nvPr/>
          </p:nvSpPr>
          <p:spPr>
            <a:xfrm>
              <a:off x="7412346" y="3866176"/>
              <a:ext cx="3271821"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Closed School Discharge</a:t>
              </a:r>
            </a:p>
          </p:txBody>
        </p:sp>
        <p:sp>
          <p:nvSpPr>
            <p:cNvPr id="37" name="Shape">
              <a:extLst>
                <a:ext uri="{FF2B5EF4-FFF2-40B4-BE49-F238E27FC236}">
                  <a16:creationId xmlns:a16="http://schemas.microsoft.com/office/drawing/2014/main" id="{50337818-E57D-4EC9-9961-8B751922A374}"/>
                </a:ext>
              </a:extLst>
            </p:cNvPr>
            <p:cNvSpPr>
              <a:spLocks noChangeAspect="1"/>
            </p:cNvSpPr>
            <p:nvPr/>
          </p:nvSpPr>
          <p:spPr bwMode="auto">
            <a:xfrm>
              <a:off x="7027945" y="3905318"/>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3" name="Group 52">
            <a:extLst>
              <a:ext uri="{FF2B5EF4-FFF2-40B4-BE49-F238E27FC236}">
                <a16:creationId xmlns:a16="http://schemas.microsoft.com/office/drawing/2014/main" id="{0D33AAA1-A22A-466E-B965-41774C32058D}"/>
              </a:ext>
            </a:extLst>
          </p:cNvPr>
          <p:cNvGrpSpPr/>
          <p:nvPr/>
        </p:nvGrpSpPr>
        <p:grpSpPr>
          <a:xfrm>
            <a:off x="2009780" y="3269110"/>
            <a:ext cx="3360386" cy="215444"/>
            <a:chOff x="7027945" y="4420447"/>
            <a:chExt cx="3360386" cy="215444"/>
          </a:xfrm>
        </p:grpSpPr>
        <p:sp>
          <p:nvSpPr>
            <p:cNvPr id="28" name="Text Placeholder 3">
              <a:extLst>
                <a:ext uri="{FF2B5EF4-FFF2-40B4-BE49-F238E27FC236}">
                  <a16:creationId xmlns:a16="http://schemas.microsoft.com/office/drawing/2014/main" id="{A3DED2E1-B077-472A-8368-414AAFA015E6}"/>
                </a:ext>
              </a:extLst>
            </p:cNvPr>
            <p:cNvSpPr txBox="1">
              <a:spLocks/>
            </p:cNvSpPr>
            <p:nvPr/>
          </p:nvSpPr>
          <p:spPr>
            <a:xfrm>
              <a:off x="7412346" y="4420447"/>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Teacher Loan Forgiveness</a:t>
              </a:r>
            </a:p>
          </p:txBody>
        </p:sp>
        <p:sp>
          <p:nvSpPr>
            <p:cNvPr id="49" name="Shape">
              <a:extLst>
                <a:ext uri="{FF2B5EF4-FFF2-40B4-BE49-F238E27FC236}">
                  <a16:creationId xmlns:a16="http://schemas.microsoft.com/office/drawing/2014/main" id="{E6BE3F88-6BC2-40CB-A568-26AC40C2372C}"/>
                </a:ext>
              </a:extLst>
            </p:cNvPr>
            <p:cNvSpPr>
              <a:spLocks noChangeAspect="1"/>
            </p:cNvSpPr>
            <p:nvPr/>
          </p:nvSpPr>
          <p:spPr bwMode="auto">
            <a:xfrm>
              <a:off x="7027945" y="4459589"/>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5" name="Group 54">
            <a:extLst>
              <a:ext uri="{FF2B5EF4-FFF2-40B4-BE49-F238E27FC236}">
                <a16:creationId xmlns:a16="http://schemas.microsoft.com/office/drawing/2014/main" id="{B625F9B3-9319-4D78-9E79-EBF5EE23E6F4}"/>
              </a:ext>
            </a:extLst>
          </p:cNvPr>
          <p:cNvGrpSpPr/>
          <p:nvPr/>
        </p:nvGrpSpPr>
        <p:grpSpPr>
          <a:xfrm>
            <a:off x="2009780" y="3859802"/>
            <a:ext cx="3984933" cy="215444"/>
            <a:chOff x="7027945" y="4928644"/>
            <a:chExt cx="3984933" cy="215444"/>
          </a:xfrm>
        </p:grpSpPr>
        <p:sp>
          <p:nvSpPr>
            <p:cNvPr id="29" name="Text Placeholder 3">
              <a:extLst>
                <a:ext uri="{FF2B5EF4-FFF2-40B4-BE49-F238E27FC236}">
                  <a16:creationId xmlns:a16="http://schemas.microsoft.com/office/drawing/2014/main" id="{1CC8DACA-2886-452C-9F76-3600EE527EF0}"/>
                </a:ext>
              </a:extLst>
            </p:cNvPr>
            <p:cNvSpPr txBox="1">
              <a:spLocks/>
            </p:cNvSpPr>
            <p:nvPr/>
          </p:nvSpPr>
          <p:spPr>
            <a:xfrm>
              <a:off x="7412346" y="4928644"/>
              <a:ext cx="3600532"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Perkins Loan Cancellation and Discharge </a:t>
              </a:r>
            </a:p>
          </p:txBody>
        </p:sp>
        <p:sp>
          <p:nvSpPr>
            <p:cNvPr id="50" name="Shape">
              <a:extLst>
                <a:ext uri="{FF2B5EF4-FFF2-40B4-BE49-F238E27FC236}">
                  <a16:creationId xmlns:a16="http://schemas.microsoft.com/office/drawing/2014/main" id="{6133DF6E-03FB-497A-8356-795835EB8FA0}"/>
                </a:ext>
              </a:extLst>
            </p:cNvPr>
            <p:cNvSpPr>
              <a:spLocks noChangeAspect="1"/>
            </p:cNvSpPr>
            <p:nvPr/>
          </p:nvSpPr>
          <p:spPr bwMode="auto">
            <a:xfrm>
              <a:off x="7027945" y="4967786"/>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6" name="Group 55">
            <a:extLst>
              <a:ext uri="{FF2B5EF4-FFF2-40B4-BE49-F238E27FC236}">
                <a16:creationId xmlns:a16="http://schemas.microsoft.com/office/drawing/2014/main" id="{E92E678A-5319-4F60-9A20-C47081D5B4E2}"/>
              </a:ext>
            </a:extLst>
          </p:cNvPr>
          <p:cNvGrpSpPr/>
          <p:nvPr/>
        </p:nvGrpSpPr>
        <p:grpSpPr>
          <a:xfrm>
            <a:off x="2009780" y="4455398"/>
            <a:ext cx="3984932" cy="215444"/>
            <a:chOff x="7027945" y="5420216"/>
            <a:chExt cx="3984932" cy="215444"/>
          </a:xfrm>
        </p:grpSpPr>
        <p:sp>
          <p:nvSpPr>
            <p:cNvPr id="30" name="Text Placeholder 3">
              <a:extLst>
                <a:ext uri="{FF2B5EF4-FFF2-40B4-BE49-F238E27FC236}">
                  <a16:creationId xmlns:a16="http://schemas.microsoft.com/office/drawing/2014/main" id="{970B6AB3-DD47-4DAB-ACC6-1449CA0CF839}"/>
                </a:ext>
              </a:extLst>
            </p:cNvPr>
            <p:cNvSpPr txBox="1">
              <a:spLocks/>
            </p:cNvSpPr>
            <p:nvPr/>
          </p:nvSpPr>
          <p:spPr>
            <a:xfrm>
              <a:off x="7412346" y="5420216"/>
              <a:ext cx="3600531"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Total and Permanent Disability Discharge</a:t>
              </a:r>
            </a:p>
          </p:txBody>
        </p:sp>
        <p:sp>
          <p:nvSpPr>
            <p:cNvPr id="51" name="Shape">
              <a:extLst>
                <a:ext uri="{FF2B5EF4-FFF2-40B4-BE49-F238E27FC236}">
                  <a16:creationId xmlns:a16="http://schemas.microsoft.com/office/drawing/2014/main" id="{FCE0ACAC-5F4F-4E61-AF34-97D01D805288}"/>
                </a:ext>
              </a:extLst>
            </p:cNvPr>
            <p:cNvSpPr>
              <a:spLocks noChangeAspect="1"/>
            </p:cNvSpPr>
            <p:nvPr/>
          </p:nvSpPr>
          <p:spPr bwMode="auto">
            <a:xfrm>
              <a:off x="7027945" y="5459359"/>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57" name="Group 56">
            <a:extLst>
              <a:ext uri="{FF2B5EF4-FFF2-40B4-BE49-F238E27FC236}">
                <a16:creationId xmlns:a16="http://schemas.microsoft.com/office/drawing/2014/main" id="{9B7B8BF6-B295-424D-8210-32318575362A}"/>
              </a:ext>
            </a:extLst>
          </p:cNvPr>
          <p:cNvGrpSpPr/>
          <p:nvPr/>
        </p:nvGrpSpPr>
        <p:grpSpPr>
          <a:xfrm>
            <a:off x="7270342" y="2668606"/>
            <a:ext cx="2717936" cy="215444"/>
            <a:chOff x="7027945" y="5910749"/>
            <a:chExt cx="2717936" cy="215444"/>
          </a:xfrm>
        </p:grpSpPr>
        <p:sp>
          <p:nvSpPr>
            <p:cNvPr id="31" name="Text Placeholder 3">
              <a:extLst>
                <a:ext uri="{FF2B5EF4-FFF2-40B4-BE49-F238E27FC236}">
                  <a16:creationId xmlns:a16="http://schemas.microsoft.com/office/drawing/2014/main" id="{8616608B-9C09-4EC1-B5DA-C5DA1EDEEEB5}"/>
                </a:ext>
              </a:extLst>
            </p:cNvPr>
            <p:cNvSpPr txBox="1">
              <a:spLocks/>
            </p:cNvSpPr>
            <p:nvPr/>
          </p:nvSpPr>
          <p:spPr>
            <a:xfrm>
              <a:off x="7412346" y="5910749"/>
              <a:ext cx="233353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Discharge Due To Death</a:t>
              </a:r>
            </a:p>
          </p:txBody>
        </p:sp>
        <p:sp>
          <p:nvSpPr>
            <p:cNvPr id="52" name="Shape">
              <a:extLst>
                <a:ext uri="{FF2B5EF4-FFF2-40B4-BE49-F238E27FC236}">
                  <a16:creationId xmlns:a16="http://schemas.microsoft.com/office/drawing/2014/main" id="{BFACDB56-EDAA-45D3-A1A7-436084EA83DE}"/>
                </a:ext>
              </a:extLst>
            </p:cNvPr>
            <p:cNvSpPr>
              <a:spLocks noChangeAspect="1"/>
            </p:cNvSpPr>
            <p:nvPr/>
          </p:nvSpPr>
          <p:spPr bwMode="auto">
            <a:xfrm>
              <a:off x="7027945" y="5949891"/>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60" name="Group 59">
            <a:extLst>
              <a:ext uri="{FF2B5EF4-FFF2-40B4-BE49-F238E27FC236}">
                <a16:creationId xmlns:a16="http://schemas.microsoft.com/office/drawing/2014/main" id="{4E8D4C03-A357-4582-B03A-DC6E83F4F732}"/>
              </a:ext>
            </a:extLst>
          </p:cNvPr>
          <p:cNvGrpSpPr/>
          <p:nvPr/>
        </p:nvGrpSpPr>
        <p:grpSpPr>
          <a:xfrm>
            <a:off x="7270342" y="3269110"/>
            <a:ext cx="2717936" cy="215444"/>
            <a:chOff x="7027945" y="5910749"/>
            <a:chExt cx="2717936" cy="215444"/>
          </a:xfrm>
        </p:grpSpPr>
        <p:sp>
          <p:nvSpPr>
            <p:cNvPr id="61" name="Text Placeholder 3">
              <a:extLst>
                <a:ext uri="{FF2B5EF4-FFF2-40B4-BE49-F238E27FC236}">
                  <a16:creationId xmlns:a16="http://schemas.microsoft.com/office/drawing/2014/main" id="{8B2C6C23-7C4C-45F3-9075-7CFE39C2D4D9}"/>
                </a:ext>
              </a:extLst>
            </p:cNvPr>
            <p:cNvSpPr txBox="1">
              <a:spLocks/>
            </p:cNvSpPr>
            <p:nvPr/>
          </p:nvSpPr>
          <p:spPr>
            <a:xfrm>
              <a:off x="7412346" y="5910749"/>
              <a:ext cx="233353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Unpaid Refund Discharge</a:t>
              </a:r>
            </a:p>
          </p:txBody>
        </p:sp>
        <p:sp>
          <p:nvSpPr>
            <p:cNvPr id="65" name="Shape">
              <a:extLst>
                <a:ext uri="{FF2B5EF4-FFF2-40B4-BE49-F238E27FC236}">
                  <a16:creationId xmlns:a16="http://schemas.microsoft.com/office/drawing/2014/main" id="{609D8FD8-37FF-4DE6-BBF6-9A2F8A15081C}"/>
                </a:ext>
              </a:extLst>
            </p:cNvPr>
            <p:cNvSpPr>
              <a:spLocks noChangeAspect="1"/>
            </p:cNvSpPr>
            <p:nvPr/>
          </p:nvSpPr>
          <p:spPr bwMode="auto">
            <a:xfrm>
              <a:off x="7027945" y="5949891"/>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66" name="Group 65">
            <a:extLst>
              <a:ext uri="{FF2B5EF4-FFF2-40B4-BE49-F238E27FC236}">
                <a16:creationId xmlns:a16="http://schemas.microsoft.com/office/drawing/2014/main" id="{DD6D0F9A-FD12-4778-960D-7A297EAAE9F4}"/>
              </a:ext>
            </a:extLst>
          </p:cNvPr>
          <p:cNvGrpSpPr/>
          <p:nvPr/>
        </p:nvGrpSpPr>
        <p:grpSpPr>
          <a:xfrm>
            <a:off x="7270342" y="3859802"/>
            <a:ext cx="2911878" cy="215444"/>
            <a:chOff x="7027945" y="5910749"/>
            <a:chExt cx="2911878" cy="215444"/>
          </a:xfrm>
        </p:grpSpPr>
        <p:sp>
          <p:nvSpPr>
            <p:cNvPr id="67" name="Text Placeholder 3">
              <a:extLst>
                <a:ext uri="{FF2B5EF4-FFF2-40B4-BE49-F238E27FC236}">
                  <a16:creationId xmlns:a16="http://schemas.microsoft.com/office/drawing/2014/main" id="{76D0837C-E2FD-4A51-AFD6-ED3B8B12B6E4}"/>
                </a:ext>
              </a:extLst>
            </p:cNvPr>
            <p:cNvSpPr txBox="1">
              <a:spLocks/>
            </p:cNvSpPr>
            <p:nvPr/>
          </p:nvSpPr>
          <p:spPr>
            <a:xfrm>
              <a:off x="7412346" y="5910749"/>
              <a:ext cx="2527477"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Borrower Defense Discharge</a:t>
              </a:r>
            </a:p>
          </p:txBody>
        </p:sp>
        <p:sp>
          <p:nvSpPr>
            <p:cNvPr id="71" name="Shape">
              <a:extLst>
                <a:ext uri="{FF2B5EF4-FFF2-40B4-BE49-F238E27FC236}">
                  <a16:creationId xmlns:a16="http://schemas.microsoft.com/office/drawing/2014/main" id="{24DFC9D7-98E6-47A7-9890-CE5E7C1EF610}"/>
                </a:ext>
              </a:extLst>
            </p:cNvPr>
            <p:cNvSpPr>
              <a:spLocks noChangeAspect="1"/>
            </p:cNvSpPr>
            <p:nvPr/>
          </p:nvSpPr>
          <p:spPr bwMode="auto">
            <a:xfrm>
              <a:off x="7027945" y="5949891"/>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sp>
        <p:nvSpPr>
          <p:cNvPr id="72" name="TextBox 71">
            <a:extLst>
              <a:ext uri="{FF2B5EF4-FFF2-40B4-BE49-F238E27FC236}">
                <a16:creationId xmlns:a16="http://schemas.microsoft.com/office/drawing/2014/main" id="{2AF21BA5-B272-4958-A6C3-55A9F7F2FCC2}"/>
              </a:ext>
            </a:extLst>
          </p:cNvPr>
          <p:cNvSpPr txBox="1"/>
          <p:nvPr/>
        </p:nvSpPr>
        <p:spPr>
          <a:xfrm>
            <a:off x="3481860" y="1499323"/>
            <a:ext cx="5228281"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buClr>
                <a:srgbClr val="000000">
                  <a:lumMod val="65000"/>
                  <a:lumOff val="35000"/>
                </a:srgbClr>
              </a:buClr>
              <a:buSzPct val="125000"/>
            </a:pPr>
            <a:r>
              <a:rPr lang="en-US" altLang="en-US" sz="1600" dirty="0">
                <a:solidFill>
                  <a:srgbClr val="000000">
                    <a:lumMod val="50000"/>
                    <a:lumOff val="50000"/>
                  </a:srgbClr>
                </a:solidFill>
                <a:latin typeface="Klinic Slab Medium" pitchFamily="50" charset="0"/>
              </a:rPr>
              <a:t>studentaid.gov/manage-loans/forgiveness-cancellation</a:t>
            </a:r>
          </a:p>
        </p:txBody>
      </p:sp>
      <p:pic>
        <p:nvPicPr>
          <p:cNvPr id="73" name="Picture Placeholder 14">
            <a:extLst>
              <a:ext uri="{FF2B5EF4-FFF2-40B4-BE49-F238E27FC236}">
                <a16:creationId xmlns:a16="http://schemas.microsoft.com/office/drawing/2014/main" id="{AFEA7239-2461-4442-A479-5F2A199FAF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442" b="77288"/>
          <a:stretch/>
        </p:blipFill>
        <p:spPr>
          <a:xfrm>
            <a:off x="0" y="5430110"/>
            <a:ext cx="12192000" cy="1440872"/>
          </a:xfrm>
          <a:prstGeom prst="rect">
            <a:avLst/>
          </a:prstGeom>
        </p:spPr>
      </p:pic>
    </p:spTree>
    <p:extLst>
      <p:ext uri="{BB962C8B-B14F-4D97-AF65-F5344CB8AC3E}">
        <p14:creationId xmlns:p14="http://schemas.microsoft.com/office/powerpoint/2010/main" val="713529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047188" y="1095244"/>
            <a:ext cx="10097624" cy="540707"/>
          </a:xfrm>
        </p:spPr>
        <p:txBody>
          <a:bodyPr>
            <a:noAutofit/>
          </a:bodyPr>
          <a:lstStyle/>
          <a:p>
            <a:r>
              <a:rPr lang="en-US" sz="4400" dirty="0"/>
              <a:t>Public Service Loan </a:t>
            </a:r>
            <a:r>
              <a:rPr lang="en-US" sz="4400" dirty="0">
                <a:solidFill>
                  <a:schemeClr val="accent1"/>
                </a:solidFill>
              </a:rPr>
              <a:t>Forgiveness (PSLF)</a:t>
            </a:r>
          </a:p>
        </p:txBody>
      </p:sp>
      <p:grpSp>
        <p:nvGrpSpPr>
          <p:cNvPr id="12" name="Group 11">
            <a:extLst>
              <a:ext uri="{FF2B5EF4-FFF2-40B4-BE49-F238E27FC236}">
                <a16:creationId xmlns:a16="http://schemas.microsoft.com/office/drawing/2014/main" id="{0AF2C46F-F513-4D9C-9677-7AEDDA2D5442}"/>
              </a:ext>
            </a:extLst>
          </p:cNvPr>
          <p:cNvGrpSpPr/>
          <p:nvPr/>
        </p:nvGrpSpPr>
        <p:grpSpPr>
          <a:xfrm>
            <a:off x="965166" y="3264408"/>
            <a:ext cx="3073934" cy="2752037"/>
            <a:chOff x="844294" y="3341025"/>
            <a:chExt cx="3073934" cy="2752037"/>
          </a:xfrm>
        </p:grpSpPr>
        <p:grpSp>
          <p:nvGrpSpPr>
            <p:cNvPr id="34" name="Group 33">
              <a:extLst>
                <a:ext uri="{FF2B5EF4-FFF2-40B4-BE49-F238E27FC236}">
                  <a16:creationId xmlns:a16="http://schemas.microsoft.com/office/drawing/2014/main" id="{C711A761-AAB4-4150-8906-0370261C1CDB}"/>
                </a:ext>
              </a:extLst>
            </p:cNvPr>
            <p:cNvGrpSpPr/>
            <p:nvPr/>
          </p:nvGrpSpPr>
          <p:grpSpPr>
            <a:xfrm>
              <a:off x="1986977" y="3341025"/>
              <a:ext cx="788569" cy="714008"/>
              <a:chOff x="606374" y="3402551"/>
              <a:chExt cx="788569" cy="714008"/>
            </a:xfrm>
          </p:grpSpPr>
          <p:sp>
            <p:nvSpPr>
              <p:cNvPr id="49" name="Oval 48">
                <a:extLst>
                  <a:ext uri="{FF2B5EF4-FFF2-40B4-BE49-F238E27FC236}">
                    <a16:creationId xmlns:a16="http://schemas.microsoft.com/office/drawing/2014/main" id="{8E87E234-E135-48B0-AF91-B8AA897EFB9C}"/>
                  </a:ext>
                </a:extLst>
              </p:cNvPr>
              <p:cNvSpPr/>
              <p:nvPr/>
            </p:nvSpPr>
            <p:spPr>
              <a:xfrm>
                <a:off x="606374" y="3547873"/>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Graphic 209">
                <a:extLst>
                  <a:ext uri="{FF2B5EF4-FFF2-40B4-BE49-F238E27FC236}">
                    <a16:creationId xmlns:a16="http://schemas.microsoft.com/office/drawing/2014/main" id="{4B1D04F6-71CF-49C3-981F-DAD408D57D73}"/>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L" sz="1800" b="0" i="0" u="none" strike="noStrike" kern="1200" cap="none" spc="0" normalizeH="0" baseline="0" noProof="0">
                  <a:ln>
                    <a:noFill/>
                  </a:ln>
                  <a:solidFill>
                    <a:srgbClr val="000000"/>
                  </a:solidFill>
                  <a:effectLst/>
                  <a:uLnTx/>
                  <a:uFillTx/>
                  <a:latin typeface="Helvetica Neue Medium"/>
                </a:endParaRPr>
              </a:p>
            </p:txBody>
          </p:sp>
        </p:grpSp>
        <p:sp>
          <p:nvSpPr>
            <p:cNvPr id="38" name="Text Placeholder 18">
              <a:extLst>
                <a:ext uri="{FF2B5EF4-FFF2-40B4-BE49-F238E27FC236}">
                  <a16:creationId xmlns:a16="http://schemas.microsoft.com/office/drawing/2014/main" id="{4EEC88E1-BCC6-41B5-BB9A-08AC16DA372C}"/>
                </a:ext>
              </a:extLst>
            </p:cNvPr>
            <p:cNvSpPr txBox="1">
              <a:spLocks/>
            </p:cNvSpPr>
            <p:nvPr/>
          </p:nvSpPr>
          <p:spPr>
            <a:xfrm>
              <a:off x="844294" y="4873862"/>
              <a:ext cx="3073934"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Forgives remaining balance on Direct Loans after you have made </a:t>
              </a:r>
              <a:r>
                <a:rPr kumimoji="0" lang="en-US" sz="1400" b="0" i="0" u="none" strike="noStrike" kern="1200" cap="none" spc="0" normalizeH="0" baseline="0" noProof="0" dirty="0">
                  <a:ln>
                    <a:noFill/>
                  </a:ln>
                  <a:solidFill>
                    <a:srgbClr val="7F7F7F">
                      <a:lumMod val="75000"/>
                    </a:srgbClr>
                  </a:solidFill>
                  <a:effectLst/>
                  <a:uLnTx/>
                  <a:uFillTx/>
                  <a:latin typeface="Klinic Slab Bold" pitchFamily="50" charset="0"/>
                </a:rPr>
                <a:t>120 qualifying </a:t>
              </a: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monthly payments.</a:t>
              </a:r>
            </a:p>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endParaRPr>
            </a:p>
          </p:txBody>
        </p:sp>
        <p:sp>
          <p:nvSpPr>
            <p:cNvPr id="48" name="Text Placeholder 19">
              <a:extLst>
                <a:ext uri="{FF2B5EF4-FFF2-40B4-BE49-F238E27FC236}">
                  <a16:creationId xmlns:a16="http://schemas.microsoft.com/office/drawing/2014/main" id="{D781D44A-EF8C-49E8-AB63-9FD7AB28DF75}"/>
                </a:ext>
              </a:extLst>
            </p:cNvPr>
            <p:cNvSpPr txBox="1">
              <a:spLocks/>
            </p:cNvSpPr>
            <p:nvPr/>
          </p:nvSpPr>
          <p:spPr>
            <a:xfrm>
              <a:off x="1012047" y="4338166"/>
              <a:ext cx="2738428" cy="34713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Monthly Payments</a:t>
              </a:r>
            </a:p>
          </p:txBody>
        </p:sp>
      </p:grpSp>
      <p:grpSp>
        <p:nvGrpSpPr>
          <p:cNvPr id="13" name="Group 12">
            <a:extLst>
              <a:ext uri="{FF2B5EF4-FFF2-40B4-BE49-F238E27FC236}">
                <a16:creationId xmlns:a16="http://schemas.microsoft.com/office/drawing/2014/main" id="{D834F19C-2A5F-4C2B-BD5B-87D523D5D56F}"/>
              </a:ext>
            </a:extLst>
          </p:cNvPr>
          <p:cNvGrpSpPr/>
          <p:nvPr/>
        </p:nvGrpSpPr>
        <p:grpSpPr>
          <a:xfrm>
            <a:off x="4751911" y="3391933"/>
            <a:ext cx="2959055" cy="2562125"/>
            <a:chOff x="4637636" y="3468550"/>
            <a:chExt cx="2959055" cy="2562125"/>
          </a:xfrm>
        </p:grpSpPr>
        <p:sp>
          <p:nvSpPr>
            <p:cNvPr id="54" name="Text Placeholder 18">
              <a:extLst>
                <a:ext uri="{FF2B5EF4-FFF2-40B4-BE49-F238E27FC236}">
                  <a16:creationId xmlns:a16="http://schemas.microsoft.com/office/drawing/2014/main" id="{D0C9566A-71EA-4345-9B2A-706B06E42670}"/>
                </a:ext>
              </a:extLst>
            </p:cNvPr>
            <p:cNvSpPr txBox="1">
              <a:spLocks/>
            </p:cNvSpPr>
            <p:nvPr/>
          </p:nvSpPr>
          <p:spPr>
            <a:xfrm>
              <a:off x="4637636" y="4873862"/>
              <a:ext cx="2959055" cy="1156813"/>
            </a:xfrm>
            <a:prstGeom prst="rect">
              <a:avLst/>
            </a:prstGeom>
          </p:spPr>
          <p:txBody>
            <a:bodyPr/>
            <a:lstStyle>
              <a:defPPr>
                <a:defRPr lang="en-US"/>
              </a:defPPr>
              <a:lvl1pPr indent="0" defTabSz="914400">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Forgiveness is only granted under a </a:t>
              </a:r>
              <a:r>
                <a:rPr kumimoji="0" lang="en-US" sz="1400" b="0" i="0" u="none" strike="noStrike" kern="1200" cap="none" spc="0" normalizeH="0" baseline="0" noProof="0" dirty="0">
                  <a:ln>
                    <a:noFill/>
                  </a:ln>
                  <a:solidFill>
                    <a:srgbClr val="7F7F7F">
                      <a:lumMod val="75000"/>
                    </a:srgbClr>
                  </a:solidFill>
                  <a:effectLst/>
                  <a:uLnTx/>
                  <a:uFillTx/>
                  <a:latin typeface="Klinic Slab Bold" pitchFamily="50" charset="0"/>
                </a:rPr>
                <a:t>qualifying repayment </a:t>
              </a:r>
              <a:r>
                <a:rPr kumimoji="0" lang="en-US" sz="1400" b="0" i="0" u="none" strike="noStrike" kern="1200" cap="none" spc="0" normalizeH="0" baseline="0" noProof="0" dirty="0">
                  <a:ln>
                    <a:noFill/>
                  </a:ln>
                  <a:solidFill>
                    <a:srgbClr val="7F7F7F">
                      <a:lumMod val="75000"/>
                    </a:srgbClr>
                  </a:solidFill>
                  <a:effectLst/>
                  <a:uLnTx/>
                  <a:uFillTx/>
                </a:rPr>
                <a:t>plan.</a:t>
              </a:r>
            </a:p>
          </p:txBody>
        </p:sp>
        <p:sp>
          <p:nvSpPr>
            <p:cNvPr id="55" name="Text Placeholder 19">
              <a:extLst>
                <a:ext uri="{FF2B5EF4-FFF2-40B4-BE49-F238E27FC236}">
                  <a16:creationId xmlns:a16="http://schemas.microsoft.com/office/drawing/2014/main" id="{C18CC9F3-FDA0-4EA5-B47F-974F0F7C610C}"/>
                </a:ext>
              </a:extLst>
            </p:cNvPr>
            <p:cNvSpPr txBox="1">
              <a:spLocks/>
            </p:cNvSpPr>
            <p:nvPr/>
          </p:nvSpPr>
          <p:spPr>
            <a:xfrm>
              <a:off x="4847720" y="4338165"/>
              <a:ext cx="2538887" cy="43602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Repayment Plan</a:t>
              </a:r>
            </a:p>
          </p:txBody>
        </p:sp>
        <p:grpSp>
          <p:nvGrpSpPr>
            <p:cNvPr id="2" name="Group 1">
              <a:extLst>
                <a:ext uri="{FF2B5EF4-FFF2-40B4-BE49-F238E27FC236}">
                  <a16:creationId xmlns:a16="http://schemas.microsoft.com/office/drawing/2014/main" id="{B99D2717-CCA2-4200-854C-347E1A28DAC0}"/>
                </a:ext>
              </a:extLst>
            </p:cNvPr>
            <p:cNvGrpSpPr/>
            <p:nvPr/>
          </p:nvGrpSpPr>
          <p:grpSpPr>
            <a:xfrm>
              <a:off x="5764658" y="3468550"/>
              <a:ext cx="705010" cy="568686"/>
              <a:chOff x="4661983" y="3487867"/>
              <a:chExt cx="705010" cy="568686"/>
            </a:xfrm>
          </p:grpSpPr>
          <p:sp>
            <p:nvSpPr>
              <p:cNvPr id="41" name="Freeform 22">
                <a:extLst>
                  <a:ext uri="{FF2B5EF4-FFF2-40B4-BE49-F238E27FC236}">
                    <a16:creationId xmlns:a16="http://schemas.microsoft.com/office/drawing/2014/main" id="{BBF38843-D3B9-47DD-8B1D-0C299DA6746A}"/>
                  </a:ext>
                </a:extLst>
              </p:cNvPr>
              <p:cNvSpPr/>
              <p:nvPr/>
            </p:nvSpPr>
            <p:spPr>
              <a:xfrm>
                <a:off x="4787407" y="3500457"/>
                <a:ext cx="579586" cy="436025"/>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sp>
            <p:nvSpPr>
              <p:cNvPr id="65" name="Oval 64">
                <a:extLst>
                  <a:ext uri="{FF2B5EF4-FFF2-40B4-BE49-F238E27FC236}">
                    <a16:creationId xmlns:a16="http://schemas.microsoft.com/office/drawing/2014/main" id="{2AA3BDFE-8FA6-4D19-8509-E79C4B4A6254}"/>
                  </a:ext>
                </a:extLst>
              </p:cNvPr>
              <p:cNvSpPr/>
              <p:nvPr/>
            </p:nvSpPr>
            <p:spPr>
              <a:xfrm>
                <a:off x="4661983" y="3487867"/>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9848FDB5-3667-430C-8225-FA38B649508E}"/>
              </a:ext>
            </a:extLst>
          </p:cNvPr>
          <p:cNvGrpSpPr/>
          <p:nvPr/>
        </p:nvGrpSpPr>
        <p:grpSpPr>
          <a:xfrm>
            <a:off x="8423778" y="3336707"/>
            <a:ext cx="2803056" cy="2679738"/>
            <a:chOff x="8302906" y="3413324"/>
            <a:chExt cx="2803056" cy="2679738"/>
          </a:xfrm>
        </p:grpSpPr>
        <p:sp>
          <p:nvSpPr>
            <p:cNvPr id="63" name="Text Placeholder 18">
              <a:extLst>
                <a:ext uri="{FF2B5EF4-FFF2-40B4-BE49-F238E27FC236}">
                  <a16:creationId xmlns:a16="http://schemas.microsoft.com/office/drawing/2014/main" id="{0D14F06B-0A2F-49C9-B51F-864E1A70B7C8}"/>
                </a:ext>
              </a:extLst>
            </p:cNvPr>
            <p:cNvSpPr txBox="1">
              <a:spLocks/>
            </p:cNvSpPr>
            <p:nvPr/>
          </p:nvSpPr>
          <p:spPr>
            <a:xfrm>
              <a:off x="8302906" y="4873862"/>
              <a:ext cx="2803056"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You must be </a:t>
              </a:r>
              <a:r>
                <a:rPr kumimoji="0" lang="en-US" sz="1400" b="0" i="0" u="none" strike="noStrike" kern="1200" cap="none" spc="0" normalizeH="0" baseline="0" noProof="0" dirty="0">
                  <a:ln>
                    <a:noFill/>
                  </a:ln>
                  <a:solidFill>
                    <a:srgbClr val="7F7F7F">
                      <a:lumMod val="75000"/>
                    </a:srgbClr>
                  </a:solidFill>
                  <a:effectLst/>
                  <a:uLnTx/>
                  <a:uFillTx/>
                  <a:latin typeface="Klinic Slab Bold" pitchFamily="50" charset="0"/>
                </a:rPr>
                <a:t>working full-time </a:t>
              </a: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for a </a:t>
              </a:r>
              <a:r>
                <a:rPr kumimoji="0" lang="en-US" sz="1400" b="0" i="0" u="none" strike="noStrike" kern="1200" cap="none" spc="0" normalizeH="0" baseline="0" noProof="0" dirty="0">
                  <a:ln>
                    <a:noFill/>
                  </a:ln>
                  <a:solidFill>
                    <a:srgbClr val="7F7F7F">
                      <a:lumMod val="75000"/>
                    </a:srgbClr>
                  </a:solidFill>
                  <a:effectLst/>
                  <a:uLnTx/>
                  <a:uFillTx/>
                  <a:latin typeface="Klinic Slab Bold" pitchFamily="50" charset="0"/>
                </a:rPr>
                <a:t>qualifying employer</a:t>
              </a: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a:t>
              </a: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lumMod val="50000"/>
                    <a:lumOff val="50000"/>
                  </a:srgbClr>
                </a:solidFill>
                <a:effectLst/>
                <a:uLnTx/>
                <a:uFillTx/>
                <a:latin typeface="Klinic Slab Book" pitchFamily="50" charset="0"/>
              </a:endParaRPr>
            </a:p>
          </p:txBody>
        </p:sp>
        <p:sp>
          <p:nvSpPr>
            <p:cNvPr id="64" name="Text Placeholder 19">
              <a:extLst>
                <a:ext uri="{FF2B5EF4-FFF2-40B4-BE49-F238E27FC236}">
                  <a16:creationId xmlns:a16="http://schemas.microsoft.com/office/drawing/2014/main" id="{36A37B5A-B34B-4795-B1EC-05F7735A123B}"/>
                </a:ext>
              </a:extLst>
            </p:cNvPr>
            <p:cNvSpPr txBox="1">
              <a:spLocks/>
            </p:cNvSpPr>
            <p:nvPr/>
          </p:nvSpPr>
          <p:spPr>
            <a:xfrm>
              <a:off x="8335220" y="4338165"/>
              <a:ext cx="2738428" cy="38077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Full-Time Employer</a:t>
              </a:r>
            </a:p>
          </p:txBody>
        </p:sp>
        <p:grpSp>
          <p:nvGrpSpPr>
            <p:cNvPr id="3" name="Group 2">
              <a:extLst>
                <a:ext uri="{FF2B5EF4-FFF2-40B4-BE49-F238E27FC236}">
                  <a16:creationId xmlns:a16="http://schemas.microsoft.com/office/drawing/2014/main" id="{A0084661-23F3-4115-938B-6004CF8CC422}"/>
                </a:ext>
              </a:extLst>
            </p:cNvPr>
            <p:cNvGrpSpPr/>
            <p:nvPr/>
          </p:nvGrpSpPr>
          <p:grpSpPr>
            <a:xfrm>
              <a:off x="9362521" y="3413324"/>
              <a:ext cx="683827" cy="624274"/>
              <a:chOff x="8368516" y="3432279"/>
              <a:chExt cx="683827" cy="624274"/>
            </a:xfrm>
          </p:grpSpPr>
          <p:sp>
            <p:nvSpPr>
              <p:cNvPr id="44" name="Freeform 20">
                <a:extLst>
                  <a:ext uri="{FF2B5EF4-FFF2-40B4-BE49-F238E27FC236}">
                    <a16:creationId xmlns:a16="http://schemas.microsoft.com/office/drawing/2014/main" id="{07923028-CA5E-4B95-80A7-C0FE6F66AED1}"/>
                  </a:ext>
                </a:extLst>
              </p:cNvPr>
              <p:cNvSpPr/>
              <p:nvPr/>
            </p:nvSpPr>
            <p:spPr>
              <a:xfrm>
                <a:off x="8476830" y="3432279"/>
                <a:ext cx="575513" cy="499228"/>
              </a:xfrm>
              <a:custGeom>
                <a:avLst/>
                <a:gdLst>
                  <a:gd name="connsiteX0" fmla="*/ 161960 w 555291"/>
                  <a:gd name="connsiteY0" fmla="*/ 206581 h 481686"/>
                  <a:gd name="connsiteX1" fmla="*/ 393331 w 555291"/>
                  <a:gd name="connsiteY1" fmla="*/ 206581 h 481686"/>
                  <a:gd name="connsiteX2" fmla="*/ 416468 w 555291"/>
                  <a:gd name="connsiteY2" fmla="*/ 229534 h 481686"/>
                  <a:gd name="connsiteX3" fmla="*/ 393331 w 555291"/>
                  <a:gd name="connsiteY3" fmla="*/ 252488 h 481686"/>
                  <a:gd name="connsiteX4" fmla="*/ 161960 w 555291"/>
                  <a:gd name="connsiteY4" fmla="*/ 252488 h 481686"/>
                  <a:gd name="connsiteX5" fmla="*/ 138823 w 555291"/>
                  <a:gd name="connsiteY5" fmla="*/ 229534 h 481686"/>
                  <a:gd name="connsiteX6" fmla="*/ 161960 w 555291"/>
                  <a:gd name="connsiteY6" fmla="*/ 206581 h 481686"/>
                  <a:gd name="connsiteX7" fmla="*/ 69411 w 555291"/>
                  <a:gd name="connsiteY7" fmla="*/ 137721 h 481686"/>
                  <a:gd name="connsiteX8" fmla="*/ 46274 w 555291"/>
                  <a:gd name="connsiteY8" fmla="*/ 160674 h 481686"/>
                  <a:gd name="connsiteX9" fmla="*/ 46274 w 555291"/>
                  <a:gd name="connsiteY9" fmla="*/ 412825 h 481686"/>
                  <a:gd name="connsiteX10" fmla="*/ 69411 w 555291"/>
                  <a:gd name="connsiteY10" fmla="*/ 435779 h 481686"/>
                  <a:gd name="connsiteX11" fmla="*/ 485880 w 555291"/>
                  <a:gd name="connsiteY11" fmla="*/ 435779 h 481686"/>
                  <a:gd name="connsiteX12" fmla="*/ 509017 w 555291"/>
                  <a:gd name="connsiteY12" fmla="*/ 412825 h 481686"/>
                  <a:gd name="connsiteX13" fmla="*/ 509017 w 555291"/>
                  <a:gd name="connsiteY13" fmla="*/ 160674 h 481686"/>
                  <a:gd name="connsiteX14" fmla="*/ 485880 w 555291"/>
                  <a:gd name="connsiteY14" fmla="*/ 137721 h 481686"/>
                  <a:gd name="connsiteX15" fmla="*/ 208234 w 555291"/>
                  <a:gd name="connsiteY15" fmla="*/ 45907 h 481686"/>
                  <a:gd name="connsiteX16" fmla="*/ 185097 w 555291"/>
                  <a:gd name="connsiteY16" fmla="*/ 68860 h 481686"/>
                  <a:gd name="connsiteX17" fmla="*/ 185097 w 555291"/>
                  <a:gd name="connsiteY17" fmla="*/ 91814 h 481686"/>
                  <a:gd name="connsiteX18" fmla="*/ 370194 w 555291"/>
                  <a:gd name="connsiteY18" fmla="*/ 91814 h 481686"/>
                  <a:gd name="connsiteX19" fmla="*/ 370194 w 555291"/>
                  <a:gd name="connsiteY19" fmla="*/ 68860 h 481686"/>
                  <a:gd name="connsiteX20" fmla="*/ 347057 w 555291"/>
                  <a:gd name="connsiteY20" fmla="*/ 45907 h 481686"/>
                  <a:gd name="connsiteX21" fmla="*/ 208234 w 555291"/>
                  <a:gd name="connsiteY21" fmla="*/ 0 h 481686"/>
                  <a:gd name="connsiteX22" fmla="*/ 347057 w 555291"/>
                  <a:gd name="connsiteY22" fmla="*/ 0 h 481686"/>
                  <a:gd name="connsiteX23" fmla="*/ 416468 w 555291"/>
                  <a:gd name="connsiteY23" fmla="*/ 68860 h 481686"/>
                  <a:gd name="connsiteX24" fmla="*/ 416468 w 555291"/>
                  <a:gd name="connsiteY24" fmla="*/ 91814 h 481686"/>
                  <a:gd name="connsiteX25" fmla="*/ 485880 w 555291"/>
                  <a:gd name="connsiteY25" fmla="*/ 91814 h 481686"/>
                  <a:gd name="connsiteX26" fmla="*/ 555291 w 555291"/>
                  <a:gd name="connsiteY26" fmla="*/ 160674 h 481686"/>
                  <a:gd name="connsiteX27" fmla="*/ 555291 w 555291"/>
                  <a:gd name="connsiteY27" fmla="*/ 412825 h 481686"/>
                  <a:gd name="connsiteX28" fmla="*/ 485880 w 555291"/>
                  <a:gd name="connsiteY28" fmla="*/ 481686 h 481686"/>
                  <a:gd name="connsiteX29" fmla="*/ 69411 w 555291"/>
                  <a:gd name="connsiteY29" fmla="*/ 481686 h 481686"/>
                  <a:gd name="connsiteX30" fmla="*/ 0 w 555291"/>
                  <a:gd name="connsiteY30" fmla="*/ 412825 h 481686"/>
                  <a:gd name="connsiteX31" fmla="*/ 0 w 555291"/>
                  <a:gd name="connsiteY31" fmla="*/ 160674 h 481686"/>
                  <a:gd name="connsiteX32" fmla="*/ 69411 w 555291"/>
                  <a:gd name="connsiteY32" fmla="*/ 91814 h 481686"/>
                  <a:gd name="connsiteX33" fmla="*/ 138823 w 555291"/>
                  <a:gd name="connsiteY33" fmla="*/ 91814 h 481686"/>
                  <a:gd name="connsiteX34" fmla="*/ 138823 w 555291"/>
                  <a:gd name="connsiteY34" fmla="*/ 68860 h 481686"/>
                  <a:gd name="connsiteX35" fmla="*/ 208234 w 555291"/>
                  <a:gd name="connsiteY35" fmla="*/ 0 h 4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5291" h="481686">
                    <a:moveTo>
                      <a:pt x="161960" y="206581"/>
                    </a:moveTo>
                    <a:lnTo>
                      <a:pt x="393331" y="206581"/>
                    </a:lnTo>
                    <a:cubicBezTo>
                      <a:pt x="406110" y="206581"/>
                      <a:pt x="416468" y="216858"/>
                      <a:pt x="416468" y="229534"/>
                    </a:cubicBezTo>
                    <a:cubicBezTo>
                      <a:pt x="416468" y="242212"/>
                      <a:pt x="406110" y="252488"/>
                      <a:pt x="393331" y="252488"/>
                    </a:cubicBezTo>
                    <a:lnTo>
                      <a:pt x="161960" y="252488"/>
                    </a:lnTo>
                    <a:cubicBezTo>
                      <a:pt x="149182" y="252488"/>
                      <a:pt x="138823" y="242212"/>
                      <a:pt x="138823" y="229534"/>
                    </a:cubicBezTo>
                    <a:cubicBezTo>
                      <a:pt x="138823" y="216858"/>
                      <a:pt x="149182" y="206581"/>
                      <a:pt x="161960" y="206581"/>
                    </a:cubicBezTo>
                    <a:close/>
                    <a:moveTo>
                      <a:pt x="69411" y="137721"/>
                    </a:moveTo>
                    <a:cubicBezTo>
                      <a:pt x="56633" y="137721"/>
                      <a:pt x="46274" y="147997"/>
                      <a:pt x="46274" y="160674"/>
                    </a:cubicBezTo>
                    <a:lnTo>
                      <a:pt x="46274" y="412825"/>
                    </a:lnTo>
                    <a:cubicBezTo>
                      <a:pt x="46274" y="425502"/>
                      <a:pt x="56633" y="435779"/>
                      <a:pt x="69411" y="435779"/>
                    </a:cubicBezTo>
                    <a:lnTo>
                      <a:pt x="485880" y="435779"/>
                    </a:lnTo>
                    <a:cubicBezTo>
                      <a:pt x="498658" y="435779"/>
                      <a:pt x="509017" y="425502"/>
                      <a:pt x="509017" y="412825"/>
                    </a:cubicBezTo>
                    <a:lnTo>
                      <a:pt x="509017" y="160674"/>
                    </a:lnTo>
                    <a:cubicBezTo>
                      <a:pt x="509017" y="147998"/>
                      <a:pt x="498658" y="137721"/>
                      <a:pt x="485880" y="137721"/>
                    </a:cubicBezTo>
                    <a:close/>
                    <a:moveTo>
                      <a:pt x="208234" y="45907"/>
                    </a:moveTo>
                    <a:cubicBezTo>
                      <a:pt x="195456" y="45907"/>
                      <a:pt x="185097" y="56184"/>
                      <a:pt x="185097" y="68860"/>
                    </a:cubicBezTo>
                    <a:lnTo>
                      <a:pt x="185097" y="91814"/>
                    </a:lnTo>
                    <a:lnTo>
                      <a:pt x="370194" y="91814"/>
                    </a:lnTo>
                    <a:lnTo>
                      <a:pt x="370194" y="68860"/>
                    </a:lnTo>
                    <a:cubicBezTo>
                      <a:pt x="370194" y="56184"/>
                      <a:pt x="359835" y="45907"/>
                      <a:pt x="347057" y="45907"/>
                    </a:cubicBezTo>
                    <a:close/>
                    <a:moveTo>
                      <a:pt x="208234" y="0"/>
                    </a:moveTo>
                    <a:lnTo>
                      <a:pt x="347057" y="0"/>
                    </a:lnTo>
                    <a:cubicBezTo>
                      <a:pt x="385393" y="0"/>
                      <a:pt x="416468" y="30830"/>
                      <a:pt x="416468" y="68860"/>
                    </a:cubicBezTo>
                    <a:lnTo>
                      <a:pt x="416468" y="91814"/>
                    </a:lnTo>
                    <a:lnTo>
                      <a:pt x="485880" y="91814"/>
                    </a:lnTo>
                    <a:cubicBezTo>
                      <a:pt x="524215" y="91814"/>
                      <a:pt x="555291" y="122644"/>
                      <a:pt x="555291" y="160674"/>
                    </a:cubicBezTo>
                    <a:lnTo>
                      <a:pt x="555291" y="412825"/>
                    </a:lnTo>
                    <a:cubicBezTo>
                      <a:pt x="555291" y="450854"/>
                      <a:pt x="524215" y="481686"/>
                      <a:pt x="485880" y="481686"/>
                    </a:cubicBezTo>
                    <a:lnTo>
                      <a:pt x="69411" y="481686"/>
                    </a:lnTo>
                    <a:cubicBezTo>
                      <a:pt x="31077" y="481686"/>
                      <a:pt x="0" y="450854"/>
                      <a:pt x="0" y="412825"/>
                    </a:cubicBezTo>
                    <a:lnTo>
                      <a:pt x="0" y="160674"/>
                    </a:lnTo>
                    <a:cubicBezTo>
                      <a:pt x="0" y="122644"/>
                      <a:pt x="31077" y="91814"/>
                      <a:pt x="69411" y="91814"/>
                    </a:cubicBezTo>
                    <a:lnTo>
                      <a:pt x="138823" y="91814"/>
                    </a:lnTo>
                    <a:lnTo>
                      <a:pt x="138823" y="68860"/>
                    </a:lnTo>
                    <a:cubicBezTo>
                      <a:pt x="138823" y="30830"/>
                      <a:pt x="169899" y="0"/>
                      <a:pt x="208234" y="0"/>
                    </a:cubicBezTo>
                    <a:close/>
                  </a:path>
                </a:pathLst>
              </a:custGeom>
              <a:solidFill>
                <a:schemeClr val="accent2"/>
              </a:solidFill>
              <a:ln w="22860" cap="flat">
                <a:noFill/>
                <a:prstDash val="solid"/>
                <a:miter/>
              </a:ln>
            </p:spPr>
            <p:txBody>
              <a:bodyPr wrap="square" rtlCol="0" anchor="ctr">
                <a:noAutofit/>
              </a:bodyPr>
              <a:lstStyle/>
              <a:p>
                <a:endParaRPr lang="en-TL"/>
              </a:p>
            </p:txBody>
          </p:sp>
          <p:sp>
            <p:nvSpPr>
              <p:cNvPr id="66" name="Oval 65">
                <a:extLst>
                  <a:ext uri="{FF2B5EF4-FFF2-40B4-BE49-F238E27FC236}">
                    <a16:creationId xmlns:a16="http://schemas.microsoft.com/office/drawing/2014/main" id="{9642EED5-C2D3-45E7-88CC-9B23E8B9CE7D}"/>
                  </a:ext>
                </a:extLst>
              </p:cNvPr>
              <p:cNvSpPr/>
              <p:nvPr/>
            </p:nvSpPr>
            <p:spPr>
              <a:xfrm>
                <a:off x="8368516" y="3487867"/>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B3B75781-20D8-43A9-9BD0-70498D1C989F}"/>
              </a:ext>
            </a:extLst>
          </p:cNvPr>
          <p:cNvSpPr txBox="1"/>
          <p:nvPr/>
        </p:nvSpPr>
        <p:spPr>
          <a:xfrm>
            <a:off x="1399032" y="1834264"/>
            <a:ext cx="9281160"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buClr>
                <a:srgbClr val="000000">
                  <a:lumMod val="65000"/>
                  <a:lumOff val="35000"/>
                </a:srgbClr>
              </a:buClr>
              <a:buSzPct val="125000"/>
            </a:pPr>
            <a:r>
              <a:rPr lang="en-US" altLang="en-US" sz="1600" dirty="0">
                <a:solidFill>
                  <a:srgbClr val="000000">
                    <a:lumMod val="50000"/>
                    <a:lumOff val="50000"/>
                  </a:srgbClr>
                </a:solidFill>
                <a:latin typeface="Klinic Slab Medium" pitchFamily="50" charset="0"/>
              </a:rPr>
              <a:t>studentaid.gov/manage-loans/forgiveness-cancellation/public-service</a:t>
            </a:r>
          </a:p>
        </p:txBody>
      </p:sp>
    </p:spTree>
    <p:extLst>
      <p:ext uri="{BB962C8B-B14F-4D97-AF65-F5344CB8AC3E}">
        <p14:creationId xmlns:p14="http://schemas.microsoft.com/office/powerpoint/2010/main" val="3035588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983859" y="528270"/>
            <a:ext cx="4215918" cy="1567936"/>
          </a:xfrm>
        </p:spPr>
        <p:txBody>
          <a:bodyPr>
            <a:noAutofit/>
          </a:bodyPr>
          <a:lstStyle/>
          <a:p>
            <a:r>
              <a:rPr lang="en-US" dirty="0"/>
              <a:t>The Credit Union  </a:t>
            </a:r>
            <a:r>
              <a:rPr lang="en-US" dirty="0">
                <a:solidFill>
                  <a:srgbClr val="8C2332"/>
                </a:solidFill>
              </a:rPr>
              <a:t>Difference</a:t>
            </a:r>
          </a:p>
        </p:txBody>
      </p:sp>
      <p:pic>
        <p:nvPicPr>
          <p:cNvPr id="20" name="Picture Placeholder 19" descr="A picture containing person, building, man, front&#10;&#10;Description automatically generated">
            <a:extLst>
              <a:ext uri="{FF2B5EF4-FFF2-40B4-BE49-F238E27FC236}">
                <a16:creationId xmlns:a16="http://schemas.microsoft.com/office/drawing/2014/main" id="{8BB9E3CB-FFE5-4428-8AC2-6A6A5A6FA2CB}"/>
              </a:ext>
            </a:extLst>
          </p:cNvPr>
          <p:cNvPicPr>
            <a:picLocks noGrp="1" noChangeAspect="1"/>
          </p:cNvPicPr>
          <p:nvPr>
            <p:ph type="pic" sz="quarter" idx="28"/>
          </p:nvPr>
        </p:nvPicPr>
        <p:blipFill rotWithShape="1">
          <a:blip r:embed="rId3"/>
          <a:srcRect l="19519" t="16211" r="13374" b="22514"/>
          <a:stretch/>
        </p:blipFill>
        <p:spPr>
          <a:xfrm>
            <a:off x="0" y="2773427"/>
            <a:ext cx="5334001" cy="4084573"/>
          </a:xfrm>
        </p:spPr>
      </p:pic>
      <p:grpSp>
        <p:nvGrpSpPr>
          <p:cNvPr id="2" name="Group 1">
            <a:extLst>
              <a:ext uri="{FF2B5EF4-FFF2-40B4-BE49-F238E27FC236}">
                <a16:creationId xmlns:a16="http://schemas.microsoft.com/office/drawing/2014/main" id="{8A74D73C-0C6B-424F-8C62-508C32254269}"/>
              </a:ext>
            </a:extLst>
          </p:cNvPr>
          <p:cNvGrpSpPr/>
          <p:nvPr/>
        </p:nvGrpSpPr>
        <p:grpSpPr>
          <a:xfrm>
            <a:off x="6924762" y="613006"/>
            <a:ext cx="4283378" cy="1237506"/>
            <a:chOff x="6924762" y="613006"/>
            <a:chExt cx="4283378" cy="1237506"/>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960138"/>
              <a:ext cx="4283377" cy="890374"/>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US" sz="1400" dirty="0">
                  <a:solidFill>
                    <a:schemeClr val="tx2">
                      <a:lumMod val="75000"/>
                    </a:schemeClr>
                  </a:solidFill>
                  <a:ea typeface="+mn-ea"/>
                  <a:cs typeface="+mn-cs"/>
                </a:rPr>
                <a:t>As a not-for-profit, HUECU puts members first in the form of better rates on savings and loans, lower &amp; fewer fees, and more free services and perks. </a:t>
              </a: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13006"/>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cs typeface="Poppins SemiBold" panose="02000000000000000000" pitchFamily="2" charset="77"/>
                </a:rPr>
                <a:t>Better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cs typeface="Poppins SemiBold" panose="02000000000000000000" pitchFamily="2" charset="77"/>
                </a:rPr>
                <a:t>Value</a:t>
              </a: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6924762" y="2199968"/>
            <a:ext cx="4283378" cy="1237506"/>
            <a:chOff x="6924762" y="2121373"/>
            <a:chExt cx="4283378" cy="1237506"/>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468505"/>
              <a:ext cx="4283376" cy="890374"/>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25000"/>
                </a:lnSpc>
                <a:spcAft>
                  <a:spcPts val="0"/>
                </a:spcAft>
                <a:buClrTx/>
                <a:buSzTx/>
                <a:tabLst/>
                <a:defRPr/>
              </a:pPr>
              <a:r>
                <a:rPr lang="en-US" sz="1400" dirty="0">
                  <a:solidFill>
                    <a:schemeClr val="tx2">
                      <a:lumMod val="75000"/>
                    </a:schemeClr>
                  </a:solidFill>
                  <a:ea typeface="+mn-ea"/>
                  <a:cs typeface="+mn-cs"/>
                </a:rPr>
                <a:t>Credit unions consistently outperform banks in metrics of customer service and satisfaction. You have a name not just an account number here.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21373"/>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Better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rPr>
                <a:t>Service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6924764" y="3786931"/>
            <a:ext cx="4460730" cy="694264"/>
            <a:chOff x="6924764" y="3630500"/>
            <a:chExt cx="4460730" cy="694264"/>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6" y="3977632"/>
              <a:ext cx="4460728" cy="347132"/>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ID" sz="1400" dirty="0">
                  <a:solidFill>
                    <a:schemeClr val="tx2">
                      <a:lumMod val="75000"/>
                    </a:schemeClr>
                  </a:solidFill>
                  <a:ea typeface="+mn-ea"/>
                  <a:cs typeface="+mn-cs"/>
                </a:rPr>
                <a:t>The member controlled co-op model is always focused on operating in the best interests of our members. </a:t>
              </a:r>
              <a:endParaRPr lang="en-US" sz="1400" dirty="0">
                <a:solidFill>
                  <a:schemeClr val="tx2">
                    <a:lumMod val="75000"/>
                  </a:schemeClr>
                </a:solidFill>
                <a:ea typeface="+mn-ea"/>
                <a:cs typeface="+mn-cs"/>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3050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Better Business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rPr>
                <a:t>Model</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6924766" y="5177784"/>
            <a:ext cx="4460728" cy="1305699"/>
            <a:chOff x="6924766" y="4943517"/>
            <a:chExt cx="4460728" cy="1305699"/>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8" y="5290649"/>
              <a:ext cx="4460726" cy="958567"/>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lang="en-US" sz="1400" dirty="0">
                  <a:solidFill>
                    <a:schemeClr val="tx2">
                      <a:lumMod val="75000"/>
                    </a:schemeClr>
                  </a:solidFill>
                  <a:ea typeface="+mn-ea"/>
                  <a:cs typeface="+mn-cs"/>
                </a:rPr>
                <a:t>Your money stays local when you bank with HUECU. We give back to our community by offering financial education programs and support for local charitable organizations. </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43517"/>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Gilroy Bold" panose="00000800000000000000" pitchFamily="50" charset="0"/>
                </a:rPr>
                <a:t>Better For the </a:t>
              </a:r>
              <a:r>
                <a:rPr kumimoji="0" lang="en-US" b="1" i="0" u="none" strike="noStrike" kern="1200" cap="none" spc="0" normalizeH="0" baseline="0" noProof="0" dirty="0">
                  <a:ln>
                    <a:noFill/>
                  </a:ln>
                  <a:solidFill>
                    <a:srgbClr val="8C2332"/>
                  </a:solidFill>
                  <a:effectLst/>
                  <a:uLnTx/>
                  <a:uFillTx/>
                  <a:latin typeface="Gilroy Bold" panose="00000800000000000000" pitchFamily="50" charset="0"/>
                </a:rPr>
                <a:t>Community</a:t>
              </a:r>
            </a:p>
          </p:txBody>
        </p:sp>
      </p:grpSp>
    </p:spTree>
    <p:extLst>
      <p:ext uri="{BB962C8B-B14F-4D97-AF65-F5344CB8AC3E}">
        <p14:creationId xmlns:p14="http://schemas.microsoft.com/office/powerpoint/2010/main" val="168806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336A7A-86AC-4B84-BD1B-A58428856CE4}"/>
              </a:ext>
            </a:extLst>
          </p:cNvPr>
          <p:cNvGrpSpPr/>
          <p:nvPr/>
        </p:nvGrpSpPr>
        <p:grpSpPr>
          <a:xfrm>
            <a:off x="5681758" y="578247"/>
            <a:ext cx="6510241" cy="5982041"/>
            <a:chOff x="5629373" y="304694"/>
            <a:chExt cx="7076965" cy="650278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2095"/>
            <a:stretch/>
          </p:blipFill>
          <p:spPr>
            <a:xfrm flipH="1">
              <a:off x="5629373" y="304694"/>
              <a:ext cx="7076965" cy="6502784"/>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a:srcRect l="303" t="8745" r="39169" b="-81296"/>
            <a:stretch/>
          </p:blipFill>
          <p:spPr>
            <a:xfrm>
              <a:off x="7222599" y="631048"/>
              <a:ext cx="5483739" cy="696678"/>
            </a:xfrm>
            <a:prstGeom prst="rect">
              <a:avLst/>
            </a:prstGeom>
          </p:spPr>
        </p:pic>
      </p:grpSp>
      <p:sp>
        <p:nvSpPr>
          <p:cNvPr id="10" name="TextBox 9">
            <a:extLst>
              <a:ext uri="{FF2B5EF4-FFF2-40B4-BE49-F238E27FC236}">
                <a16:creationId xmlns:a16="http://schemas.microsoft.com/office/drawing/2014/main" id="{8CEA62C6-61DA-4D73-B98F-EFDB521F3461}"/>
              </a:ext>
            </a:extLst>
          </p:cNvPr>
          <p:cNvSpPr txBox="1"/>
          <p:nvPr/>
        </p:nvSpPr>
        <p:spPr>
          <a:xfrm>
            <a:off x="1058712" y="2307485"/>
            <a:ext cx="5037288" cy="646331"/>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150" normalizeH="0" baseline="0" noProof="0" dirty="0">
                <a:ln>
                  <a:noFill/>
                </a:ln>
                <a:solidFill>
                  <a:srgbClr val="000000"/>
                </a:solidFill>
                <a:effectLst/>
                <a:uLnTx/>
                <a:uFillTx/>
                <a:latin typeface="Gilroy ExtraBold" panose="00000900000000000000" pitchFamily="50" charset="0"/>
              </a:rPr>
              <a:t>STUDENTAID.GOV/PSLF</a:t>
            </a:r>
          </a:p>
        </p:txBody>
      </p:sp>
      <p:pic>
        <p:nvPicPr>
          <p:cNvPr id="3" name="Picture 2"/>
          <p:cNvPicPr>
            <a:picLocks noChangeAspect="1"/>
          </p:cNvPicPr>
          <p:nvPr/>
        </p:nvPicPr>
        <p:blipFill rotWithShape="1">
          <a:blip r:embed="rId5"/>
          <a:srcRect r="18120" b="16536"/>
          <a:stretch/>
        </p:blipFill>
        <p:spPr>
          <a:xfrm>
            <a:off x="7147398" y="1228687"/>
            <a:ext cx="5482752" cy="4532033"/>
          </a:xfrm>
          <a:prstGeom prst="rect">
            <a:avLst/>
          </a:prstGeom>
        </p:spPr>
      </p:pic>
    </p:spTree>
    <p:extLst>
      <p:ext uri="{BB962C8B-B14F-4D97-AF65-F5344CB8AC3E}">
        <p14:creationId xmlns:p14="http://schemas.microsoft.com/office/powerpoint/2010/main" val="3252282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8164" r="8164"/>
          <a:stretch/>
        </p:blipFill>
        <p:spPr bwMode="auto">
          <a:xfrm>
            <a:off x="397"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6748669" y="0"/>
            <a:ext cx="5668915"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8272190" y="2445244"/>
            <a:ext cx="2528585" cy="1025922"/>
          </a:xfrm>
        </p:spPr>
        <p:txBody>
          <a:bodyPr wrap="square">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4</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8132496" y="3862593"/>
            <a:ext cx="2807973" cy="899886"/>
          </a:xfrm>
        </p:spPr>
        <p:txBody>
          <a:bodyPr>
            <a:noAutofit/>
          </a:bodyPr>
          <a:lstStyle/>
          <a:p>
            <a:pPr defTabSz="914355">
              <a:lnSpc>
                <a:spcPct val="100000"/>
              </a:lnSpc>
              <a:defRPr/>
            </a:pPr>
            <a:r>
              <a:rPr lang="en-US" sz="2400" dirty="0">
                <a:solidFill>
                  <a:schemeClr val="tx1"/>
                </a:solidFill>
              </a:rPr>
              <a:t>Consider Refinancing</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536482" y="2944600"/>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0042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762EADA-11E4-437E-B176-4A628E2DC478}"/>
              </a:ext>
            </a:extLst>
          </p:cNvPr>
          <p:cNvPicPr>
            <a:picLocks noGrp="1" noChangeAspect="1"/>
          </p:cNvPicPr>
          <p:nvPr>
            <p:ph type="pic" sz="quarter" idx="14"/>
          </p:nvPr>
        </p:nvPicPr>
        <p:blipFill rotWithShape="1">
          <a:blip r:embed="rId3"/>
          <a:srcRect l="17094" t="1009" r="55421" b="5701"/>
          <a:stretch/>
        </p:blipFill>
        <p:spPr>
          <a:xfrm>
            <a:off x="7899400" y="-1"/>
            <a:ext cx="4292600" cy="6858001"/>
          </a:xfrm>
        </p:spPr>
      </p:pic>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233385" y="1213998"/>
            <a:ext cx="4629167" cy="983380"/>
          </a:xfrm>
        </p:spPr>
        <p:txBody>
          <a:bodyPr>
            <a:noAutofit/>
          </a:bodyPr>
          <a:lstStyle/>
          <a:p>
            <a:pPr algn="l"/>
            <a:r>
              <a:rPr lang="en-US" sz="4400" dirty="0"/>
              <a:t>What is </a:t>
            </a:r>
            <a:r>
              <a:rPr lang="en-US" sz="4400" dirty="0">
                <a:solidFill>
                  <a:schemeClr val="accent1"/>
                </a:solidFill>
              </a:rPr>
              <a:t>Refinancing?</a:t>
            </a:r>
          </a:p>
        </p:txBody>
      </p:sp>
      <p:sp>
        <p:nvSpPr>
          <p:cNvPr id="23" name="Text Placeholder 3">
            <a:extLst>
              <a:ext uri="{FF2B5EF4-FFF2-40B4-BE49-F238E27FC236}">
                <a16:creationId xmlns:a16="http://schemas.microsoft.com/office/drawing/2014/main" id="{279C4F8E-3E6B-4DF0-8828-2E0C93901431}"/>
              </a:ext>
            </a:extLst>
          </p:cNvPr>
          <p:cNvSpPr txBox="1">
            <a:spLocks/>
          </p:cNvSpPr>
          <p:nvPr/>
        </p:nvSpPr>
        <p:spPr>
          <a:xfrm>
            <a:off x="1310498" y="3564585"/>
            <a:ext cx="3656222" cy="276999"/>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b="1" dirty="0">
                <a:solidFill>
                  <a:schemeClr val="tx1"/>
                </a:solidFill>
                <a:latin typeface="Gilroy Bold" panose="00000800000000000000" pitchFamily="50" charset="0"/>
                <a:ea typeface="Open Sans" panose="020B0606030504020204" pitchFamily="34" charset="0"/>
                <a:cs typeface="Gilroy Bold" panose="00000800000000000000" pitchFamily="50" charset="0"/>
              </a:rPr>
              <a:t>BENEFITS OF REFINANCING</a:t>
            </a:r>
          </a:p>
        </p:txBody>
      </p:sp>
      <p:grpSp>
        <p:nvGrpSpPr>
          <p:cNvPr id="7" name="Group 6">
            <a:extLst>
              <a:ext uri="{FF2B5EF4-FFF2-40B4-BE49-F238E27FC236}">
                <a16:creationId xmlns:a16="http://schemas.microsoft.com/office/drawing/2014/main" id="{DA922088-D877-46C5-A4AE-2E508ABA1279}"/>
              </a:ext>
            </a:extLst>
          </p:cNvPr>
          <p:cNvGrpSpPr/>
          <p:nvPr/>
        </p:nvGrpSpPr>
        <p:grpSpPr>
          <a:xfrm>
            <a:off x="1304944" y="4113455"/>
            <a:ext cx="3402918" cy="215444"/>
            <a:chOff x="1472717" y="4221190"/>
            <a:chExt cx="3402918" cy="215444"/>
          </a:xfrm>
        </p:grpSpPr>
        <p:sp>
          <p:nvSpPr>
            <p:cNvPr id="40" name="Text Placeholder 3">
              <a:extLst>
                <a:ext uri="{FF2B5EF4-FFF2-40B4-BE49-F238E27FC236}">
                  <a16:creationId xmlns:a16="http://schemas.microsoft.com/office/drawing/2014/main" id="{325F0689-F8AF-4556-BCC1-C704BA7D5CB6}"/>
                </a:ext>
              </a:extLst>
            </p:cNvPr>
            <p:cNvSpPr txBox="1">
              <a:spLocks/>
            </p:cNvSpPr>
            <p:nvPr/>
          </p:nvSpPr>
          <p:spPr>
            <a:xfrm>
              <a:off x="1899650" y="4221190"/>
              <a:ext cx="2975985"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a:solidFill>
                    <a:schemeClr val="tx2">
                      <a:lumMod val="75000"/>
                    </a:schemeClr>
                  </a:solidFill>
                </a:rPr>
                <a:t>May lower your monthly payment</a:t>
              </a:r>
            </a:p>
          </p:txBody>
        </p:sp>
        <p:sp>
          <p:nvSpPr>
            <p:cNvPr id="41" name="Shape">
              <a:extLst>
                <a:ext uri="{FF2B5EF4-FFF2-40B4-BE49-F238E27FC236}">
                  <a16:creationId xmlns:a16="http://schemas.microsoft.com/office/drawing/2014/main" id="{2D6BDBD7-E8B0-49BA-8212-380086C5CC06}"/>
                </a:ext>
              </a:extLst>
            </p:cNvPr>
            <p:cNvSpPr>
              <a:spLocks noChangeAspect="1"/>
            </p:cNvSpPr>
            <p:nvPr/>
          </p:nvSpPr>
          <p:spPr bwMode="auto">
            <a:xfrm>
              <a:off x="1472717" y="4275720"/>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8" name="Group 7">
            <a:extLst>
              <a:ext uri="{FF2B5EF4-FFF2-40B4-BE49-F238E27FC236}">
                <a16:creationId xmlns:a16="http://schemas.microsoft.com/office/drawing/2014/main" id="{36241655-5C4C-434E-B108-45DD5F769DD5}"/>
              </a:ext>
            </a:extLst>
          </p:cNvPr>
          <p:cNvGrpSpPr/>
          <p:nvPr/>
        </p:nvGrpSpPr>
        <p:grpSpPr>
          <a:xfrm>
            <a:off x="1304944" y="4635915"/>
            <a:ext cx="4027465" cy="215444"/>
            <a:chOff x="1472717" y="4811882"/>
            <a:chExt cx="4027465" cy="215444"/>
          </a:xfrm>
        </p:grpSpPr>
        <p:sp>
          <p:nvSpPr>
            <p:cNvPr id="43" name="Text Placeholder 3">
              <a:extLst>
                <a:ext uri="{FF2B5EF4-FFF2-40B4-BE49-F238E27FC236}">
                  <a16:creationId xmlns:a16="http://schemas.microsoft.com/office/drawing/2014/main" id="{51B1FED9-E1C6-4493-87EB-9AFF48310C31}"/>
                </a:ext>
              </a:extLst>
            </p:cNvPr>
            <p:cNvSpPr txBox="1">
              <a:spLocks/>
            </p:cNvSpPr>
            <p:nvPr/>
          </p:nvSpPr>
          <p:spPr>
            <a:xfrm>
              <a:off x="1899650" y="4811882"/>
              <a:ext cx="3600532" cy="215444"/>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400" dirty="0">
                  <a:solidFill>
                    <a:schemeClr val="tx2">
                      <a:lumMod val="75000"/>
                    </a:schemeClr>
                  </a:solidFill>
                </a:rPr>
                <a:t>One monthly bill and one interest rate</a:t>
              </a:r>
            </a:p>
          </p:txBody>
        </p:sp>
        <p:sp>
          <p:nvSpPr>
            <p:cNvPr id="44" name="Shape">
              <a:extLst>
                <a:ext uri="{FF2B5EF4-FFF2-40B4-BE49-F238E27FC236}">
                  <a16:creationId xmlns:a16="http://schemas.microsoft.com/office/drawing/2014/main" id="{412204D0-3890-44AF-B393-BBB5F787EE49}"/>
                </a:ext>
              </a:extLst>
            </p:cNvPr>
            <p:cNvSpPr>
              <a:spLocks noChangeAspect="1"/>
            </p:cNvSpPr>
            <p:nvPr/>
          </p:nvSpPr>
          <p:spPr bwMode="auto">
            <a:xfrm>
              <a:off x="1472717" y="4866412"/>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grpSp>
        <p:nvGrpSpPr>
          <p:cNvPr id="10" name="Group 9">
            <a:extLst>
              <a:ext uri="{FF2B5EF4-FFF2-40B4-BE49-F238E27FC236}">
                <a16:creationId xmlns:a16="http://schemas.microsoft.com/office/drawing/2014/main" id="{F130AA27-A64C-4A36-85C4-A506FAB1450A}"/>
              </a:ext>
            </a:extLst>
          </p:cNvPr>
          <p:cNvGrpSpPr/>
          <p:nvPr/>
        </p:nvGrpSpPr>
        <p:grpSpPr>
          <a:xfrm>
            <a:off x="1304939" y="5118276"/>
            <a:ext cx="5056104" cy="246862"/>
            <a:chOff x="1472712" y="5343470"/>
            <a:chExt cx="5056104" cy="246862"/>
          </a:xfrm>
        </p:grpSpPr>
        <p:sp>
          <p:nvSpPr>
            <p:cNvPr id="46" name="Text Placeholder 3">
              <a:extLst>
                <a:ext uri="{FF2B5EF4-FFF2-40B4-BE49-F238E27FC236}">
                  <a16:creationId xmlns:a16="http://schemas.microsoft.com/office/drawing/2014/main" id="{02E4CFA7-86DC-4496-AFE8-AD2DE9E393C7}"/>
                </a:ext>
              </a:extLst>
            </p:cNvPr>
            <p:cNvSpPr txBox="1">
              <a:spLocks/>
            </p:cNvSpPr>
            <p:nvPr/>
          </p:nvSpPr>
          <p:spPr>
            <a:xfrm>
              <a:off x="1899650" y="5343470"/>
              <a:ext cx="4629166" cy="246862"/>
            </a:xfrm>
            <a:prstGeom prst="rect">
              <a:avLst/>
            </a:prstGeom>
          </p:spPr>
          <p:txBody>
            <a:bodyPr wrap="square" lIns="0" tIns="0" rIns="0" bIns="0" anchor="t" anchorCtr="0">
              <a:sp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nSpc>
                  <a:spcPct val="125000"/>
                </a:lnSpc>
                <a:buNone/>
              </a:pPr>
              <a:r>
                <a:rPr lang="en-US" sz="1400" dirty="0">
                  <a:solidFill>
                    <a:schemeClr val="tx2">
                      <a:lumMod val="75000"/>
                    </a:schemeClr>
                  </a:solidFill>
                </a:rPr>
                <a:t>Typically, no application fee and no prepayment penalties</a:t>
              </a:r>
            </a:p>
          </p:txBody>
        </p:sp>
        <p:sp>
          <p:nvSpPr>
            <p:cNvPr id="47" name="Shape">
              <a:extLst>
                <a:ext uri="{FF2B5EF4-FFF2-40B4-BE49-F238E27FC236}">
                  <a16:creationId xmlns:a16="http://schemas.microsoft.com/office/drawing/2014/main" id="{7D54EAB9-3BB0-432B-9B8E-9DF91D8D4E62}"/>
                </a:ext>
              </a:extLst>
            </p:cNvPr>
            <p:cNvSpPr>
              <a:spLocks noChangeAspect="1"/>
            </p:cNvSpPr>
            <p:nvPr/>
          </p:nvSpPr>
          <p:spPr bwMode="auto">
            <a:xfrm>
              <a:off x="1472712" y="5428333"/>
              <a:ext cx="164125"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chemeClr val="accent1"/>
            </a:solidFill>
            <a:ln>
              <a:noFill/>
            </a:ln>
          </p:spPr>
          <p:txBody>
            <a:bodyPr lIns="0" tIns="0" rIns="0" bIns="0" anchor="ctr"/>
            <a:lstStyle/>
            <a:p>
              <a:endParaRPr lang="en-US"/>
            </a:p>
          </p:txBody>
        </p:sp>
      </p:grpSp>
      <p:sp>
        <p:nvSpPr>
          <p:cNvPr id="48" name="TextBox 47">
            <a:extLst>
              <a:ext uri="{FF2B5EF4-FFF2-40B4-BE49-F238E27FC236}">
                <a16:creationId xmlns:a16="http://schemas.microsoft.com/office/drawing/2014/main" id="{E736AB1F-569B-4217-A00E-A664A47E39B0}"/>
              </a:ext>
            </a:extLst>
          </p:cNvPr>
          <p:cNvSpPr txBox="1"/>
          <p:nvPr/>
        </p:nvSpPr>
        <p:spPr>
          <a:xfrm>
            <a:off x="1239540" y="2539863"/>
            <a:ext cx="4420595" cy="682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25000"/>
              </a:lnSpc>
              <a:buClr>
                <a:srgbClr val="000000">
                  <a:lumMod val="65000"/>
                  <a:lumOff val="35000"/>
                </a:srgbClr>
              </a:buClr>
              <a:buSzPct val="125000"/>
            </a:pPr>
            <a:r>
              <a:rPr lang="en-US" altLang="en-US" sz="1600" dirty="0">
                <a:solidFill>
                  <a:srgbClr val="000000">
                    <a:lumMod val="50000"/>
                    <a:lumOff val="50000"/>
                  </a:srgbClr>
                </a:solidFill>
                <a:latin typeface="Klinic Slab Medium" pitchFamily="50" charset="0"/>
              </a:rPr>
              <a:t>A new loan that combines private and/or </a:t>
            </a:r>
            <a:br>
              <a:rPr lang="en-US" altLang="en-US" sz="1600" dirty="0">
                <a:solidFill>
                  <a:srgbClr val="000000">
                    <a:lumMod val="50000"/>
                    <a:lumOff val="50000"/>
                  </a:srgbClr>
                </a:solidFill>
                <a:latin typeface="Klinic Slab Medium" pitchFamily="50" charset="0"/>
              </a:rPr>
            </a:br>
            <a:r>
              <a:rPr lang="en-US" altLang="en-US" sz="1600" dirty="0">
                <a:solidFill>
                  <a:srgbClr val="000000">
                    <a:lumMod val="50000"/>
                    <a:lumOff val="50000"/>
                  </a:srgbClr>
                </a:solidFill>
                <a:latin typeface="Klinic Slab Medium" pitchFamily="50" charset="0"/>
              </a:rPr>
              <a:t>federal loans into one new loan.</a:t>
            </a:r>
          </a:p>
        </p:txBody>
      </p:sp>
      <p:sp>
        <p:nvSpPr>
          <p:cNvPr id="50" name="TextBox 49">
            <a:extLst>
              <a:ext uri="{FF2B5EF4-FFF2-40B4-BE49-F238E27FC236}">
                <a16:creationId xmlns:a16="http://schemas.microsoft.com/office/drawing/2014/main" id="{14A0669D-53E2-4FA4-9D6F-F09C34D76B96}"/>
              </a:ext>
            </a:extLst>
          </p:cNvPr>
          <p:cNvSpPr txBox="1"/>
          <p:nvPr/>
        </p:nvSpPr>
        <p:spPr>
          <a:xfrm>
            <a:off x="1239541" y="6102026"/>
            <a:ext cx="512150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1" dirty="0">
                <a:latin typeface="Gilroy Bold" panose="00000800000000000000" pitchFamily="50" charset="0"/>
                <a:sym typeface="Helvetica Neue"/>
              </a:rPr>
              <a:t>Federal Consolidation is different from private refinancing</a:t>
            </a:r>
            <a:r>
              <a:rPr lang="en-US" sz="1200" dirty="0">
                <a:solidFill>
                  <a:schemeClr val="tx1"/>
                </a:solidFill>
              </a:rPr>
              <a:t>.</a:t>
            </a:r>
          </a:p>
        </p:txBody>
      </p:sp>
    </p:spTree>
    <p:extLst>
      <p:ext uri="{BB962C8B-B14F-4D97-AF65-F5344CB8AC3E}">
        <p14:creationId xmlns:p14="http://schemas.microsoft.com/office/powerpoint/2010/main" val="3787959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8"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726286" y="1095244"/>
            <a:ext cx="10739428" cy="540707"/>
          </a:xfrm>
        </p:spPr>
        <p:txBody>
          <a:bodyPr>
            <a:noAutofit/>
          </a:bodyPr>
          <a:lstStyle/>
          <a:p>
            <a:r>
              <a:rPr lang="en-US" sz="4400" dirty="0"/>
              <a:t>What to Consider Before </a:t>
            </a:r>
            <a:r>
              <a:rPr lang="en-US" sz="4400" dirty="0">
                <a:solidFill>
                  <a:schemeClr val="accent1"/>
                </a:solidFill>
              </a:rPr>
              <a:t>Refinancing</a:t>
            </a:r>
          </a:p>
        </p:txBody>
      </p:sp>
      <p:grpSp>
        <p:nvGrpSpPr>
          <p:cNvPr id="5" name="Group 4">
            <a:extLst>
              <a:ext uri="{FF2B5EF4-FFF2-40B4-BE49-F238E27FC236}">
                <a16:creationId xmlns:a16="http://schemas.microsoft.com/office/drawing/2014/main" id="{0D638800-6817-4647-951C-72CED396D0FC}"/>
              </a:ext>
            </a:extLst>
          </p:cNvPr>
          <p:cNvGrpSpPr/>
          <p:nvPr/>
        </p:nvGrpSpPr>
        <p:grpSpPr>
          <a:xfrm>
            <a:off x="4826556" y="3264408"/>
            <a:ext cx="2538887" cy="2689650"/>
            <a:chOff x="4854326" y="3264408"/>
            <a:chExt cx="2538887" cy="2689650"/>
          </a:xfrm>
        </p:grpSpPr>
        <p:grpSp>
          <p:nvGrpSpPr>
            <p:cNvPr id="34" name="Group 33">
              <a:extLst>
                <a:ext uri="{FF2B5EF4-FFF2-40B4-BE49-F238E27FC236}">
                  <a16:creationId xmlns:a16="http://schemas.microsoft.com/office/drawing/2014/main" id="{C711A761-AAB4-4150-8906-0370261C1CDB}"/>
                </a:ext>
              </a:extLst>
            </p:cNvPr>
            <p:cNvGrpSpPr/>
            <p:nvPr/>
          </p:nvGrpSpPr>
          <p:grpSpPr>
            <a:xfrm>
              <a:off x="5729485" y="3264408"/>
              <a:ext cx="788569" cy="714008"/>
              <a:chOff x="606374" y="3402551"/>
              <a:chExt cx="788569" cy="714008"/>
            </a:xfrm>
          </p:grpSpPr>
          <p:sp>
            <p:nvSpPr>
              <p:cNvPr id="49" name="Oval 48">
                <a:extLst>
                  <a:ext uri="{FF2B5EF4-FFF2-40B4-BE49-F238E27FC236}">
                    <a16:creationId xmlns:a16="http://schemas.microsoft.com/office/drawing/2014/main" id="{8E87E234-E135-48B0-AF91-B8AA897EFB9C}"/>
                  </a:ext>
                </a:extLst>
              </p:cNvPr>
              <p:cNvSpPr/>
              <p:nvPr/>
            </p:nvSpPr>
            <p:spPr>
              <a:xfrm>
                <a:off x="606374" y="3547873"/>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Graphic 209">
                <a:extLst>
                  <a:ext uri="{FF2B5EF4-FFF2-40B4-BE49-F238E27FC236}">
                    <a16:creationId xmlns:a16="http://schemas.microsoft.com/office/drawing/2014/main" id="{4B1D04F6-71CF-49C3-981F-DAD408D57D73}"/>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L" sz="1800" b="0" i="0" u="none" strike="noStrike" kern="1200" cap="none" spc="0" normalizeH="0" baseline="0" noProof="0" dirty="0">
                  <a:ln>
                    <a:noFill/>
                  </a:ln>
                  <a:solidFill>
                    <a:srgbClr val="000000"/>
                  </a:solidFill>
                  <a:effectLst/>
                  <a:uLnTx/>
                  <a:uFillTx/>
                  <a:latin typeface="Helvetica Neue Medium"/>
                </a:endParaRPr>
              </a:p>
            </p:txBody>
          </p:sp>
        </p:grpSp>
        <p:sp>
          <p:nvSpPr>
            <p:cNvPr id="54" name="Text Placeholder 18">
              <a:extLst>
                <a:ext uri="{FF2B5EF4-FFF2-40B4-BE49-F238E27FC236}">
                  <a16:creationId xmlns:a16="http://schemas.microsoft.com/office/drawing/2014/main" id="{D0C9566A-71EA-4345-9B2A-706B06E42670}"/>
                </a:ext>
              </a:extLst>
            </p:cNvPr>
            <p:cNvSpPr txBox="1">
              <a:spLocks/>
            </p:cNvSpPr>
            <p:nvPr/>
          </p:nvSpPr>
          <p:spPr>
            <a:xfrm>
              <a:off x="4854326" y="4797245"/>
              <a:ext cx="2538887" cy="1156813"/>
            </a:xfrm>
            <a:prstGeom prst="rect">
              <a:avLst/>
            </a:prstGeom>
          </p:spPr>
          <p:txBody>
            <a:bodyPr/>
            <a:lstStyle>
              <a:defPPr>
                <a:defRPr lang="en-US"/>
              </a:defPPr>
              <a:lvl1pPr indent="0" defTabSz="914400">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May lose benefits associated with original loans.</a:t>
              </a:r>
            </a:p>
          </p:txBody>
        </p:sp>
        <p:sp>
          <p:nvSpPr>
            <p:cNvPr id="55" name="Text Placeholder 19">
              <a:extLst>
                <a:ext uri="{FF2B5EF4-FFF2-40B4-BE49-F238E27FC236}">
                  <a16:creationId xmlns:a16="http://schemas.microsoft.com/office/drawing/2014/main" id="{C18CC9F3-FDA0-4EA5-B47F-974F0F7C610C}"/>
                </a:ext>
              </a:extLst>
            </p:cNvPr>
            <p:cNvSpPr txBox="1">
              <a:spLocks/>
            </p:cNvSpPr>
            <p:nvPr/>
          </p:nvSpPr>
          <p:spPr>
            <a:xfrm>
              <a:off x="4854326" y="4261548"/>
              <a:ext cx="2538887" cy="43602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Benefits</a:t>
              </a:r>
            </a:p>
          </p:txBody>
        </p:sp>
      </p:grpSp>
      <p:grpSp>
        <p:nvGrpSpPr>
          <p:cNvPr id="8" name="Group 7">
            <a:extLst>
              <a:ext uri="{FF2B5EF4-FFF2-40B4-BE49-F238E27FC236}">
                <a16:creationId xmlns:a16="http://schemas.microsoft.com/office/drawing/2014/main" id="{CAA9004C-16E6-48CF-83DD-C3146FC19FC5}"/>
              </a:ext>
            </a:extLst>
          </p:cNvPr>
          <p:cNvGrpSpPr/>
          <p:nvPr/>
        </p:nvGrpSpPr>
        <p:grpSpPr>
          <a:xfrm>
            <a:off x="1100606" y="3337069"/>
            <a:ext cx="3073934" cy="2679376"/>
            <a:chOff x="965166" y="3337069"/>
            <a:chExt cx="3073934" cy="2679376"/>
          </a:xfrm>
        </p:grpSpPr>
        <p:sp>
          <p:nvSpPr>
            <p:cNvPr id="38" name="Text Placeholder 18">
              <a:extLst>
                <a:ext uri="{FF2B5EF4-FFF2-40B4-BE49-F238E27FC236}">
                  <a16:creationId xmlns:a16="http://schemas.microsoft.com/office/drawing/2014/main" id="{4EEC88E1-BCC6-41B5-BB9A-08AC16DA372C}"/>
                </a:ext>
              </a:extLst>
            </p:cNvPr>
            <p:cNvSpPr txBox="1">
              <a:spLocks/>
            </p:cNvSpPr>
            <p:nvPr/>
          </p:nvSpPr>
          <p:spPr>
            <a:xfrm>
              <a:off x="965166" y="4797245"/>
              <a:ext cx="3073934"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Based off credit score.</a:t>
              </a:r>
            </a:p>
          </p:txBody>
        </p:sp>
        <p:sp>
          <p:nvSpPr>
            <p:cNvPr id="48" name="Text Placeholder 19">
              <a:extLst>
                <a:ext uri="{FF2B5EF4-FFF2-40B4-BE49-F238E27FC236}">
                  <a16:creationId xmlns:a16="http://schemas.microsoft.com/office/drawing/2014/main" id="{D781D44A-EF8C-49E8-AB63-9FD7AB28DF75}"/>
                </a:ext>
              </a:extLst>
            </p:cNvPr>
            <p:cNvSpPr txBox="1">
              <a:spLocks/>
            </p:cNvSpPr>
            <p:nvPr/>
          </p:nvSpPr>
          <p:spPr>
            <a:xfrm>
              <a:off x="1132919" y="4261549"/>
              <a:ext cx="2738428" cy="34713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smtClean="0">
                  <a:ln>
                    <a:noFill/>
                  </a:ln>
                  <a:solidFill>
                    <a:srgbClr val="000000"/>
                  </a:solidFill>
                  <a:effectLst/>
                  <a:uLnTx/>
                  <a:uFillTx/>
                  <a:latin typeface="Gilroy Bold" panose="00000800000000000000" pitchFamily="50" charset="0"/>
                </a:rPr>
                <a:t>Interest </a:t>
              </a: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Rate</a:t>
              </a:r>
            </a:p>
          </p:txBody>
        </p:sp>
        <p:grpSp>
          <p:nvGrpSpPr>
            <p:cNvPr id="2" name="Group 1">
              <a:extLst>
                <a:ext uri="{FF2B5EF4-FFF2-40B4-BE49-F238E27FC236}">
                  <a16:creationId xmlns:a16="http://schemas.microsoft.com/office/drawing/2014/main" id="{B99D2717-CCA2-4200-854C-347E1A28DAC0}"/>
                </a:ext>
              </a:extLst>
            </p:cNvPr>
            <p:cNvGrpSpPr/>
            <p:nvPr/>
          </p:nvGrpSpPr>
          <p:grpSpPr>
            <a:xfrm>
              <a:off x="2149628" y="3337069"/>
              <a:ext cx="705010" cy="568686"/>
              <a:chOff x="4661983" y="3487867"/>
              <a:chExt cx="705010" cy="568686"/>
            </a:xfrm>
          </p:grpSpPr>
          <p:sp>
            <p:nvSpPr>
              <p:cNvPr id="41" name="Freeform 22">
                <a:extLst>
                  <a:ext uri="{FF2B5EF4-FFF2-40B4-BE49-F238E27FC236}">
                    <a16:creationId xmlns:a16="http://schemas.microsoft.com/office/drawing/2014/main" id="{BBF38843-D3B9-47DD-8B1D-0C299DA6746A}"/>
                  </a:ext>
                </a:extLst>
              </p:cNvPr>
              <p:cNvSpPr/>
              <p:nvPr/>
            </p:nvSpPr>
            <p:spPr>
              <a:xfrm>
                <a:off x="4787407" y="3500457"/>
                <a:ext cx="579586" cy="436025"/>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chemeClr val="accent2"/>
              </a:solidFill>
              <a:ln w="22860" cap="flat">
                <a:noFill/>
                <a:prstDash val="solid"/>
                <a:miter/>
              </a:ln>
            </p:spPr>
            <p:txBody>
              <a:bodyPr wrap="square" rtlCol="0" anchor="ctr">
                <a:noAutofit/>
              </a:bodyPr>
              <a:lstStyle/>
              <a:p>
                <a:endParaRPr lang="en-TL"/>
              </a:p>
            </p:txBody>
          </p:sp>
          <p:sp>
            <p:nvSpPr>
              <p:cNvPr id="65" name="Oval 64">
                <a:extLst>
                  <a:ext uri="{FF2B5EF4-FFF2-40B4-BE49-F238E27FC236}">
                    <a16:creationId xmlns:a16="http://schemas.microsoft.com/office/drawing/2014/main" id="{2AA3BDFE-8FA6-4D19-8509-E79C4B4A6254}"/>
                  </a:ext>
                </a:extLst>
              </p:cNvPr>
              <p:cNvSpPr/>
              <p:nvPr/>
            </p:nvSpPr>
            <p:spPr>
              <a:xfrm>
                <a:off x="4661983" y="3487867"/>
                <a:ext cx="568685" cy="568686"/>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B3B75781-20D8-43A9-9BD0-70498D1C989F}"/>
              </a:ext>
            </a:extLst>
          </p:cNvPr>
          <p:cNvSpPr txBox="1"/>
          <p:nvPr/>
        </p:nvSpPr>
        <p:spPr>
          <a:xfrm>
            <a:off x="1399032" y="1735602"/>
            <a:ext cx="9281160"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buClr>
                <a:srgbClr val="000000">
                  <a:lumMod val="65000"/>
                  <a:lumOff val="35000"/>
                </a:srgbClr>
              </a:buClr>
              <a:buSzPct val="125000"/>
            </a:pPr>
            <a:r>
              <a:rPr lang="en-US" altLang="en-US" sz="1600" i="1" dirty="0">
                <a:solidFill>
                  <a:srgbClr val="000000">
                    <a:lumMod val="50000"/>
                    <a:lumOff val="50000"/>
                  </a:srgbClr>
                </a:solidFill>
                <a:latin typeface="Klinic Slab Medium" pitchFamily="50" charset="0"/>
              </a:rPr>
              <a:t>*Some lenders offer interest rate discounts for automatic loan payments.</a:t>
            </a:r>
          </a:p>
        </p:txBody>
      </p:sp>
      <p:grpSp>
        <p:nvGrpSpPr>
          <p:cNvPr id="7" name="Group 6">
            <a:extLst>
              <a:ext uri="{FF2B5EF4-FFF2-40B4-BE49-F238E27FC236}">
                <a16:creationId xmlns:a16="http://schemas.microsoft.com/office/drawing/2014/main" id="{D01FA21C-88C0-488A-94C9-0AF49AA5B0D1}"/>
              </a:ext>
            </a:extLst>
          </p:cNvPr>
          <p:cNvGrpSpPr/>
          <p:nvPr/>
        </p:nvGrpSpPr>
        <p:grpSpPr>
          <a:xfrm>
            <a:off x="8288338" y="3285145"/>
            <a:ext cx="2803056" cy="2731300"/>
            <a:chOff x="8423778" y="3285145"/>
            <a:chExt cx="2803056" cy="2731300"/>
          </a:xfrm>
        </p:grpSpPr>
        <p:sp>
          <p:nvSpPr>
            <p:cNvPr id="63" name="Text Placeholder 18">
              <a:extLst>
                <a:ext uri="{FF2B5EF4-FFF2-40B4-BE49-F238E27FC236}">
                  <a16:creationId xmlns:a16="http://schemas.microsoft.com/office/drawing/2014/main" id="{0D14F06B-0A2F-49C9-B51F-864E1A70B7C8}"/>
                </a:ext>
              </a:extLst>
            </p:cNvPr>
            <p:cNvSpPr txBox="1">
              <a:spLocks/>
            </p:cNvSpPr>
            <p:nvPr/>
          </p:nvSpPr>
          <p:spPr>
            <a:xfrm>
              <a:off x="8423778" y="4797245"/>
              <a:ext cx="2803056"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7F7F7F">
                      <a:lumMod val="75000"/>
                    </a:srgbClr>
                  </a:solidFill>
                  <a:effectLst/>
                  <a:uLnTx/>
                  <a:uFillTx/>
                  <a:latin typeface="Klinic Slab Book" pitchFamily="50" charset="0"/>
                </a:rPr>
                <a:t>Typically begins right away.</a:t>
              </a:r>
            </a:p>
          </p:txBody>
        </p:sp>
        <p:sp>
          <p:nvSpPr>
            <p:cNvPr id="64" name="Text Placeholder 19">
              <a:extLst>
                <a:ext uri="{FF2B5EF4-FFF2-40B4-BE49-F238E27FC236}">
                  <a16:creationId xmlns:a16="http://schemas.microsoft.com/office/drawing/2014/main" id="{36A37B5A-B34B-4795-B1EC-05F7735A123B}"/>
                </a:ext>
              </a:extLst>
            </p:cNvPr>
            <p:cNvSpPr txBox="1">
              <a:spLocks/>
            </p:cNvSpPr>
            <p:nvPr/>
          </p:nvSpPr>
          <p:spPr>
            <a:xfrm>
              <a:off x="8456092" y="4261548"/>
              <a:ext cx="2738428" cy="38077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Repayment Term</a:t>
              </a:r>
            </a:p>
          </p:txBody>
        </p:sp>
        <p:grpSp>
          <p:nvGrpSpPr>
            <p:cNvPr id="26" name="Group 25">
              <a:extLst>
                <a:ext uri="{FF2B5EF4-FFF2-40B4-BE49-F238E27FC236}">
                  <a16:creationId xmlns:a16="http://schemas.microsoft.com/office/drawing/2014/main" id="{C2FC3F5F-51BC-4406-93B7-57A472DE8ACD}"/>
                </a:ext>
              </a:extLst>
            </p:cNvPr>
            <p:cNvGrpSpPr/>
            <p:nvPr/>
          </p:nvGrpSpPr>
          <p:grpSpPr>
            <a:xfrm>
              <a:off x="9527150" y="3285145"/>
              <a:ext cx="596313" cy="672535"/>
              <a:chOff x="6452118" y="5608263"/>
              <a:chExt cx="424544" cy="478810"/>
            </a:xfrm>
          </p:grpSpPr>
          <p:sp>
            <p:nvSpPr>
              <p:cNvPr id="30" name="Oval 29">
                <a:extLst>
                  <a:ext uri="{FF2B5EF4-FFF2-40B4-BE49-F238E27FC236}">
                    <a16:creationId xmlns:a16="http://schemas.microsoft.com/office/drawing/2014/main" id="{EB4F3049-138B-48D1-8D9F-814E99E5605A}"/>
                  </a:ext>
                </a:extLst>
              </p:cNvPr>
              <p:cNvSpPr/>
              <p:nvPr/>
            </p:nvSpPr>
            <p:spPr>
              <a:xfrm>
                <a:off x="6452118" y="5688569"/>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28">
                <a:extLst>
                  <a:ext uri="{FF2B5EF4-FFF2-40B4-BE49-F238E27FC236}">
                    <a16:creationId xmlns:a16="http://schemas.microsoft.com/office/drawing/2014/main" id="{9AE42428-00BC-4F21-AE2B-2AA7BDD28133}"/>
                  </a:ext>
                </a:extLst>
              </p:cNvPr>
              <p:cNvSpPr/>
              <p:nvPr/>
            </p:nvSpPr>
            <p:spPr>
              <a:xfrm>
                <a:off x="6579402" y="5608263"/>
                <a:ext cx="297260" cy="403424"/>
              </a:xfrm>
              <a:custGeom>
                <a:avLst/>
                <a:gdLst>
                  <a:gd name="connsiteX0" fmla="*/ 142070 w 426211"/>
                  <a:gd name="connsiteY0" fmla="*/ 385618 h 578428"/>
                  <a:gd name="connsiteX1" fmla="*/ 284141 w 426211"/>
                  <a:gd name="connsiteY1" fmla="*/ 385618 h 578428"/>
                  <a:gd name="connsiteX2" fmla="*/ 307819 w 426211"/>
                  <a:gd name="connsiteY2" fmla="*/ 409719 h 578428"/>
                  <a:gd name="connsiteX3" fmla="*/ 284141 w 426211"/>
                  <a:gd name="connsiteY3" fmla="*/ 433820 h 578428"/>
                  <a:gd name="connsiteX4" fmla="*/ 142070 w 426211"/>
                  <a:gd name="connsiteY4" fmla="*/ 433820 h 578428"/>
                  <a:gd name="connsiteX5" fmla="*/ 118392 w 426211"/>
                  <a:gd name="connsiteY5" fmla="*/ 409719 h 578428"/>
                  <a:gd name="connsiteX6" fmla="*/ 142070 w 426211"/>
                  <a:gd name="connsiteY6" fmla="*/ 385618 h 578428"/>
                  <a:gd name="connsiteX7" fmla="*/ 142070 w 426211"/>
                  <a:gd name="connsiteY7" fmla="*/ 313315 h 578428"/>
                  <a:gd name="connsiteX8" fmla="*/ 213105 w 426211"/>
                  <a:gd name="connsiteY8" fmla="*/ 313315 h 578428"/>
                  <a:gd name="connsiteX9" fmla="*/ 236784 w 426211"/>
                  <a:gd name="connsiteY9" fmla="*/ 337416 h 578428"/>
                  <a:gd name="connsiteX10" fmla="*/ 213105 w 426211"/>
                  <a:gd name="connsiteY10" fmla="*/ 361517 h 578428"/>
                  <a:gd name="connsiteX11" fmla="*/ 142070 w 426211"/>
                  <a:gd name="connsiteY11" fmla="*/ 361517 h 578428"/>
                  <a:gd name="connsiteX12" fmla="*/ 118392 w 426211"/>
                  <a:gd name="connsiteY12" fmla="*/ 337416 h 578428"/>
                  <a:gd name="connsiteX13" fmla="*/ 142070 w 426211"/>
                  <a:gd name="connsiteY13" fmla="*/ 313315 h 578428"/>
                  <a:gd name="connsiteX14" fmla="*/ 260744 w 426211"/>
                  <a:gd name="connsiteY14" fmla="*/ 66522 h 578428"/>
                  <a:gd name="connsiteX15" fmla="*/ 260744 w 426211"/>
                  <a:gd name="connsiteY15" fmla="*/ 141532 h 578428"/>
                  <a:gd name="connsiteX16" fmla="*/ 284422 w 426211"/>
                  <a:gd name="connsiteY16" fmla="*/ 165633 h 578428"/>
                  <a:gd name="connsiteX17" fmla="*/ 357179 w 426211"/>
                  <a:gd name="connsiteY17" fmla="*/ 165633 h 578428"/>
                  <a:gd name="connsiteX18" fmla="*/ 71035 w 426211"/>
                  <a:gd name="connsiteY18" fmla="*/ 48202 h 578428"/>
                  <a:gd name="connsiteX19" fmla="*/ 47357 w 426211"/>
                  <a:gd name="connsiteY19" fmla="*/ 72304 h 578428"/>
                  <a:gd name="connsiteX20" fmla="*/ 47357 w 426211"/>
                  <a:gd name="connsiteY20" fmla="*/ 506125 h 578428"/>
                  <a:gd name="connsiteX21" fmla="*/ 71035 w 426211"/>
                  <a:gd name="connsiteY21" fmla="*/ 530226 h 578428"/>
                  <a:gd name="connsiteX22" fmla="*/ 355176 w 426211"/>
                  <a:gd name="connsiteY22" fmla="*/ 530226 h 578428"/>
                  <a:gd name="connsiteX23" fmla="*/ 378854 w 426211"/>
                  <a:gd name="connsiteY23" fmla="*/ 506125 h 578428"/>
                  <a:gd name="connsiteX24" fmla="*/ 378854 w 426211"/>
                  <a:gd name="connsiteY24" fmla="*/ 213835 h 578428"/>
                  <a:gd name="connsiteX25" fmla="*/ 284422 w 426211"/>
                  <a:gd name="connsiteY25" fmla="*/ 213835 h 578428"/>
                  <a:gd name="connsiteX26" fmla="*/ 213387 w 426211"/>
                  <a:gd name="connsiteY26" fmla="*/ 141532 h 578428"/>
                  <a:gd name="connsiteX27" fmla="*/ 213387 w 426211"/>
                  <a:gd name="connsiteY27" fmla="*/ 48202 h 578428"/>
                  <a:gd name="connsiteX28" fmla="*/ 71035 w 426211"/>
                  <a:gd name="connsiteY28" fmla="*/ 0 h 578428"/>
                  <a:gd name="connsiteX29" fmla="*/ 262669 w 426211"/>
                  <a:gd name="connsiteY29" fmla="*/ 0 h 578428"/>
                  <a:gd name="connsiteX30" fmla="*/ 426211 w 426211"/>
                  <a:gd name="connsiteY30" fmla="*/ 168081 h 578428"/>
                  <a:gd name="connsiteX31" fmla="*/ 426211 w 426211"/>
                  <a:gd name="connsiteY31" fmla="*/ 506125 h 578428"/>
                  <a:gd name="connsiteX32" fmla="*/ 355176 w 426211"/>
                  <a:gd name="connsiteY32" fmla="*/ 578428 h 578428"/>
                  <a:gd name="connsiteX33" fmla="*/ 71035 w 426211"/>
                  <a:gd name="connsiteY33" fmla="*/ 578428 h 578428"/>
                  <a:gd name="connsiteX34" fmla="*/ 0 w 426211"/>
                  <a:gd name="connsiteY34" fmla="*/ 506125 h 578428"/>
                  <a:gd name="connsiteX35" fmla="*/ 0 w 426211"/>
                  <a:gd name="connsiteY35" fmla="*/ 72304 h 578428"/>
                  <a:gd name="connsiteX36" fmla="*/ 71035 w 426211"/>
                  <a:gd name="connsiteY36"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6211" h="578428">
                    <a:moveTo>
                      <a:pt x="142070" y="385618"/>
                    </a:moveTo>
                    <a:lnTo>
                      <a:pt x="284141" y="385618"/>
                    </a:lnTo>
                    <a:cubicBezTo>
                      <a:pt x="297218" y="385618"/>
                      <a:pt x="307819" y="396408"/>
                      <a:pt x="307819" y="409719"/>
                    </a:cubicBezTo>
                    <a:cubicBezTo>
                      <a:pt x="307819" y="423030"/>
                      <a:pt x="297218" y="433820"/>
                      <a:pt x="284141" y="433820"/>
                    </a:cubicBezTo>
                    <a:lnTo>
                      <a:pt x="142070" y="433820"/>
                    </a:lnTo>
                    <a:cubicBezTo>
                      <a:pt x="128993" y="433820"/>
                      <a:pt x="118392" y="423030"/>
                      <a:pt x="118392" y="409719"/>
                    </a:cubicBezTo>
                    <a:cubicBezTo>
                      <a:pt x="118392" y="396408"/>
                      <a:pt x="128993" y="385618"/>
                      <a:pt x="142070" y="385618"/>
                    </a:cubicBezTo>
                    <a:close/>
                    <a:moveTo>
                      <a:pt x="142070" y="313315"/>
                    </a:moveTo>
                    <a:lnTo>
                      <a:pt x="213105" y="313315"/>
                    </a:lnTo>
                    <a:cubicBezTo>
                      <a:pt x="226183" y="313315"/>
                      <a:pt x="236784" y="324105"/>
                      <a:pt x="236784" y="337416"/>
                    </a:cubicBezTo>
                    <a:cubicBezTo>
                      <a:pt x="236784" y="350727"/>
                      <a:pt x="226183" y="361517"/>
                      <a:pt x="213105" y="361517"/>
                    </a:cubicBezTo>
                    <a:lnTo>
                      <a:pt x="142070" y="361517"/>
                    </a:lnTo>
                    <a:cubicBezTo>
                      <a:pt x="128993" y="361517"/>
                      <a:pt x="118392" y="350727"/>
                      <a:pt x="118392" y="337416"/>
                    </a:cubicBezTo>
                    <a:cubicBezTo>
                      <a:pt x="118392" y="324105"/>
                      <a:pt x="128993" y="313315"/>
                      <a:pt x="142070" y="313315"/>
                    </a:cubicBezTo>
                    <a:close/>
                    <a:moveTo>
                      <a:pt x="260744" y="66522"/>
                    </a:moveTo>
                    <a:lnTo>
                      <a:pt x="260744" y="141532"/>
                    </a:lnTo>
                    <a:cubicBezTo>
                      <a:pt x="260744" y="154843"/>
                      <a:pt x="271345" y="165633"/>
                      <a:pt x="284422" y="165633"/>
                    </a:cubicBezTo>
                    <a:lnTo>
                      <a:pt x="357179" y="165633"/>
                    </a:ln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213835"/>
                    </a:lnTo>
                    <a:lnTo>
                      <a:pt x="284422" y="213835"/>
                    </a:lnTo>
                    <a:cubicBezTo>
                      <a:pt x="245190" y="213835"/>
                      <a:pt x="213387" y="181464"/>
                      <a:pt x="213387" y="141532"/>
                    </a:cubicBezTo>
                    <a:lnTo>
                      <a:pt x="213387" y="48202"/>
                    </a:lnTo>
                    <a:close/>
                    <a:moveTo>
                      <a:pt x="71035" y="0"/>
                    </a:moveTo>
                    <a:lnTo>
                      <a:pt x="262669" y="0"/>
                    </a:lnTo>
                    <a:lnTo>
                      <a:pt x="426211" y="168081"/>
                    </a:ln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3" y="0"/>
                      <a:pt x="71035" y="0"/>
                    </a:cubicBezTo>
                    <a:close/>
                  </a:path>
                </a:pathLst>
              </a:custGeom>
              <a:solidFill>
                <a:schemeClr val="accent2"/>
              </a:solidFill>
              <a:ln w="23562" cap="flat">
                <a:noFill/>
                <a:prstDash val="solid"/>
                <a:miter/>
              </a:ln>
            </p:spPr>
            <p:txBody>
              <a:bodyPr wrap="square" rtlCol="0" anchor="ctr">
                <a:noAutofit/>
              </a:bodyPr>
              <a:lstStyle/>
              <a:p>
                <a:endParaRPr lang="en-TL"/>
              </a:p>
            </p:txBody>
          </p:sp>
        </p:grpSp>
      </p:grpSp>
    </p:spTree>
    <p:extLst>
      <p:ext uri="{BB962C8B-B14F-4D97-AF65-F5344CB8AC3E}">
        <p14:creationId xmlns:p14="http://schemas.microsoft.com/office/powerpoint/2010/main" val="4912432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Graphical user interface, text, application&#10;&#10;Description automatically generated">
            <a:extLst>
              <a:ext uri="{FF2B5EF4-FFF2-40B4-BE49-F238E27FC236}">
                <a16:creationId xmlns:a16="http://schemas.microsoft.com/office/drawing/2014/main" id="{47DBA519-9150-48CF-A172-C9E365859EB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92" b="692"/>
          <a:stretch>
            <a:fillRect/>
          </a:stretch>
        </p:blipFill>
        <p:spPr>
          <a:xfrm>
            <a:off x="969444" y="852046"/>
            <a:ext cx="2352277" cy="5095297"/>
          </a:xfrm>
          <a:noFill/>
        </p:spPr>
      </p:pic>
      <p:sp>
        <p:nvSpPr>
          <p:cNvPr id="8" name="TextBox 7">
            <a:extLst>
              <a:ext uri="{FF2B5EF4-FFF2-40B4-BE49-F238E27FC236}">
                <a16:creationId xmlns:a16="http://schemas.microsoft.com/office/drawing/2014/main" id="{A04FAA39-2FA4-4523-BFEB-56C8E6643E6F}"/>
              </a:ext>
            </a:extLst>
          </p:cNvPr>
          <p:cNvSpPr txBox="1"/>
          <p:nvPr/>
        </p:nvSpPr>
        <p:spPr>
          <a:xfrm>
            <a:off x="5386644" y="1930846"/>
            <a:ext cx="5036960" cy="646289"/>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defTabSz="914332">
              <a:defRPr/>
            </a:pPr>
            <a:r>
              <a:rPr lang="en-US" sz="5000" dirty="0" err="1">
                <a:latin typeface="Klinic Slab Bold" pitchFamily="50" charset="0"/>
                <a:cs typeface="+mn-cs"/>
              </a:rPr>
              <a:t>GreenPath</a:t>
            </a:r>
            <a:endParaRPr lang="en-US" sz="5000" dirty="0">
              <a:latin typeface="Klinic Slab Bold" pitchFamily="50" charset="0"/>
              <a:cs typeface="+mn-cs"/>
            </a:endParaRPr>
          </a:p>
        </p:txBody>
      </p:sp>
      <p:sp>
        <p:nvSpPr>
          <p:cNvPr id="9" name="TextBox 8">
            <a:extLst>
              <a:ext uri="{FF2B5EF4-FFF2-40B4-BE49-F238E27FC236}">
                <a16:creationId xmlns:a16="http://schemas.microsoft.com/office/drawing/2014/main" id="{9FC867F4-5C03-4203-9605-6413FE70987C}"/>
              </a:ext>
            </a:extLst>
          </p:cNvPr>
          <p:cNvSpPr txBox="1"/>
          <p:nvPr/>
        </p:nvSpPr>
        <p:spPr>
          <a:xfrm>
            <a:off x="4417089" y="3807027"/>
            <a:ext cx="6976071" cy="707886"/>
          </a:xfrm>
          <a:prstGeom prst="rect">
            <a:avLst/>
          </a:prstGeom>
          <a:noFill/>
        </p:spPr>
        <p:txBody>
          <a:bodyPr wrap="square" rtlCol="0">
            <a:spAutoFit/>
          </a:bodyPr>
          <a:lstStyle/>
          <a:p>
            <a:pPr algn="ctr" defTabSz="457177">
              <a:defRPr/>
            </a:pPr>
            <a:r>
              <a:rPr lang="en-US" sz="4000" b="1" spc="-150" dirty="0">
                <a:solidFill>
                  <a:srgbClr val="000000"/>
                </a:solidFill>
                <a:latin typeface="Gilroy ExtraBold" panose="00000900000000000000" pitchFamily="50" charset="0"/>
                <a:ea typeface="Lato Black" charset="0"/>
                <a:cs typeface="Lato Black" charset="0"/>
              </a:rPr>
              <a:t>HUECU.ORG/GREENPATH</a:t>
            </a:r>
          </a:p>
        </p:txBody>
      </p:sp>
      <p:sp>
        <p:nvSpPr>
          <p:cNvPr id="10" name="Rectangle 9">
            <a:extLst>
              <a:ext uri="{FF2B5EF4-FFF2-40B4-BE49-F238E27FC236}">
                <a16:creationId xmlns:a16="http://schemas.microsoft.com/office/drawing/2014/main" id="{EF66DE96-61D6-4C92-9EFC-D308487422EE}"/>
              </a:ext>
            </a:extLst>
          </p:cNvPr>
          <p:cNvSpPr/>
          <p:nvPr/>
        </p:nvSpPr>
        <p:spPr>
          <a:xfrm>
            <a:off x="6123731" y="2997060"/>
            <a:ext cx="3562787" cy="608500"/>
          </a:xfrm>
          <a:prstGeom prst="rect">
            <a:avLst/>
          </a:prstGeom>
        </p:spPr>
        <p:txBody>
          <a:bodyPr wrap="square">
            <a:spAutoFit/>
          </a:bodyPr>
          <a:lstStyle/>
          <a:p>
            <a:pPr algn="ctr" defTabSz="457177">
              <a:lnSpc>
                <a:spcPct val="125000"/>
              </a:lnSpc>
              <a:defRPr/>
            </a:pPr>
            <a:r>
              <a:rPr lang="en-US" sz="1400" dirty="0" err="1">
                <a:solidFill>
                  <a:schemeClr val="tx2"/>
                </a:solidFill>
                <a:latin typeface="Klinic Slab Medium" pitchFamily="50" charset="0"/>
              </a:rPr>
              <a:t>GreenPath</a:t>
            </a:r>
            <a:r>
              <a:rPr lang="en-US" sz="1400" dirty="0">
                <a:solidFill>
                  <a:schemeClr val="tx2"/>
                </a:solidFill>
                <a:latin typeface="Klinic Slab Medium" pitchFamily="50" charset="0"/>
              </a:rPr>
              <a:t> Financial Wellness offers free credit, budget and COVID-19 counseling.</a:t>
            </a:r>
          </a:p>
        </p:txBody>
      </p:sp>
      <p:cxnSp>
        <p:nvCxnSpPr>
          <p:cNvPr id="11" name="Straight Connector 10">
            <a:extLst>
              <a:ext uri="{FF2B5EF4-FFF2-40B4-BE49-F238E27FC236}">
                <a16:creationId xmlns:a16="http://schemas.microsoft.com/office/drawing/2014/main" id="{5ED92689-7851-4C5D-A75B-815B582E7EE4}"/>
              </a:ext>
            </a:extLst>
          </p:cNvPr>
          <p:cNvCxnSpPr>
            <a:cxnSpLocks/>
          </p:cNvCxnSpPr>
          <p:nvPr/>
        </p:nvCxnSpPr>
        <p:spPr>
          <a:xfrm>
            <a:off x="7008575" y="2832564"/>
            <a:ext cx="1793099" cy="0"/>
          </a:xfrm>
          <a:prstGeom prst="line">
            <a:avLst/>
          </a:prstGeom>
          <a:ln>
            <a:solidFill>
              <a:srgbClr val="47BC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at design diagrams">
            <a:extLst>
              <a:ext uri="{FF2B5EF4-FFF2-40B4-BE49-F238E27FC236}">
                <a16:creationId xmlns:a16="http://schemas.microsoft.com/office/drawing/2014/main" id="{383E4739-F3CA-41C6-8F9C-571FE04656A6}"/>
              </a:ext>
            </a:extLst>
          </p:cNvPr>
          <p:cNvSpPr txBox="1"/>
          <p:nvPr/>
        </p:nvSpPr>
        <p:spPr>
          <a:xfrm>
            <a:off x="1144390" y="553106"/>
            <a:ext cx="9903220"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4400" dirty="0"/>
              <a:t>Repayment </a:t>
            </a:r>
            <a:r>
              <a:rPr lang="en-US" sz="4400" dirty="0">
                <a:solidFill>
                  <a:schemeClr val="accent1"/>
                </a:solidFill>
              </a:rPr>
              <a:t>Strategy</a:t>
            </a:r>
          </a:p>
        </p:txBody>
      </p:sp>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1900794823"/>
              </p:ext>
            </p:extLst>
          </p:nvPr>
        </p:nvGraphicFramePr>
        <p:xfrm>
          <a:off x="400047" y="1699804"/>
          <a:ext cx="11391905" cy="1622626"/>
        </p:xfrm>
        <a:graphic>
          <a:graphicData uri="http://schemas.openxmlformats.org/drawingml/2006/table">
            <a:tbl>
              <a:tblPr/>
              <a:tblGrid>
                <a:gridCol w="2667000">
                  <a:extLst>
                    <a:ext uri="{9D8B030D-6E8A-4147-A177-3AD203B41FA5}">
                      <a16:colId xmlns:a16="http://schemas.microsoft.com/office/drawing/2014/main" val="20000"/>
                    </a:ext>
                  </a:extLst>
                </a:gridCol>
                <a:gridCol w="1744981">
                  <a:extLst>
                    <a:ext uri="{9D8B030D-6E8A-4147-A177-3AD203B41FA5}">
                      <a16:colId xmlns:a16="http://schemas.microsoft.com/office/drawing/2014/main" val="20002"/>
                    </a:ext>
                  </a:extLst>
                </a:gridCol>
                <a:gridCol w="1744981">
                  <a:extLst>
                    <a:ext uri="{9D8B030D-6E8A-4147-A177-3AD203B41FA5}">
                      <a16:colId xmlns:a16="http://schemas.microsoft.com/office/drawing/2014/main" val="20003"/>
                    </a:ext>
                  </a:extLst>
                </a:gridCol>
                <a:gridCol w="1744981">
                  <a:extLst>
                    <a:ext uri="{9D8B030D-6E8A-4147-A177-3AD203B41FA5}">
                      <a16:colId xmlns:a16="http://schemas.microsoft.com/office/drawing/2014/main" val="1655722104"/>
                    </a:ext>
                  </a:extLst>
                </a:gridCol>
                <a:gridCol w="1744981">
                  <a:extLst>
                    <a:ext uri="{9D8B030D-6E8A-4147-A177-3AD203B41FA5}">
                      <a16:colId xmlns:a16="http://schemas.microsoft.com/office/drawing/2014/main" val="3366450231"/>
                    </a:ext>
                  </a:extLst>
                </a:gridCol>
                <a:gridCol w="1744981">
                  <a:extLst>
                    <a:ext uri="{9D8B030D-6E8A-4147-A177-3AD203B41FA5}">
                      <a16:colId xmlns:a16="http://schemas.microsoft.com/office/drawing/2014/main" val="1325207443"/>
                    </a:ext>
                  </a:extLst>
                </a:gridCol>
              </a:tblGrid>
              <a:tr h="738596">
                <a:tc>
                  <a:txBody>
                    <a:bodyPr/>
                    <a:lstStyle/>
                    <a:p>
                      <a:pPr algn="ctr" defTabSz="914400">
                        <a:defRPr sz="1800">
                          <a:solidFill>
                            <a:srgbClr val="000000"/>
                          </a:solidFill>
                        </a:defRPr>
                      </a:pPr>
                      <a:endParaRPr sz="2100" dirty="0">
                        <a:solidFill>
                          <a:schemeClr val="tx1"/>
                        </a:solidFill>
                        <a:latin typeface="Gilroy Bold" panose="00000800000000000000" pitchFamily="50" charset="0"/>
                        <a:ea typeface="Impact"/>
                        <a:cs typeface="Impact"/>
                        <a:sym typeface="Impact"/>
                      </a:endParaRPr>
                    </a:p>
                  </a:txBody>
                  <a:tcPr marL="0" marR="0" marT="0" marB="0" anchor="ctr" horzOverflow="overflow">
                    <a:lnL w="12700">
                      <a:noFill/>
                    </a:lnL>
                    <a:lnR w="12700">
                      <a:noFill/>
                    </a:lnR>
                    <a:lnT w="12700">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AMOUNT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a:solidFill>
                        <a:srgbClr val="DDDBDF"/>
                      </a:solidFill>
                    </a:lnR>
                    <a:lnT w="12700">
                      <a:solidFill>
                        <a:srgbClr val="DDDBDF"/>
                      </a:solidFill>
                    </a:lnT>
                    <a:lnB w="12700" cap="flat" cmpd="sng" algn="ctr">
                      <a:solidFill>
                        <a:srgbClr val="DDDBDF"/>
                      </a:solidFill>
                      <a:prstDash val="solid"/>
                      <a:round/>
                      <a:headEnd type="none" w="med" len="med"/>
                      <a:tailEnd type="none" w="med" len="med"/>
                    </a:lnB>
                    <a:solidFill>
                      <a:schemeClr val="accent5">
                        <a:lumMod val="75000"/>
                      </a:schemeClr>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INTEREST RATE</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a:solidFill>
                        <a:srgbClr val="DDDBDF"/>
                      </a:solidFill>
                    </a:lnB>
                    <a:solidFill>
                      <a:schemeClr val="accent5">
                        <a:lumMod val="75000"/>
                      </a:schemeClr>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MONTHLY PAYMENT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accent5">
                        <a:lumMod val="75000"/>
                      </a:schemeClr>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LOAN TERM</a:t>
                      </a:r>
                    </a:p>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 </a:t>
                      </a:r>
                      <a:r>
                        <a:rPr lang="en-US" sz="1100" dirty="0">
                          <a:solidFill>
                            <a:schemeClr val="bg1"/>
                          </a:solidFill>
                          <a:latin typeface="Gilroy Bold" panose="00000800000000000000" pitchFamily="50" charset="0"/>
                          <a:ea typeface="Impact"/>
                          <a:cs typeface="Impact"/>
                          <a:sym typeface="Impact"/>
                        </a:rPr>
                        <a:t>(MONTH</a:t>
                      </a:r>
                      <a:r>
                        <a:rPr lang="en-US" sz="1400" dirty="0">
                          <a:solidFill>
                            <a:schemeClr val="bg1"/>
                          </a:solidFill>
                          <a:latin typeface="Gilroy Bold" panose="00000800000000000000" pitchFamily="50" charset="0"/>
                          <a:ea typeface="Impact"/>
                          <a:cs typeface="Impact"/>
                          <a:sym typeface="Impact"/>
                        </a:rPr>
                        <a:t>)</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accent5">
                        <a:lumMod val="75000"/>
                      </a:schemeClr>
                    </a:solidFill>
                  </a:tcPr>
                </a:tc>
                <a:tc>
                  <a:txBody>
                    <a:bodyPr/>
                    <a:lstStyle/>
                    <a:p>
                      <a:pPr algn="ctr" defTabSz="914400">
                        <a:defRPr sz="1800">
                          <a:solidFill>
                            <a:srgbClr val="000000"/>
                          </a:solidFill>
                        </a:defRPr>
                      </a:pPr>
                      <a:r>
                        <a:rPr lang="en-US" sz="1500" dirty="0">
                          <a:solidFill>
                            <a:schemeClr val="bg1"/>
                          </a:solidFill>
                          <a:latin typeface="Gilroy Bold" panose="00000800000000000000" pitchFamily="50" charset="0"/>
                          <a:ea typeface="Impact"/>
                          <a:cs typeface="Impact"/>
                          <a:sym typeface="Impact"/>
                        </a:rPr>
                        <a:t>TOTAL INTEREST PAID</a:t>
                      </a:r>
                      <a:endParaRPr sz="15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884030">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5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CURRENT LOAN</a:t>
                      </a:r>
                    </a:p>
                  </a:txBody>
                  <a:tcPr marL="365760" marR="0"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a:solidFill>
                        <a:srgbClr val="DDDBDF"/>
                      </a:solidFill>
                    </a:lnB>
                    <a:solidFill>
                      <a:srgbClr val="F7F7F7"/>
                    </a:solidFill>
                  </a:tcPr>
                </a:tc>
                <a:tc>
                  <a:txBody>
                    <a:bodyPr/>
                    <a:lstStyle/>
                    <a:p>
                      <a:pPr marL="0" marR="0" lvl="0" indent="0" algn="l" defTabSz="914400" eaLnBrk="1" fontAlgn="auto" latinLnBrk="0" hangingPunct="1">
                        <a:lnSpc>
                          <a:spcPct val="15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$40,000</a:t>
                      </a:r>
                      <a:endParaRPr lang="en-US" sz="1800" i="1" dirty="0">
                        <a:solidFill>
                          <a:schemeClr val="tx2">
                            <a:lumMod val="50000"/>
                          </a:schemeClr>
                        </a:solidFill>
                        <a:latin typeface="Gilroy SemiBold" panose="00000700000000000000" pitchFamily="50" charset="0"/>
                      </a:endParaRPr>
                    </a:p>
                  </a:txBody>
                  <a:tcPr marL="509657"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8.5%</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a:solidFill>
                        <a:srgbClr val="DDDBDF"/>
                      </a:solidFill>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$552</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lnSpc>
                          <a:spcPct val="100000"/>
                        </a:lnSpc>
                        <a:defRPr sz="2200">
                          <a:solidFill>
                            <a:srgbClr val="9C999B"/>
                          </a:solidFill>
                        </a:defRPr>
                      </a:pPr>
                      <a:r>
                        <a:rPr lang="en-US" sz="1800" dirty="0">
                          <a:solidFill>
                            <a:schemeClr val="tx2">
                              <a:lumMod val="50000"/>
                            </a:schemeClr>
                          </a:solidFill>
                          <a:latin typeface="Gilroy SemiBold" panose="00000700000000000000" pitchFamily="50" charset="0"/>
                        </a:rPr>
                        <a:t>103</a:t>
                      </a:r>
                    </a:p>
                    <a:p>
                      <a:pPr algn="ctr" defTabSz="914400">
                        <a:lnSpc>
                          <a:spcPct val="100000"/>
                        </a:lnSpc>
                        <a:defRPr sz="2200">
                          <a:solidFill>
                            <a:srgbClr val="9C999B"/>
                          </a:solidFill>
                        </a:defRPr>
                      </a:pPr>
                      <a:r>
                        <a:rPr lang="en-US" sz="1400" dirty="0">
                          <a:solidFill>
                            <a:schemeClr val="tx2">
                              <a:lumMod val="50000"/>
                            </a:schemeClr>
                          </a:solidFill>
                          <a:latin typeface="Gilroy SemiBold" panose="00000700000000000000" pitchFamily="50" charset="0"/>
                        </a:rPr>
                        <a:t>(8.6 years)</a:t>
                      </a:r>
                      <a:endParaRPr sz="14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$16,314*</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131E9036-4B40-47A5-B951-61C431E122A6}"/>
              </a:ext>
            </a:extLst>
          </p:cNvPr>
          <p:cNvSpPr txBox="1"/>
          <p:nvPr/>
        </p:nvSpPr>
        <p:spPr>
          <a:xfrm>
            <a:off x="6896100" y="6196428"/>
            <a:ext cx="50038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i="1" dirty="0">
                <a:solidFill>
                  <a:schemeClr val="tx1">
                    <a:lumMod val="65000"/>
                    <a:lumOff val="35000"/>
                  </a:schemeClr>
                </a:solidFill>
                <a:latin typeface="Rockwell" panose="02060603020205020403" pitchFamily="18" charset="0"/>
              </a:rPr>
              <a:t>*Does not include interest you previously paid</a:t>
            </a:r>
          </a:p>
        </p:txBody>
      </p:sp>
      <p:graphicFrame>
        <p:nvGraphicFramePr>
          <p:cNvPr id="2" name="Table 1">
            <a:extLst>
              <a:ext uri="{FF2B5EF4-FFF2-40B4-BE49-F238E27FC236}">
                <a16:creationId xmlns:a16="http://schemas.microsoft.com/office/drawing/2014/main" id="{5E5AF0BB-567B-4693-8F9A-6A54F3FD12D6}"/>
              </a:ext>
            </a:extLst>
          </p:cNvPr>
          <p:cNvGraphicFramePr>
            <a:graphicFrameLocks noGrp="1"/>
          </p:cNvGraphicFramePr>
          <p:nvPr>
            <p:extLst>
              <p:ext uri="{D42A27DB-BD31-4B8C-83A1-F6EECF244321}">
                <p14:modId xmlns:p14="http://schemas.microsoft.com/office/powerpoint/2010/main" val="3510156284"/>
              </p:ext>
            </p:extLst>
          </p:nvPr>
        </p:nvGraphicFramePr>
        <p:xfrm>
          <a:off x="400047" y="3321381"/>
          <a:ext cx="11391905" cy="884030"/>
        </p:xfrm>
        <a:graphic>
          <a:graphicData uri="http://schemas.openxmlformats.org/drawingml/2006/table">
            <a:tbl>
              <a:tblPr/>
              <a:tblGrid>
                <a:gridCol w="2667000">
                  <a:extLst>
                    <a:ext uri="{9D8B030D-6E8A-4147-A177-3AD203B41FA5}">
                      <a16:colId xmlns:a16="http://schemas.microsoft.com/office/drawing/2014/main" val="1506317127"/>
                    </a:ext>
                  </a:extLst>
                </a:gridCol>
                <a:gridCol w="1744981">
                  <a:extLst>
                    <a:ext uri="{9D8B030D-6E8A-4147-A177-3AD203B41FA5}">
                      <a16:colId xmlns:a16="http://schemas.microsoft.com/office/drawing/2014/main" val="4284736024"/>
                    </a:ext>
                  </a:extLst>
                </a:gridCol>
                <a:gridCol w="1744981">
                  <a:extLst>
                    <a:ext uri="{9D8B030D-6E8A-4147-A177-3AD203B41FA5}">
                      <a16:colId xmlns:a16="http://schemas.microsoft.com/office/drawing/2014/main" val="285457909"/>
                    </a:ext>
                  </a:extLst>
                </a:gridCol>
                <a:gridCol w="1744981">
                  <a:extLst>
                    <a:ext uri="{9D8B030D-6E8A-4147-A177-3AD203B41FA5}">
                      <a16:colId xmlns:a16="http://schemas.microsoft.com/office/drawing/2014/main" val="3475129193"/>
                    </a:ext>
                  </a:extLst>
                </a:gridCol>
                <a:gridCol w="1744981">
                  <a:extLst>
                    <a:ext uri="{9D8B030D-6E8A-4147-A177-3AD203B41FA5}">
                      <a16:colId xmlns:a16="http://schemas.microsoft.com/office/drawing/2014/main" val="3156082252"/>
                    </a:ext>
                  </a:extLst>
                </a:gridCol>
                <a:gridCol w="1744981">
                  <a:extLst>
                    <a:ext uri="{9D8B030D-6E8A-4147-A177-3AD203B41FA5}">
                      <a16:colId xmlns:a16="http://schemas.microsoft.com/office/drawing/2014/main" val="2150562404"/>
                    </a:ext>
                  </a:extLst>
                </a:gridCol>
              </a:tblGrid>
              <a:tr h="884030">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5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NEW RATE &amp; TERM</a:t>
                      </a:r>
                    </a:p>
                  </a:txBody>
                  <a:tcPr marL="365760" marR="0" marT="0" marB="0" anchor="ctr" horzOverflow="overflow">
                    <a:lnL w="12700">
                      <a:solidFill>
                        <a:srgbClr val="DDDBDF"/>
                      </a:solidFill>
                    </a:lnL>
                    <a:lnR w="12700">
                      <a:solidFill>
                        <a:srgbClr val="DDDBDF"/>
                      </a:solidFill>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$40,000</a:t>
                      </a:r>
                      <a:endParaRPr lang="en-US" sz="1800" i="1" dirty="0">
                        <a:solidFill>
                          <a:schemeClr val="tx2">
                            <a:lumMod val="50000"/>
                          </a:schemeClr>
                        </a:solidFill>
                        <a:latin typeface="Gilroy SemiBold" panose="00000700000000000000" pitchFamily="50" charset="0"/>
                      </a:endParaRPr>
                    </a:p>
                  </a:txBody>
                  <a:tcPr marL="509657"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5.5%</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$434</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lnSpc>
                          <a:spcPct val="100000"/>
                        </a:lnSpc>
                        <a:defRPr sz="2200">
                          <a:solidFill>
                            <a:srgbClr val="9C999B"/>
                          </a:solidFill>
                        </a:defRPr>
                      </a:pPr>
                      <a:r>
                        <a:rPr lang="en-US" sz="1800" dirty="0">
                          <a:solidFill>
                            <a:schemeClr val="tx2">
                              <a:lumMod val="50000"/>
                            </a:schemeClr>
                          </a:solidFill>
                          <a:latin typeface="Gilroy SemiBold" panose="00000700000000000000" pitchFamily="50" charset="0"/>
                        </a:rPr>
                        <a:t>120</a:t>
                      </a:r>
                    </a:p>
                    <a:p>
                      <a:pPr algn="ctr" defTabSz="914400">
                        <a:lnSpc>
                          <a:spcPct val="100000"/>
                        </a:lnSpc>
                        <a:defRPr sz="2200">
                          <a:solidFill>
                            <a:srgbClr val="9C999B"/>
                          </a:solidFill>
                        </a:defRPr>
                      </a:pPr>
                      <a:r>
                        <a:rPr lang="en-US" sz="1400" dirty="0">
                          <a:solidFill>
                            <a:schemeClr val="tx2">
                              <a:lumMod val="50000"/>
                            </a:schemeClr>
                          </a:solidFill>
                          <a:latin typeface="Gilroy SemiBold" panose="00000700000000000000" pitchFamily="50" charset="0"/>
                        </a:rPr>
                        <a:t>(</a:t>
                      </a:r>
                      <a:r>
                        <a:rPr lang="en-US" sz="1400" b="0" i="0" u="none" strike="noStrike" cap="none" spc="0" baseline="0" dirty="0">
                          <a:solidFill>
                            <a:schemeClr val="tx2">
                              <a:lumMod val="50000"/>
                            </a:schemeClr>
                          </a:solidFill>
                          <a:uFillTx/>
                          <a:latin typeface="Gilroy SemiBold" panose="00000700000000000000" pitchFamily="50" charset="0"/>
                          <a:ea typeface="+mn-ea"/>
                          <a:cs typeface="+mn-cs"/>
                          <a:sym typeface="Helvetica Neue Light"/>
                        </a:rPr>
                        <a:t>10 years)</a:t>
                      </a:r>
                      <a:endParaRPr sz="1400" b="0" i="0" u="none" strike="noStrike" cap="none" spc="0" baseline="0" dirty="0">
                        <a:solidFill>
                          <a:schemeClr val="tx2">
                            <a:lumMod val="50000"/>
                          </a:schemeClr>
                        </a:solidFill>
                        <a:uFillTx/>
                        <a:latin typeface="Gilroy SemiBold" panose="00000700000000000000" pitchFamily="50" charset="0"/>
                        <a:ea typeface="+mn-ea"/>
                        <a:cs typeface="+mn-cs"/>
                        <a:sym typeface="Helvetica Neue Light"/>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$12,093</a:t>
                      </a:r>
                      <a:endParaRPr sz="1800" dirty="0">
                        <a:solidFill>
                          <a:schemeClr val="tx2">
                            <a:lumMod val="50000"/>
                          </a:schemeClr>
                        </a:solidFill>
                        <a:latin typeface="Gilroy SemiBold" panose="000007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extLst>
                  <a:ext uri="{0D108BD9-81ED-4DB2-BD59-A6C34878D82A}">
                    <a16:rowId xmlns:a16="http://schemas.microsoft.com/office/drawing/2014/main" val="3121708030"/>
                  </a:ext>
                </a:extLst>
              </a:tr>
            </a:tbl>
          </a:graphicData>
        </a:graphic>
      </p:graphicFrame>
      <p:graphicFrame>
        <p:nvGraphicFramePr>
          <p:cNvPr id="4" name="Table 3">
            <a:extLst>
              <a:ext uri="{FF2B5EF4-FFF2-40B4-BE49-F238E27FC236}">
                <a16:creationId xmlns:a16="http://schemas.microsoft.com/office/drawing/2014/main" id="{65372084-65C8-43DF-A1A5-C5CCC559244B}"/>
              </a:ext>
            </a:extLst>
          </p:cNvPr>
          <p:cNvGraphicFramePr>
            <a:graphicFrameLocks noGrp="1"/>
          </p:cNvGraphicFramePr>
          <p:nvPr>
            <p:extLst>
              <p:ext uri="{D42A27DB-BD31-4B8C-83A1-F6EECF244321}">
                <p14:modId xmlns:p14="http://schemas.microsoft.com/office/powerpoint/2010/main" val="1855427066"/>
              </p:ext>
            </p:extLst>
          </p:nvPr>
        </p:nvGraphicFramePr>
        <p:xfrm>
          <a:off x="400047" y="4204362"/>
          <a:ext cx="11391905" cy="884030"/>
        </p:xfrm>
        <a:graphic>
          <a:graphicData uri="http://schemas.openxmlformats.org/drawingml/2006/table">
            <a:tbl>
              <a:tblPr/>
              <a:tblGrid>
                <a:gridCol w="2667000">
                  <a:extLst>
                    <a:ext uri="{9D8B030D-6E8A-4147-A177-3AD203B41FA5}">
                      <a16:colId xmlns:a16="http://schemas.microsoft.com/office/drawing/2014/main" val="781307779"/>
                    </a:ext>
                  </a:extLst>
                </a:gridCol>
                <a:gridCol w="1744981">
                  <a:extLst>
                    <a:ext uri="{9D8B030D-6E8A-4147-A177-3AD203B41FA5}">
                      <a16:colId xmlns:a16="http://schemas.microsoft.com/office/drawing/2014/main" val="2902780939"/>
                    </a:ext>
                  </a:extLst>
                </a:gridCol>
                <a:gridCol w="1744981">
                  <a:extLst>
                    <a:ext uri="{9D8B030D-6E8A-4147-A177-3AD203B41FA5}">
                      <a16:colId xmlns:a16="http://schemas.microsoft.com/office/drawing/2014/main" val="4065849976"/>
                    </a:ext>
                  </a:extLst>
                </a:gridCol>
                <a:gridCol w="1744981">
                  <a:extLst>
                    <a:ext uri="{9D8B030D-6E8A-4147-A177-3AD203B41FA5}">
                      <a16:colId xmlns:a16="http://schemas.microsoft.com/office/drawing/2014/main" val="1201320316"/>
                    </a:ext>
                  </a:extLst>
                </a:gridCol>
                <a:gridCol w="1744981">
                  <a:extLst>
                    <a:ext uri="{9D8B030D-6E8A-4147-A177-3AD203B41FA5}">
                      <a16:colId xmlns:a16="http://schemas.microsoft.com/office/drawing/2014/main" val="3503596522"/>
                    </a:ext>
                  </a:extLst>
                </a:gridCol>
                <a:gridCol w="1744981">
                  <a:extLst>
                    <a:ext uri="{9D8B030D-6E8A-4147-A177-3AD203B41FA5}">
                      <a16:colId xmlns:a16="http://schemas.microsoft.com/office/drawing/2014/main" val="2253082269"/>
                    </a:ext>
                  </a:extLst>
                </a:gridCol>
              </a:tblGrid>
              <a:tr h="884030">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5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NEW RATE &amp;</a:t>
                      </a:r>
                    </a:p>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5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ORIGINAL PAYMENT</a:t>
                      </a:r>
                    </a:p>
                  </a:txBody>
                  <a:tcPr marL="36576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$40,000</a:t>
                      </a:r>
                      <a:endParaRPr lang="en-US" sz="1800" i="1" dirty="0">
                        <a:solidFill>
                          <a:schemeClr val="tx2">
                            <a:lumMod val="50000"/>
                          </a:schemeClr>
                        </a:solidFill>
                        <a:latin typeface="Gilroy SemiBold" panose="00000700000000000000" pitchFamily="50" charset="0"/>
                      </a:endParaRPr>
                    </a:p>
                  </a:txBody>
                  <a:tcPr marL="509657"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5.5%</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$552</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lnSpc>
                          <a:spcPct val="100000"/>
                        </a:lnSpc>
                        <a:defRPr sz="2200">
                          <a:solidFill>
                            <a:srgbClr val="9C999B"/>
                          </a:solidFill>
                        </a:defRPr>
                      </a:pPr>
                      <a:r>
                        <a:rPr lang="en-US" sz="1800" dirty="0">
                          <a:solidFill>
                            <a:schemeClr val="tx2">
                              <a:lumMod val="50000"/>
                            </a:schemeClr>
                          </a:solidFill>
                          <a:latin typeface="Gilroy SemiBold" panose="00000700000000000000" pitchFamily="50" charset="0"/>
                        </a:rPr>
                        <a:t>89</a:t>
                      </a:r>
                    </a:p>
                    <a:p>
                      <a:pPr algn="ctr" defTabSz="914400">
                        <a:lnSpc>
                          <a:spcPct val="100000"/>
                        </a:lnSpc>
                        <a:defRPr sz="2200">
                          <a:solidFill>
                            <a:srgbClr val="9C999B"/>
                          </a:solidFill>
                        </a:defRPr>
                      </a:pPr>
                      <a:r>
                        <a:rPr lang="en-US" sz="1400" dirty="0">
                          <a:solidFill>
                            <a:schemeClr val="tx2">
                              <a:lumMod val="50000"/>
                            </a:schemeClr>
                          </a:solidFill>
                          <a:latin typeface="Gilroy SemiBold" panose="00000700000000000000" pitchFamily="50" charset="0"/>
                        </a:rPr>
                        <a:t>(</a:t>
                      </a:r>
                      <a:r>
                        <a:rPr lang="en-US" sz="1400" b="0" i="0" u="none" strike="noStrike" cap="none" spc="0" baseline="0" dirty="0">
                          <a:solidFill>
                            <a:schemeClr val="tx2">
                              <a:lumMod val="50000"/>
                            </a:schemeClr>
                          </a:solidFill>
                          <a:uFillTx/>
                          <a:latin typeface="Gilroy SemiBold" panose="00000700000000000000" pitchFamily="50" charset="0"/>
                          <a:ea typeface="+mn-ea"/>
                          <a:cs typeface="+mn-cs"/>
                          <a:sym typeface="Helvetica Neue Light"/>
                        </a:rPr>
                        <a:t>7.4 years)</a:t>
                      </a:r>
                      <a:endParaRPr sz="1400" b="0" i="0" u="none" strike="noStrike" cap="none" spc="0" baseline="0" dirty="0">
                        <a:solidFill>
                          <a:schemeClr val="tx2">
                            <a:lumMod val="50000"/>
                          </a:schemeClr>
                        </a:solidFill>
                        <a:uFillTx/>
                        <a:latin typeface="Gilroy SemiBold" panose="00000700000000000000" pitchFamily="50" charset="0"/>
                        <a:ea typeface="+mn-ea"/>
                        <a:cs typeface="+mn-cs"/>
                        <a:sym typeface="Helvetica Neue Light"/>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$8,726</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3932303796"/>
                  </a:ext>
                </a:extLst>
              </a:tr>
            </a:tbl>
          </a:graphicData>
        </a:graphic>
      </p:graphicFrame>
      <p:graphicFrame>
        <p:nvGraphicFramePr>
          <p:cNvPr id="6" name="Table 5">
            <a:extLst>
              <a:ext uri="{FF2B5EF4-FFF2-40B4-BE49-F238E27FC236}">
                <a16:creationId xmlns:a16="http://schemas.microsoft.com/office/drawing/2014/main" id="{7474CF57-B034-485D-901F-48D8BDBA7A28}"/>
              </a:ext>
            </a:extLst>
          </p:cNvPr>
          <p:cNvGraphicFramePr>
            <a:graphicFrameLocks noGrp="1"/>
          </p:cNvGraphicFramePr>
          <p:nvPr>
            <p:extLst>
              <p:ext uri="{D42A27DB-BD31-4B8C-83A1-F6EECF244321}">
                <p14:modId xmlns:p14="http://schemas.microsoft.com/office/powerpoint/2010/main" val="4188360781"/>
              </p:ext>
            </p:extLst>
          </p:nvPr>
        </p:nvGraphicFramePr>
        <p:xfrm>
          <a:off x="400047" y="5087343"/>
          <a:ext cx="11391905" cy="884030"/>
        </p:xfrm>
        <a:graphic>
          <a:graphicData uri="http://schemas.openxmlformats.org/drawingml/2006/table">
            <a:tbl>
              <a:tblPr/>
              <a:tblGrid>
                <a:gridCol w="2667000">
                  <a:extLst>
                    <a:ext uri="{9D8B030D-6E8A-4147-A177-3AD203B41FA5}">
                      <a16:colId xmlns:a16="http://schemas.microsoft.com/office/drawing/2014/main" val="1908869313"/>
                    </a:ext>
                  </a:extLst>
                </a:gridCol>
                <a:gridCol w="1744981">
                  <a:extLst>
                    <a:ext uri="{9D8B030D-6E8A-4147-A177-3AD203B41FA5}">
                      <a16:colId xmlns:a16="http://schemas.microsoft.com/office/drawing/2014/main" val="2395559186"/>
                    </a:ext>
                  </a:extLst>
                </a:gridCol>
                <a:gridCol w="1744981">
                  <a:extLst>
                    <a:ext uri="{9D8B030D-6E8A-4147-A177-3AD203B41FA5}">
                      <a16:colId xmlns:a16="http://schemas.microsoft.com/office/drawing/2014/main" val="3127453613"/>
                    </a:ext>
                  </a:extLst>
                </a:gridCol>
                <a:gridCol w="1744981">
                  <a:extLst>
                    <a:ext uri="{9D8B030D-6E8A-4147-A177-3AD203B41FA5}">
                      <a16:colId xmlns:a16="http://schemas.microsoft.com/office/drawing/2014/main" val="3885358701"/>
                    </a:ext>
                  </a:extLst>
                </a:gridCol>
                <a:gridCol w="1744981">
                  <a:extLst>
                    <a:ext uri="{9D8B030D-6E8A-4147-A177-3AD203B41FA5}">
                      <a16:colId xmlns:a16="http://schemas.microsoft.com/office/drawing/2014/main" val="2968769890"/>
                    </a:ext>
                  </a:extLst>
                </a:gridCol>
                <a:gridCol w="1744981">
                  <a:extLst>
                    <a:ext uri="{9D8B030D-6E8A-4147-A177-3AD203B41FA5}">
                      <a16:colId xmlns:a16="http://schemas.microsoft.com/office/drawing/2014/main" val="781921354"/>
                    </a:ext>
                  </a:extLst>
                </a:gridCol>
              </a:tblGrid>
              <a:tr h="884030">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5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NEW RATE &amp;</a:t>
                      </a:r>
                    </a:p>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5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INCREASED PAYMENT</a:t>
                      </a:r>
                    </a:p>
                  </a:txBody>
                  <a:tcPr marL="36576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1800" i="0" dirty="0">
                          <a:solidFill>
                            <a:schemeClr val="tx2">
                              <a:lumMod val="50000"/>
                            </a:schemeClr>
                          </a:solidFill>
                          <a:latin typeface="Gilroy SemiBold" panose="00000700000000000000" pitchFamily="50" charset="0"/>
                        </a:rPr>
                        <a:t>$40,000</a:t>
                      </a:r>
                      <a:endParaRPr lang="en-US" sz="1800" i="1" dirty="0">
                        <a:solidFill>
                          <a:schemeClr val="tx2">
                            <a:lumMod val="50000"/>
                          </a:schemeClr>
                        </a:solidFill>
                        <a:latin typeface="Gilroy SemiBold" panose="00000700000000000000" pitchFamily="50" charset="0"/>
                      </a:endParaRPr>
                    </a:p>
                  </a:txBody>
                  <a:tcPr marL="509657"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5.5%</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$575</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lnSpc>
                          <a:spcPct val="100000"/>
                        </a:lnSpc>
                        <a:defRPr sz="2200">
                          <a:solidFill>
                            <a:srgbClr val="9C999B"/>
                          </a:solidFill>
                        </a:defRPr>
                      </a:pPr>
                      <a:r>
                        <a:rPr lang="en-US" sz="1800" dirty="0">
                          <a:solidFill>
                            <a:schemeClr val="tx2">
                              <a:lumMod val="50000"/>
                            </a:schemeClr>
                          </a:solidFill>
                          <a:latin typeface="Gilroy SemiBold" panose="00000700000000000000" pitchFamily="50" charset="0"/>
                        </a:rPr>
                        <a:t>84</a:t>
                      </a:r>
                    </a:p>
                    <a:p>
                      <a:pPr algn="ctr" defTabSz="914400">
                        <a:lnSpc>
                          <a:spcPct val="100000"/>
                        </a:lnSpc>
                        <a:defRPr sz="2200">
                          <a:solidFill>
                            <a:srgbClr val="9C999B"/>
                          </a:solidFill>
                        </a:defRPr>
                      </a:pPr>
                      <a:r>
                        <a:rPr lang="en-US" sz="1400" dirty="0">
                          <a:solidFill>
                            <a:schemeClr val="tx2">
                              <a:lumMod val="50000"/>
                            </a:schemeClr>
                          </a:solidFill>
                          <a:latin typeface="Gilroy SemiBold" panose="00000700000000000000" pitchFamily="50" charset="0"/>
                        </a:rPr>
                        <a:t>(7 years)</a:t>
                      </a:r>
                      <a:endParaRPr sz="14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800" dirty="0">
                          <a:solidFill>
                            <a:schemeClr val="tx2">
                              <a:lumMod val="50000"/>
                            </a:schemeClr>
                          </a:solidFill>
                          <a:latin typeface="Gilroy SemiBold" panose="00000700000000000000" pitchFamily="50" charset="0"/>
                        </a:rPr>
                        <a:t>$8,280</a:t>
                      </a:r>
                      <a:endParaRPr sz="1800" dirty="0">
                        <a:solidFill>
                          <a:schemeClr val="tx2">
                            <a:lumMod val="50000"/>
                          </a:schemeClr>
                        </a:solidFill>
                        <a:latin typeface="Gilroy SemiBold" panose="000007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extLst>
                  <a:ext uri="{0D108BD9-81ED-4DB2-BD59-A6C34878D82A}">
                    <a16:rowId xmlns:a16="http://schemas.microsoft.com/office/drawing/2014/main" val="748652315"/>
                  </a:ext>
                </a:extLst>
              </a:tr>
            </a:tbl>
          </a:graphicData>
        </a:graphic>
      </p:graphicFrame>
    </p:spTree>
    <p:extLst>
      <p:ext uri="{BB962C8B-B14F-4D97-AF65-F5344CB8AC3E}">
        <p14:creationId xmlns:p14="http://schemas.microsoft.com/office/powerpoint/2010/main" val="426978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7C9ACC-22A0-439B-B50D-CE4B6382F6EB}"/>
              </a:ext>
            </a:extLst>
          </p:cNvPr>
          <p:cNvPicPr>
            <a:picLocks noChangeAspect="1"/>
          </p:cNvPicPr>
          <p:nvPr/>
        </p:nvPicPr>
        <p:blipFill>
          <a:blip r:embed="rId3" cstate="screen">
            <a:extLst>
              <a:ext uri="{28A0092B-C50C-407E-A947-70E740481C1C}">
                <a14:useLocalDpi xmlns:a14="http://schemas.microsoft.com/office/drawing/2010/main"/>
              </a:ext>
            </a:extLst>
          </a:blip>
          <a:srcRect t="12006" b="12006"/>
          <a:stretch/>
        </p:blipFill>
        <p:spPr>
          <a:xfrm>
            <a:off x="-107811" y="224"/>
            <a:ext cx="12407622" cy="6857554"/>
          </a:xfrm>
          <a:prstGeom prst="rect">
            <a:avLst/>
          </a:prstGeom>
        </p:spPr>
      </p:pic>
    </p:spTree>
    <p:extLst>
      <p:ext uri="{BB962C8B-B14F-4D97-AF65-F5344CB8AC3E}">
        <p14:creationId xmlns:p14="http://schemas.microsoft.com/office/powerpoint/2010/main" val="13632567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0080841-C42E-4E78-8B8B-B1DBE3BE9AED}"/>
              </a:ext>
            </a:extLst>
          </p:cNvPr>
          <p:cNvGrpSpPr/>
          <p:nvPr/>
        </p:nvGrpSpPr>
        <p:grpSpPr>
          <a:xfrm>
            <a:off x="6354775" y="684976"/>
            <a:ext cx="6071510" cy="5817213"/>
            <a:chOff x="6482807" y="859668"/>
            <a:chExt cx="6071905" cy="58175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235"/>
            <a:stretch/>
          </p:blipFill>
          <p:spPr>
            <a:xfrm flipH="1">
              <a:off x="6482807" y="859668"/>
              <a:ext cx="5889025" cy="5817591"/>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a:srcRect l="304" t="8745" r="41493" b="-81295"/>
            <a:stretch/>
          </p:blipFill>
          <p:spPr>
            <a:xfrm>
              <a:off x="7908155" y="1142549"/>
              <a:ext cx="4646557" cy="613893"/>
            </a:xfrm>
            <a:prstGeom prst="rect">
              <a:avLst/>
            </a:prstGeom>
          </p:spPr>
        </p:pic>
        <p:pic>
          <p:nvPicPr>
            <p:cNvPr id="3" name="Picture 2"/>
            <p:cNvPicPr>
              <a:picLocks noChangeAspect="1"/>
            </p:cNvPicPr>
            <p:nvPr/>
          </p:nvPicPr>
          <p:blipFill rotWithShape="1">
            <a:blip r:embed="rId5"/>
            <a:srcRect t="-2275" r="35664" b="-1308"/>
            <a:stretch/>
          </p:blipFill>
          <p:spPr>
            <a:xfrm>
              <a:off x="7908155" y="1347541"/>
              <a:ext cx="4527685" cy="4629859"/>
            </a:xfrm>
            <a:prstGeom prst="rect">
              <a:avLst/>
            </a:prstGeom>
          </p:spPr>
        </p:pic>
      </p:grpSp>
      <p:sp>
        <p:nvSpPr>
          <p:cNvPr id="5" name="TextBox 4">
            <a:extLst>
              <a:ext uri="{FF2B5EF4-FFF2-40B4-BE49-F238E27FC236}">
                <a16:creationId xmlns:a16="http://schemas.microsoft.com/office/drawing/2014/main" id="{63FEB483-51A8-41CC-AD5A-9203392A9D47}"/>
              </a:ext>
            </a:extLst>
          </p:cNvPr>
          <p:cNvSpPr txBox="1"/>
          <p:nvPr/>
        </p:nvSpPr>
        <p:spPr>
          <a:xfrm>
            <a:off x="1059041" y="3500830"/>
            <a:ext cx="5665166" cy="584775"/>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roy ExtraBold" panose="00000900000000000000" pitchFamily="50" charset="0"/>
                <a:ea typeface="Lato Black" charset="0"/>
                <a:cs typeface="Lato Black" charset="0"/>
              </a:rPr>
              <a:t>HUECU.ORG/SURVEY</a:t>
            </a:r>
          </a:p>
        </p:txBody>
      </p:sp>
      <p:sp>
        <p:nvSpPr>
          <p:cNvPr id="6" name="Rectangle 5">
            <a:extLst>
              <a:ext uri="{FF2B5EF4-FFF2-40B4-BE49-F238E27FC236}">
                <a16:creationId xmlns:a16="http://schemas.microsoft.com/office/drawing/2014/main" id="{5CE238EF-E472-4470-AA1F-8E3A61E5BDE3}"/>
              </a:ext>
            </a:extLst>
          </p:cNvPr>
          <p:cNvSpPr/>
          <p:nvPr/>
        </p:nvSpPr>
        <p:spPr>
          <a:xfrm>
            <a:off x="1064286" y="2585256"/>
            <a:ext cx="4498154" cy="707886"/>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Klinic Slab Medium" pitchFamily="50" charset="0"/>
              </a:rPr>
              <a:t>Be sure to let us know what you thought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Klinic Slab Medium" pitchFamily="50" charset="0"/>
              </a:rPr>
              <a:t>of this webinar in our online survey.</a:t>
            </a:r>
          </a:p>
        </p:txBody>
      </p:sp>
      <p:sp>
        <p:nvSpPr>
          <p:cNvPr id="9" name="TextBox 8">
            <a:extLst>
              <a:ext uri="{FF2B5EF4-FFF2-40B4-BE49-F238E27FC236}">
                <a16:creationId xmlns:a16="http://schemas.microsoft.com/office/drawing/2014/main" id="{47572980-E11C-4AC2-8D8D-B45BFD185D83}"/>
              </a:ext>
            </a:extLst>
          </p:cNvPr>
          <p:cNvSpPr txBox="1"/>
          <p:nvPr/>
        </p:nvSpPr>
        <p:spPr>
          <a:xfrm>
            <a:off x="1059040" y="1892486"/>
            <a:ext cx="5036960" cy="646289"/>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150" normalizeH="0" baseline="0" noProof="0" dirty="0">
                <a:ln>
                  <a:noFill/>
                </a:ln>
                <a:solidFill>
                  <a:srgbClr val="000000"/>
                </a:solidFill>
                <a:effectLst/>
                <a:uLnTx/>
                <a:uFillTx/>
                <a:latin typeface="Gilroy ExtraBold" panose="00000900000000000000" pitchFamily="50" charset="0"/>
              </a:rPr>
              <a:t>Survey </a:t>
            </a:r>
            <a:r>
              <a:rPr kumimoji="0" lang="en-US" sz="3600" b="1" i="0" u="none" strike="noStrike" kern="1200" cap="none" spc="-150" normalizeH="0" baseline="0" noProof="0" dirty="0">
                <a:ln>
                  <a:noFill/>
                </a:ln>
                <a:solidFill>
                  <a:srgbClr val="8C1831"/>
                </a:solidFill>
                <a:effectLst/>
                <a:uLnTx/>
                <a:uFillTx/>
                <a:latin typeface="Gilroy ExtraBold" panose="00000900000000000000" pitchFamily="50" charset="0"/>
              </a:rPr>
              <a:t>Says</a:t>
            </a:r>
            <a:endParaRPr kumimoji="0" lang="en-US" sz="3600" b="1" i="0" u="none" strike="noStrike" kern="1200" cap="none" spc="-150" normalizeH="0" baseline="0" noProof="0" dirty="0">
              <a:ln>
                <a:noFill/>
              </a:ln>
              <a:solidFill>
                <a:srgbClr val="8C2332"/>
              </a:solidFill>
              <a:effectLst/>
              <a:uLnTx/>
              <a:uFillTx/>
              <a:latin typeface="Gilroy ExtraBold" panose="00000900000000000000" pitchFamily="50" charset="0"/>
            </a:endParaRPr>
          </a:p>
        </p:txBody>
      </p:sp>
    </p:spTree>
    <p:extLst>
      <p:ext uri="{BB962C8B-B14F-4D97-AF65-F5344CB8AC3E}">
        <p14:creationId xmlns:p14="http://schemas.microsoft.com/office/powerpoint/2010/main" val="2895157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004293-348B-4804-A837-083BD99AB89E}"/>
              </a:ext>
            </a:extLst>
          </p:cNvPr>
          <p:cNvPicPr>
            <a:picLocks noGrp="1" noChangeAspect="1"/>
          </p:cNvPicPr>
          <p:nvPr>
            <p:ph type="pic" sz="quarter" idx="28"/>
          </p:nvPr>
        </p:nvPicPr>
        <p:blipFill rotWithShape="1">
          <a:blip r:embed="rId3" cstate="screen">
            <a:extLst>
              <a:ext uri="{28A0092B-C50C-407E-A947-70E740481C1C}">
                <a14:useLocalDpi xmlns:a14="http://schemas.microsoft.com/office/drawing/2010/main"/>
              </a:ext>
            </a:extLst>
          </a:blip>
          <a:srcRect l="26587" t="5927" r="27579" b="5927"/>
          <a:stretch/>
        </p:blipFill>
        <p:spPr>
          <a:xfrm>
            <a:off x="6842905" y="0"/>
            <a:ext cx="5349095" cy="6857999"/>
          </a:xfrm>
        </p:spPr>
      </p:pic>
      <p:sp>
        <p:nvSpPr>
          <p:cNvPr id="11" name="Text Placeholder 10">
            <a:extLst>
              <a:ext uri="{FF2B5EF4-FFF2-40B4-BE49-F238E27FC236}">
                <a16:creationId xmlns:a16="http://schemas.microsoft.com/office/drawing/2014/main" id="{B1189E3B-3C51-DC4E-B7FF-508E058A76B9}"/>
              </a:ext>
            </a:extLst>
          </p:cNvPr>
          <p:cNvSpPr>
            <a:spLocks noGrp="1"/>
          </p:cNvSpPr>
          <p:nvPr>
            <p:ph type="body" sz="quarter" idx="12"/>
          </p:nvPr>
        </p:nvSpPr>
        <p:spPr>
          <a:xfrm>
            <a:off x="1337908" y="1264805"/>
            <a:ext cx="4267926" cy="643025"/>
          </a:xfrm>
        </p:spPr>
        <p:txBody>
          <a:bodyPr>
            <a:noAutofit/>
          </a:bodyPr>
          <a:lstStyle/>
          <a:p>
            <a:r>
              <a:rPr lang="en-US" dirty="0"/>
              <a:t>Next </a:t>
            </a:r>
            <a:r>
              <a:rPr lang="en-US" dirty="0">
                <a:solidFill>
                  <a:schemeClr val="accent1"/>
                </a:solidFill>
              </a:rPr>
              <a:t>Steps</a:t>
            </a:r>
          </a:p>
        </p:txBody>
      </p:sp>
      <p:grpSp>
        <p:nvGrpSpPr>
          <p:cNvPr id="48" name="Group 47">
            <a:extLst>
              <a:ext uri="{FF2B5EF4-FFF2-40B4-BE49-F238E27FC236}">
                <a16:creationId xmlns:a16="http://schemas.microsoft.com/office/drawing/2014/main" id="{F7E28D1D-3F0A-44C0-9E3E-97F83CA3E410}"/>
              </a:ext>
            </a:extLst>
          </p:cNvPr>
          <p:cNvGrpSpPr/>
          <p:nvPr/>
        </p:nvGrpSpPr>
        <p:grpSpPr>
          <a:xfrm>
            <a:off x="1262337" y="2474693"/>
            <a:ext cx="4343496" cy="782264"/>
            <a:chOff x="6564287" y="2980958"/>
            <a:chExt cx="4343496" cy="782264"/>
          </a:xfrm>
        </p:grpSpPr>
        <p:sp>
          <p:nvSpPr>
            <p:cNvPr id="39" name="Text Placeholder 12">
              <a:extLst>
                <a:ext uri="{FF2B5EF4-FFF2-40B4-BE49-F238E27FC236}">
                  <a16:creationId xmlns:a16="http://schemas.microsoft.com/office/drawing/2014/main" id="{95003F51-499E-41EE-9806-C1B939D54AD5}"/>
                </a:ext>
              </a:extLst>
            </p:cNvPr>
            <p:cNvSpPr txBox="1">
              <a:spLocks/>
            </p:cNvSpPr>
            <p:nvPr/>
          </p:nvSpPr>
          <p:spPr>
            <a:xfrm>
              <a:off x="7382788" y="3424027"/>
              <a:ext cx="3524995"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ID" sz="1400" dirty="0">
                  <a:solidFill>
                    <a:schemeClr val="tx2">
                      <a:lumMod val="75000"/>
                    </a:schemeClr>
                  </a:solidFill>
                </a:rPr>
                <a:t>Complete your student loan repayment chart.</a:t>
              </a:r>
              <a:endParaRPr lang="en-US" sz="1400" dirty="0">
                <a:solidFill>
                  <a:schemeClr val="tx2">
                    <a:lumMod val="75000"/>
                  </a:schemeClr>
                </a:solidFill>
              </a:endParaRPr>
            </a:p>
          </p:txBody>
        </p:sp>
        <p:sp>
          <p:nvSpPr>
            <p:cNvPr id="40" name="Text Placeholder 13">
              <a:extLst>
                <a:ext uri="{FF2B5EF4-FFF2-40B4-BE49-F238E27FC236}">
                  <a16:creationId xmlns:a16="http://schemas.microsoft.com/office/drawing/2014/main" id="{E1125AB7-AFAC-49F5-A26A-2116368702EA}"/>
                </a:ext>
              </a:extLst>
            </p:cNvPr>
            <p:cNvSpPr txBox="1">
              <a:spLocks/>
            </p:cNvSpPr>
            <p:nvPr/>
          </p:nvSpPr>
          <p:spPr>
            <a:xfrm>
              <a:off x="7372804" y="3065182"/>
              <a:ext cx="3005186"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Do Your Homework</a:t>
              </a:r>
              <a:endParaRPr lang="en-US" sz="1800" dirty="0">
                <a:solidFill>
                  <a:srgbClr val="8C2332"/>
                </a:solidFill>
              </a:endParaRPr>
            </a:p>
          </p:txBody>
        </p:sp>
        <p:sp>
          <p:nvSpPr>
            <p:cNvPr id="45" name="Text Placeholder 21">
              <a:extLst>
                <a:ext uri="{FF2B5EF4-FFF2-40B4-BE49-F238E27FC236}">
                  <a16:creationId xmlns:a16="http://schemas.microsoft.com/office/drawing/2014/main" id="{B0BCE65B-C2C1-41CC-9DA8-133176B0AF73}"/>
                </a:ext>
              </a:extLst>
            </p:cNvPr>
            <p:cNvSpPr txBox="1">
              <a:spLocks/>
            </p:cNvSpPr>
            <p:nvPr/>
          </p:nvSpPr>
          <p:spPr>
            <a:xfrm>
              <a:off x="6564287" y="2980958"/>
              <a:ext cx="448254" cy="546768"/>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a:t>
              </a:r>
            </a:p>
          </p:txBody>
        </p:sp>
      </p:grpSp>
      <p:grpSp>
        <p:nvGrpSpPr>
          <p:cNvPr id="49" name="Group 48">
            <a:extLst>
              <a:ext uri="{FF2B5EF4-FFF2-40B4-BE49-F238E27FC236}">
                <a16:creationId xmlns:a16="http://schemas.microsoft.com/office/drawing/2014/main" id="{43F25F78-9424-470F-94C1-FFF4B570B31D}"/>
              </a:ext>
            </a:extLst>
          </p:cNvPr>
          <p:cNvGrpSpPr/>
          <p:nvPr/>
        </p:nvGrpSpPr>
        <p:grpSpPr>
          <a:xfrm>
            <a:off x="1315236" y="3770339"/>
            <a:ext cx="4111084" cy="742173"/>
            <a:chOff x="6685154" y="4250903"/>
            <a:chExt cx="4111084" cy="742173"/>
          </a:xfrm>
        </p:grpSpPr>
        <p:sp>
          <p:nvSpPr>
            <p:cNvPr id="41" name="Text Placeholder 14">
              <a:extLst>
                <a:ext uri="{FF2B5EF4-FFF2-40B4-BE49-F238E27FC236}">
                  <a16:creationId xmlns:a16="http://schemas.microsoft.com/office/drawing/2014/main" id="{1C0E714C-A087-4287-98D4-B3C7455A81EE}"/>
                </a:ext>
              </a:extLst>
            </p:cNvPr>
            <p:cNvSpPr txBox="1">
              <a:spLocks/>
            </p:cNvSpPr>
            <p:nvPr/>
          </p:nvSpPr>
          <p:spPr>
            <a:xfrm>
              <a:off x="7423606" y="4653881"/>
              <a:ext cx="3372632" cy="339195"/>
            </a:xfrm>
            <a:prstGeom prst="rect">
              <a:avLst/>
            </a:prstGeom>
          </p:spPr>
          <p:txBody>
            <a:bodyPr>
              <a:spAutoFit/>
            </a:bodyPr>
            <a:lstStyle>
              <a:defPPr>
                <a:defRPr lang="en-US"/>
              </a:defPPr>
              <a:lvl1pPr indent="0" defTabSz="914377">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dirty="0"/>
                <a:t>Research loan forgiveness options.</a:t>
              </a:r>
            </a:p>
          </p:txBody>
        </p:sp>
        <p:sp>
          <p:nvSpPr>
            <p:cNvPr id="42" name="Text Placeholder 15">
              <a:extLst>
                <a:ext uri="{FF2B5EF4-FFF2-40B4-BE49-F238E27FC236}">
                  <a16:creationId xmlns:a16="http://schemas.microsoft.com/office/drawing/2014/main" id="{5A9911F8-FD7B-4F35-9683-CF318050C728}"/>
                </a:ext>
              </a:extLst>
            </p:cNvPr>
            <p:cNvSpPr txBox="1">
              <a:spLocks/>
            </p:cNvSpPr>
            <p:nvPr/>
          </p:nvSpPr>
          <p:spPr>
            <a:xfrm>
              <a:off x="7423606" y="4296245"/>
              <a:ext cx="3005186"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Research</a:t>
              </a:r>
              <a:endParaRPr lang="en-US" sz="1800" dirty="0">
                <a:solidFill>
                  <a:srgbClr val="8C2332"/>
                </a:solidFill>
              </a:endParaRPr>
            </a:p>
          </p:txBody>
        </p:sp>
        <p:sp>
          <p:nvSpPr>
            <p:cNvPr id="46" name="Text Placeholder 22">
              <a:extLst>
                <a:ext uri="{FF2B5EF4-FFF2-40B4-BE49-F238E27FC236}">
                  <a16:creationId xmlns:a16="http://schemas.microsoft.com/office/drawing/2014/main" id="{591F876E-93D7-44A4-AA6C-C93BB4DF99E5}"/>
                </a:ext>
              </a:extLst>
            </p:cNvPr>
            <p:cNvSpPr txBox="1">
              <a:spLocks/>
            </p:cNvSpPr>
            <p:nvPr/>
          </p:nvSpPr>
          <p:spPr>
            <a:xfrm>
              <a:off x="6685154" y="4250903"/>
              <a:ext cx="448254" cy="534736"/>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a:t>
              </a:r>
            </a:p>
          </p:txBody>
        </p:sp>
      </p:grpSp>
      <p:grpSp>
        <p:nvGrpSpPr>
          <p:cNvPr id="50" name="Group 49">
            <a:extLst>
              <a:ext uri="{FF2B5EF4-FFF2-40B4-BE49-F238E27FC236}">
                <a16:creationId xmlns:a16="http://schemas.microsoft.com/office/drawing/2014/main" id="{0AAB9125-1BCA-4848-8089-2597C7353A7E}"/>
              </a:ext>
            </a:extLst>
          </p:cNvPr>
          <p:cNvGrpSpPr/>
          <p:nvPr/>
        </p:nvGrpSpPr>
        <p:grpSpPr>
          <a:xfrm>
            <a:off x="1315236" y="4986073"/>
            <a:ext cx="4132933" cy="920835"/>
            <a:chOff x="6685154" y="5390736"/>
            <a:chExt cx="4132933" cy="920835"/>
          </a:xfrm>
        </p:grpSpPr>
        <p:sp>
          <p:nvSpPr>
            <p:cNvPr id="43" name="Text Placeholder 16">
              <a:extLst>
                <a:ext uri="{FF2B5EF4-FFF2-40B4-BE49-F238E27FC236}">
                  <a16:creationId xmlns:a16="http://schemas.microsoft.com/office/drawing/2014/main" id="{167A62E0-27DF-488C-8BBF-C538A287F7EE}"/>
                </a:ext>
              </a:extLst>
            </p:cNvPr>
            <p:cNvSpPr txBox="1">
              <a:spLocks/>
            </p:cNvSpPr>
            <p:nvPr/>
          </p:nvSpPr>
          <p:spPr>
            <a:xfrm>
              <a:off x="7451444" y="5755948"/>
              <a:ext cx="3366643" cy="555623"/>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Calculate refinancing savings. </a:t>
              </a:r>
            </a:p>
          </p:txBody>
        </p:sp>
        <p:sp>
          <p:nvSpPr>
            <p:cNvPr id="44" name="Text Placeholder 17">
              <a:extLst>
                <a:ext uri="{FF2B5EF4-FFF2-40B4-BE49-F238E27FC236}">
                  <a16:creationId xmlns:a16="http://schemas.microsoft.com/office/drawing/2014/main" id="{283ACA69-7805-45B3-B0B6-05F5FF61B25D}"/>
                </a:ext>
              </a:extLst>
            </p:cNvPr>
            <p:cNvSpPr txBox="1">
              <a:spLocks/>
            </p:cNvSpPr>
            <p:nvPr/>
          </p:nvSpPr>
          <p:spPr>
            <a:xfrm>
              <a:off x="7429594" y="5414474"/>
              <a:ext cx="3005184"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Crunch The Numbers</a:t>
              </a:r>
              <a:endParaRPr lang="en-US" sz="1800" dirty="0">
                <a:solidFill>
                  <a:srgbClr val="8C2332"/>
                </a:solidFill>
              </a:endParaRPr>
            </a:p>
          </p:txBody>
        </p:sp>
        <p:sp>
          <p:nvSpPr>
            <p:cNvPr id="47" name="Text Placeholder 23">
              <a:extLst>
                <a:ext uri="{FF2B5EF4-FFF2-40B4-BE49-F238E27FC236}">
                  <a16:creationId xmlns:a16="http://schemas.microsoft.com/office/drawing/2014/main" id="{41094E2A-A66E-4C2B-AD33-7D5158B79403}"/>
                </a:ext>
              </a:extLst>
            </p:cNvPr>
            <p:cNvSpPr txBox="1">
              <a:spLocks/>
            </p:cNvSpPr>
            <p:nvPr/>
          </p:nvSpPr>
          <p:spPr>
            <a:xfrm>
              <a:off x="6685154" y="5390736"/>
              <a:ext cx="448254" cy="643024"/>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p>
          </p:txBody>
        </p:sp>
      </p:grpSp>
    </p:spTree>
    <p:extLst>
      <p:ext uri="{BB962C8B-B14F-4D97-AF65-F5344CB8AC3E}">
        <p14:creationId xmlns:p14="http://schemas.microsoft.com/office/powerpoint/2010/main" val="41808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39E09E7A-40EE-4110-B453-FDAB6E113170}"/>
              </a:ext>
            </a:extLst>
          </p:cNvPr>
          <p:cNvSpPr>
            <a:spLocks noGrp="1"/>
          </p:cNvSpPr>
          <p:nvPr>
            <p:ph type="body" sz="quarter" idx="12"/>
          </p:nvPr>
        </p:nvSpPr>
        <p:spPr>
          <a:xfrm>
            <a:off x="3090283" y="1315830"/>
            <a:ext cx="6011434" cy="1440872"/>
          </a:xfrm>
        </p:spPr>
        <p:txBody>
          <a:bodyPr>
            <a:normAutofit/>
          </a:bodyPr>
          <a:lstStyle/>
          <a:p>
            <a:r>
              <a:rPr lang="en-US" sz="4400" dirty="0"/>
              <a:t>Disclaimer</a:t>
            </a:r>
            <a:endParaRPr lang="en-US" sz="4400" dirty="0">
              <a:solidFill>
                <a:schemeClr val="tx1"/>
              </a:solidFill>
            </a:endParaRPr>
          </a:p>
        </p:txBody>
      </p:sp>
      <p:sp>
        <p:nvSpPr>
          <p:cNvPr id="19" name="Subtitle 1">
            <a:extLst>
              <a:ext uri="{FF2B5EF4-FFF2-40B4-BE49-F238E27FC236}">
                <a16:creationId xmlns:a16="http://schemas.microsoft.com/office/drawing/2014/main" id="{3BD4FD97-65AC-4B73-8183-331BC199A68F}"/>
              </a:ext>
            </a:extLst>
          </p:cNvPr>
          <p:cNvSpPr txBox="1">
            <a:spLocks/>
          </p:cNvSpPr>
          <p:nvPr/>
        </p:nvSpPr>
        <p:spPr>
          <a:xfrm>
            <a:off x="1411665" y="2824905"/>
            <a:ext cx="9368670" cy="2152613"/>
          </a:xfrm>
          <a:prstGeom prst="rect">
            <a:avLst/>
          </a:prstGeom>
        </p:spPr>
        <p:txBody>
          <a:bodyPr anchor="t" anchorCtr="0"/>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50000"/>
              </a:lnSpc>
              <a:spcBef>
                <a:spcPts val="2950"/>
              </a:spcBef>
              <a:spcAft>
                <a:spcPts val="0"/>
              </a:spcAft>
              <a:buClrTx/>
              <a:buSzPct val="125000"/>
              <a:buFontTx/>
              <a:buNone/>
              <a:tabLst/>
              <a:defRPr/>
            </a:pPr>
            <a:r>
              <a:rPr kumimoji="0" lang="en-US" sz="2000" b="0" i="0" u="none" strike="noStrike" kern="0" cap="none" spc="0" normalizeH="0" baseline="0" noProof="0" dirty="0">
                <a:ln>
                  <a:noFill/>
                </a:ln>
                <a:solidFill>
                  <a:schemeClr val="tx1"/>
                </a:solidFill>
                <a:effectLst/>
                <a:uLnTx/>
                <a:uFillTx/>
                <a:sym typeface="Helvetica Neue"/>
              </a:rPr>
              <a:t>This presentation is a general overview of principles you may want to consider. Only you can decide what is best for you. This presentation is educational in nature and is not intended to be, and should not be construed as tax, legal or investment advice. You should always consult a certified advisor for advice on your specific situation. The examples used in this presentation are for illustrative purposes only.</a:t>
            </a:r>
          </a:p>
        </p:txBody>
      </p:sp>
    </p:spTree>
    <p:extLst>
      <p:ext uri="{BB962C8B-B14F-4D97-AF65-F5344CB8AC3E}">
        <p14:creationId xmlns:p14="http://schemas.microsoft.com/office/powerpoint/2010/main" val="228176775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07465" y="734337"/>
            <a:ext cx="7201406" cy="5816835"/>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81655"/>
          <a:stretch/>
        </p:blipFill>
        <p:spPr>
          <a:xfrm>
            <a:off x="7932628" y="1007244"/>
            <a:ext cx="5789689" cy="589684"/>
          </a:xfrm>
          <a:prstGeom prst="rect">
            <a:avLst/>
          </a:prstGeom>
        </p:spPr>
      </p:pic>
      <p:sp>
        <p:nvSpPr>
          <p:cNvPr id="10" name="Subtitle text placeholder information">
            <a:extLst>
              <a:ext uri="{FF2B5EF4-FFF2-40B4-BE49-F238E27FC236}">
                <a16:creationId xmlns:a16="http://schemas.microsoft.com/office/drawing/2014/main" id="{F09AB8F7-CCB0-44B6-8CD2-85A34B685AFB}"/>
              </a:ext>
            </a:extLst>
          </p:cNvPr>
          <p:cNvSpPr txBox="1"/>
          <p:nvPr/>
        </p:nvSpPr>
        <p:spPr>
          <a:xfrm>
            <a:off x="1131958" y="3424542"/>
            <a:ext cx="5205416" cy="482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25398" rIns="0" bIns="25398" anchor="ctr">
            <a:spAutoFit/>
          </a:bodyPr>
          <a:lstStyle>
            <a:lvl1pPr algn="l">
              <a:defRPr sz="1600">
                <a:solidFill>
                  <a:srgbClr val="767A84"/>
                </a:solidFill>
                <a:latin typeface="Arial"/>
                <a:ea typeface="Arial"/>
                <a:cs typeface="Arial"/>
                <a:sym typeface="Arial"/>
              </a:defRPr>
            </a:lvl1pPr>
          </a:lstStyle>
          <a:p>
            <a:pPr algn="ctr" defTabSz="457177" fontAlgn="base">
              <a:spcBef>
                <a:spcPct val="0"/>
              </a:spcBef>
              <a:spcAft>
                <a:spcPct val="0"/>
              </a:spcAft>
              <a:defRPr/>
            </a:pPr>
            <a:r>
              <a:rPr lang="en-US" sz="1400" kern="0" dirty="0">
                <a:solidFill>
                  <a:srgbClr val="000000">
                    <a:lumMod val="65000"/>
                    <a:lumOff val="35000"/>
                  </a:srgbClr>
                </a:solidFill>
                <a:latin typeface="Klinic Slab Medium" pitchFamily="50" charset="0"/>
                <a:ea typeface="+mn-ea"/>
                <a:cs typeface="Arial" charset="0"/>
              </a:rPr>
              <a:t>Free Financial Counseling, Blogs, Workshops, Worksheets, Short Videos, Calculators and online education portal.</a:t>
            </a:r>
          </a:p>
        </p:txBody>
      </p:sp>
      <p:cxnSp>
        <p:nvCxnSpPr>
          <p:cNvPr id="15" name="Straight Connector 14">
            <a:extLst>
              <a:ext uri="{FF2B5EF4-FFF2-40B4-BE49-F238E27FC236}">
                <a16:creationId xmlns:a16="http://schemas.microsoft.com/office/drawing/2014/main" id="{D1CF18D6-17B9-4300-BE21-0838FD87923E}"/>
              </a:ext>
            </a:extLst>
          </p:cNvPr>
          <p:cNvCxnSpPr>
            <a:cxnSpLocks/>
          </p:cNvCxnSpPr>
          <p:nvPr/>
        </p:nvCxnSpPr>
        <p:spPr>
          <a:xfrm>
            <a:off x="2389060" y="3196441"/>
            <a:ext cx="2691209" cy="0"/>
          </a:xfrm>
          <a:prstGeom prst="line">
            <a:avLst/>
          </a:prstGeom>
          <a:ln>
            <a:solidFill>
              <a:srgbClr val="F2665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9C43D-984E-46E2-B709-3CB92B8207DE}"/>
              </a:ext>
            </a:extLst>
          </p:cNvPr>
          <p:cNvPicPr>
            <a:picLocks noChangeAspect="1"/>
          </p:cNvPicPr>
          <p:nvPr/>
        </p:nvPicPr>
        <p:blipFill rotWithShape="1">
          <a:blip r:embed="rId5"/>
          <a:srcRect b="4204"/>
          <a:stretch/>
        </p:blipFill>
        <p:spPr>
          <a:xfrm>
            <a:off x="7932628" y="1321135"/>
            <a:ext cx="5710872" cy="4374669"/>
          </a:xfrm>
          <a:prstGeom prst="rect">
            <a:avLst/>
          </a:prstGeom>
          <a:ln>
            <a:noFill/>
          </a:ln>
        </p:spPr>
      </p:pic>
      <p:sp>
        <p:nvSpPr>
          <p:cNvPr id="13" name="TextBox 12">
            <a:extLst>
              <a:ext uri="{FF2B5EF4-FFF2-40B4-BE49-F238E27FC236}">
                <a16:creationId xmlns:a16="http://schemas.microsoft.com/office/drawing/2014/main" id="{CC8B6B3E-55A5-4C0E-BC77-E5655B5A9A6E}"/>
              </a:ext>
            </a:extLst>
          </p:cNvPr>
          <p:cNvSpPr txBox="1"/>
          <p:nvPr/>
        </p:nvSpPr>
        <p:spPr>
          <a:xfrm>
            <a:off x="832578" y="4189918"/>
            <a:ext cx="5804175" cy="646331"/>
          </a:xfrm>
          <a:prstGeom prst="rect">
            <a:avLst/>
          </a:prstGeom>
          <a:noFill/>
        </p:spPr>
        <p:txBody>
          <a:bodyPr wrap="square" lIns="0" rIns="0" rtlCol="0">
            <a:spAutoFit/>
          </a:bodyPr>
          <a:lstStyle/>
          <a:p>
            <a:pPr algn="ctr" defTabSz="457154">
              <a:defRPr/>
            </a:pPr>
            <a:r>
              <a:rPr lang="en-US" sz="3600" b="1" dirty="0">
                <a:solidFill>
                  <a:srgbClr val="000000"/>
                </a:solidFill>
                <a:latin typeface="Gilroy ExtraBold" panose="00000900000000000000" pitchFamily="50" charset="0"/>
                <a:ea typeface="Lato Black" charset="0"/>
                <a:cs typeface="Lato Black" charset="0"/>
              </a:rPr>
              <a:t>HUECU.ORG/THRIVE</a:t>
            </a:r>
            <a:endParaRPr lang="en-US" sz="3600" b="1" spc="-150" dirty="0">
              <a:solidFill>
                <a:srgbClr val="000000"/>
              </a:solidFill>
              <a:latin typeface="Gilroy ExtraBold" panose="00000900000000000000" pitchFamily="50" charset="0"/>
              <a:ea typeface="Lato Black" charset="0"/>
              <a:cs typeface="Lato Black" charset="0"/>
            </a:endParaRPr>
          </a:p>
        </p:txBody>
      </p:sp>
      <p:sp>
        <p:nvSpPr>
          <p:cNvPr id="11" name="Text Placeholder 5">
            <a:extLst>
              <a:ext uri="{FF2B5EF4-FFF2-40B4-BE49-F238E27FC236}">
                <a16:creationId xmlns:a16="http://schemas.microsoft.com/office/drawing/2014/main" id="{38548ABF-5434-47F3-964A-A2CBB76F2895}"/>
              </a:ext>
            </a:extLst>
          </p:cNvPr>
          <p:cNvSpPr txBox="1">
            <a:spLocks/>
          </p:cNvSpPr>
          <p:nvPr/>
        </p:nvSpPr>
        <p:spPr>
          <a:xfrm>
            <a:off x="1373330" y="1636219"/>
            <a:ext cx="4722671" cy="1348061"/>
          </a:xfrm>
          <a:prstGeom prst="rect">
            <a:avLst/>
          </a:prstGeom>
        </p:spPr>
        <p:txBody>
          <a:bodyPr wrap="square" lIns="0" tIns="0" rIns="0">
            <a:spAutoFit/>
          </a:bodyPr>
          <a:lst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913562">
              <a:spcBef>
                <a:spcPts val="1000"/>
              </a:spcBef>
              <a:buNone/>
            </a:pPr>
            <a:r>
              <a:rPr lang="en-US" sz="5000" spc="-75" dirty="0">
                <a:solidFill>
                  <a:prstClr val="black"/>
                </a:solidFill>
                <a:latin typeface="Klinic Slab Bold" pitchFamily="50" charset="0"/>
              </a:rPr>
              <a:t>THRIVE </a:t>
            </a:r>
            <a:br>
              <a:rPr lang="en-US" sz="5000" spc="-75" dirty="0">
                <a:solidFill>
                  <a:prstClr val="black"/>
                </a:solidFill>
                <a:latin typeface="Klinic Slab Bold" pitchFamily="50" charset="0"/>
              </a:rPr>
            </a:br>
            <a:r>
              <a:rPr lang="en-US" sz="4400" spc="-75" dirty="0">
                <a:solidFill>
                  <a:prstClr val="black"/>
                </a:solidFill>
                <a:latin typeface="Klinic Slab Book" pitchFamily="50" charset="0"/>
              </a:rPr>
              <a:t>Financial Wellness</a:t>
            </a:r>
            <a:endParaRPr lang="en-US" sz="5000" spc="-75" dirty="0">
              <a:solidFill>
                <a:prstClr val="black"/>
              </a:solidFill>
              <a:latin typeface="Klinic Slab Book" pitchFamily="50" charset="0"/>
            </a:endParaRPr>
          </a:p>
        </p:txBody>
      </p:sp>
    </p:spTree>
    <p:extLst>
      <p:ext uri="{BB962C8B-B14F-4D97-AF65-F5344CB8AC3E}">
        <p14:creationId xmlns:p14="http://schemas.microsoft.com/office/powerpoint/2010/main" val="17532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054285" y="2259928"/>
            <a:ext cx="391381" cy="322931"/>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071206" y="2955623"/>
            <a:ext cx="362428" cy="367835"/>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072895" y="3696222"/>
            <a:ext cx="368006" cy="34735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115725" y="4484581"/>
            <a:ext cx="340390" cy="400063"/>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718018" y="2186776"/>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718017" y="2867238"/>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718017" y="4430660"/>
            <a:ext cx="2713017" cy="7039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104 Mount Auburn Street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solidFill>
                  <a:prstClr val="black">
                    <a:lumMod val="50000"/>
                    <a:lumOff val="50000"/>
                  </a:prstClr>
                </a:solidFill>
                <a:latin typeface="Gilroy SemiBold" panose="00000700000000000000" pitchFamily="50" charset="0"/>
              </a:rPr>
              <a:t>Cambridge, MA 02138</a:t>
            </a:r>
            <a:endPar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endParaRP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0"/>
          <a:srcRect l="19618" t="5063" r="25153" b="712"/>
          <a:stretch/>
        </p:blipFill>
        <p:spPr>
          <a:xfrm>
            <a:off x="5169408" y="0"/>
            <a:ext cx="7022593" cy="6858000"/>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018189" y="489445"/>
            <a:ext cx="2745905" cy="1365814"/>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dirty="0">
                <a:ln>
                  <a:noFill/>
                </a:ln>
                <a:solidFill>
                  <a:sysClr val="windowText" lastClr="000000"/>
                </a:solidFill>
                <a:effectLst/>
                <a:uLnTx/>
                <a:uFillTx/>
                <a:latin typeface="Gilroy ExtraBold" panose="00000900000000000000" pitchFamily="50" charset="0"/>
                <a:ea typeface="+mn-ea"/>
              </a:rPr>
              <a:t>Keep in </a:t>
            </a:r>
            <a:br>
              <a:rPr kumimoji="0" lang="en-US" sz="4400" b="1" i="0" u="none" strike="noStrike" kern="1200" cap="none" spc="-150" normalizeH="0" baseline="0" noProof="0" dirty="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dirty="0">
                <a:ln>
                  <a:noFill/>
                </a:ln>
                <a:solidFill>
                  <a:srgbClr val="8C2332"/>
                </a:solidFill>
                <a:effectLst/>
                <a:uLnTx/>
                <a:uFillTx/>
                <a:latin typeface="Gilroy ExtraBold" panose="00000900000000000000" pitchFamily="50" charset="0"/>
                <a:ea typeface="+mn-ea"/>
              </a:rPr>
              <a:t>Touch</a:t>
            </a:r>
            <a:endParaRPr kumimoji="0" lang="en-US" sz="4400" b="1" i="0" u="none" strike="noStrike" kern="1200" cap="none" spc="-150" normalizeH="0" baseline="0" noProof="0" dirty="0">
              <a:ln>
                <a:noFill/>
              </a:ln>
              <a:solidFill>
                <a:sysClr val="windowText" lastClr="000000"/>
              </a:solidFill>
              <a:effectLst/>
              <a:uLnTx/>
              <a:uFillTx/>
              <a:latin typeface="Gilroy ExtraBold" panose="00000900000000000000" pitchFamily="50" charset="0"/>
              <a:ea typeface="+mn-ea"/>
            </a:endParaRP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718017" y="3547700"/>
            <a:ext cx="5146607" cy="659305"/>
            <a:chOff x="1718017" y="3881745"/>
            <a:chExt cx="5146607" cy="659305"/>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61610"/>
            </a:xfrm>
            <a:prstGeom prst="rect">
              <a:avLst/>
            </a:prstGeom>
          </p:spPr>
          <p:txBody>
            <a:bodyPr wrap="square">
              <a:spAutoFit/>
            </a:bodyPr>
            <a:lstStyle/>
            <a:p>
              <a:r>
                <a:rPr lang="en-US" sz="1050" dirty="0">
                  <a:solidFill>
                    <a:schemeClr val="tx1">
                      <a:lumMod val="65000"/>
                      <a:lumOff val="35000"/>
                    </a:schemeClr>
                  </a:solidFill>
                  <a:latin typeface="Gilroy SemiBold" panose="00000700000000000000" pitchFamily="50" charset="0"/>
                </a:rPr>
                <a:t>Find us on all social channels</a:t>
              </a:r>
              <a:endParaRPr lang="en-US" sz="1050" b="1" dirty="0">
                <a:solidFill>
                  <a:schemeClr val="tx1">
                    <a:lumMod val="65000"/>
                    <a:lumOff val="35000"/>
                  </a:schemeClr>
                </a:solidFill>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2895" y="5854656"/>
            <a:ext cx="2515737" cy="505046"/>
          </a:xfrm>
          <a:prstGeom prst="rect">
            <a:avLst/>
          </a:prstGeom>
        </p:spPr>
      </p:pic>
    </p:spTree>
    <p:extLst>
      <p:ext uri="{BB962C8B-B14F-4D97-AF65-F5344CB8AC3E}">
        <p14:creationId xmlns:p14="http://schemas.microsoft.com/office/powerpoint/2010/main" val="3379469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762EADA-11E4-437E-B176-4A628E2DC47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9428" t="2576" b="2576"/>
          <a:stretch/>
        </p:blipFill>
        <p:spPr>
          <a:xfrm>
            <a:off x="7728668" y="-74209"/>
            <a:ext cx="4463332" cy="7023649"/>
          </a:xfrm>
        </p:spPr>
      </p:pic>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401158" y="856373"/>
            <a:ext cx="4959885" cy="540707"/>
          </a:xfrm>
        </p:spPr>
        <p:txBody>
          <a:bodyPr>
            <a:noAutofit/>
          </a:bodyPr>
          <a:lstStyle/>
          <a:p>
            <a:pPr algn="l"/>
            <a:r>
              <a:rPr lang="en-US" sz="4400" dirty="0"/>
              <a:t>Steps To Student Loan </a:t>
            </a:r>
            <a:r>
              <a:rPr lang="en-US" sz="4400" dirty="0">
                <a:solidFill>
                  <a:schemeClr val="accent1"/>
                </a:solidFill>
              </a:rPr>
              <a:t>Repayment</a:t>
            </a:r>
          </a:p>
        </p:txBody>
      </p:sp>
      <p:grpSp>
        <p:nvGrpSpPr>
          <p:cNvPr id="20" name="Group 19">
            <a:extLst>
              <a:ext uri="{FF2B5EF4-FFF2-40B4-BE49-F238E27FC236}">
                <a16:creationId xmlns:a16="http://schemas.microsoft.com/office/drawing/2014/main" id="{A772ED7C-8C2D-40CE-96F1-D850E619AE22}"/>
              </a:ext>
            </a:extLst>
          </p:cNvPr>
          <p:cNvGrpSpPr/>
          <p:nvPr/>
        </p:nvGrpSpPr>
        <p:grpSpPr>
          <a:xfrm>
            <a:off x="1281887" y="2228582"/>
            <a:ext cx="4446661" cy="789666"/>
            <a:chOff x="6564287" y="2980958"/>
            <a:chExt cx="4446661" cy="789666"/>
          </a:xfrm>
        </p:grpSpPr>
        <p:sp>
          <p:nvSpPr>
            <p:cNvPr id="21" name="Text Placeholder 12">
              <a:extLst>
                <a:ext uri="{FF2B5EF4-FFF2-40B4-BE49-F238E27FC236}">
                  <a16:creationId xmlns:a16="http://schemas.microsoft.com/office/drawing/2014/main" id="{C414C68C-1B07-4EC9-90A1-8770DDF82834}"/>
                </a:ext>
              </a:extLst>
            </p:cNvPr>
            <p:cNvSpPr txBox="1">
              <a:spLocks/>
            </p:cNvSpPr>
            <p:nvPr/>
          </p:nvSpPr>
          <p:spPr>
            <a:xfrm>
              <a:off x="7382788" y="3431429"/>
              <a:ext cx="3628159"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Understand what types of loans you have.</a:t>
              </a:r>
            </a:p>
          </p:txBody>
        </p:sp>
        <p:sp>
          <p:nvSpPr>
            <p:cNvPr id="25" name="Text Placeholder 13">
              <a:extLst>
                <a:ext uri="{FF2B5EF4-FFF2-40B4-BE49-F238E27FC236}">
                  <a16:creationId xmlns:a16="http://schemas.microsoft.com/office/drawing/2014/main" id="{84DC810C-2DD1-4EC3-850B-F9EBE4C9EB75}"/>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Your Student </a:t>
              </a:r>
              <a:r>
                <a:rPr lang="en-US" sz="1800" dirty="0">
                  <a:solidFill>
                    <a:schemeClr val="accent1"/>
                  </a:solidFill>
                </a:rPr>
                <a:t>Loans</a:t>
              </a:r>
            </a:p>
          </p:txBody>
        </p:sp>
        <p:sp>
          <p:nvSpPr>
            <p:cNvPr id="26" name="Text Placeholder 21">
              <a:extLst>
                <a:ext uri="{FF2B5EF4-FFF2-40B4-BE49-F238E27FC236}">
                  <a16:creationId xmlns:a16="http://schemas.microsoft.com/office/drawing/2014/main" id="{4DD27096-67D3-4E9D-A4F9-D99E71C28D44}"/>
                </a:ext>
              </a:extLst>
            </p:cNvPr>
            <p:cNvSpPr txBox="1">
              <a:spLocks/>
            </p:cNvSpPr>
            <p:nvPr/>
          </p:nvSpPr>
          <p:spPr>
            <a:xfrm>
              <a:off x="6564287" y="2980958"/>
              <a:ext cx="448254" cy="546768"/>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a:t>
              </a:r>
            </a:p>
          </p:txBody>
        </p:sp>
      </p:grpSp>
      <p:grpSp>
        <p:nvGrpSpPr>
          <p:cNvPr id="27" name="Group 26">
            <a:extLst>
              <a:ext uri="{FF2B5EF4-FFF2-40B4-BE49-F238E27FC236}">
                <a16:creationId xmlns:a16="http://schemas.microsoft.com/office/drawing/2014/main" id="{537D44C5-E432-422B-B010-F13FC4A100FF}"/>
              </a:ext>
            </a:extLst>
          </p:cNvPr>
          <p:cNvGrpSpPr/>
          <p:nvPr/>
        </p:nvGrpSpPr>
        <p:grpSpPr>
          <a:xfrm>
            <a:off x="1321643" y="3270436"/>
            <a:ext cx="4406904" cy="789666"/>
            <a:chOff x="6604044" y="2980958"/>
            <a:chExt cx="4406904" cy="789666"/>
          </a:xfrm>
        </p:grpSpPr>
        <p:sp>
          <p:nvSpPr>
            <p:cNvPr id="28" name="Text Placeholder 12">
              <a:extLst>
                <a:ext uri="{FF2B5EF4-FFF2-40B4-BE49-F238E27FC236}">
                  <a16:creationId xmlns:a16="http://schemas.microsoft.com/office/drawing/2014/main" id="{992FAA18-F933-4A83-835A-D177F943EA99}"/>
                </a:ext>
              </a:extLst>
            </p:cNvPr>
            <p:cNvSpPr txBox="1">
              <a:spLocks/>
            </p:cNvSpPr>
            <p:nvPr/>
          </p:nvSpPr>
          <p:spPr>
            <a:xfrm>
              <a:off x="7382788" y="3431429"/>
              <a:ext cx="3628159"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Know what your repayment options are. </a:t>
              </a:r>
            </a:p>
          </p:txBody>
        </p:sp>
        <p:sp>
          <p:nvSpPr>
            <p:cNvPr id="29" name="Text Placeholder 13">
              <a:extLst>
                <a:ext uri="{FF2B5EF4-FFF2-40B4-BE49-F238E27FC236}">
                  <a16:creationId xmlns:a16="http://schemas.microsoft.com/office/drawing/2014/main" id="{DF966C7D-6FAD-4E78-B17A-DABD01F542FF}"/>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Repayment </a:t>
              </a:r>
              <a:r>
                <a:rPr lang="en-US" sz="1800" dirty="0">
                  <a:solidFill>
                    <a:schemeClr val="accent1"/>
                  </a:solidFill>
                </a:rPr>
                <a:t>Options</a:t>
              </a:r>
            </a:p>
          </p:txBody>
        </p:sp>
        <p:sp>
          <p:nvSpPr>
            <p:cNvPr id="30" name="Text Placeholder 21">
              <a:extLst>
                <a:ext uri="{FF2B5EF4-FFF2-40B4-BE49-F238E27FC236}">
                  <a16:creationId xmlns:a16="http://schemas.microsoft.com/office/drawing/2014/main" id="{F75A3D88-AE62-4796-AAC1-E68185D34088}"/>
                </a:ext>
              </a:extLst>
            </p:cNvPr>
            <p:cNvSpPr txBox="1">
              <a:spLocks/>
            </p:cNvSpPr>
            <p:nvPr/>
          </p:nvSpPr>
          <p:spPr>
            <a:xfrm>
              <a:off x="6604044" y="2980958"/>
              <a:ext cx="448254" cy="546768"/>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a:t>
              </a:r>
            </a:p>
          </p:txBody>
        </p:sp>
      </p:grpSp>
      <p:grpSp>
        <p:nvGrpSpPr>
          <p:cNvPr id="31" name="Group 30">
            <a:extLst>
              <a:ext uri="{FF2B5EF4-FFF2-40B4-BE49-F238E27FC236}">
                <a16:creationId xmlns:a16="http://schemas.microsoft.com/office/drawing/2014/main" id="{E449FAA5-D271-4FDD-B3CB-1926D412C507}"/>
              </a:ext>
            </a:extLst>
          </p:cNvPr>
          <p:cNvGrpSpPr/>
          <p:nvPr/>
        </p:nvGrpSpPr>
        <p:grpSpPr>
          <a:xfrm>
            <a:off x="1321644" y="4312290"/>
            <a:ext cx="5039399" cy="789666"/>
            <a:chOff x="6604044" y="2980958"/>
            <a:chExt cx="5039399" cy="789666"/>
          </a:xfrm>
        </p:grpSpPr>
        <p:sp>
          <p:nvSpPr>
            <p:cNvPr id="32" name="Text Placeholder 12">
              <a:extLst>
                <a:ext uri="{FF2B5EF4-FFF2-40B4-BE49-F238E27FC236}">
                  <a16:creationId xmlns:a16="http://schemas.microsoft.com/office/drawing/2014/main" id="{B3F65160-D9AC-4618-8AEC-FDB75F10F134}"/>
                </a:ext>
              </a:extLst>
            </p:cNvPr>
            <p:cNvSpPr txBox="1">
              <a:spLocks/>
            </p:cNvSpPr>
            <p:nvPr/>
          </p:nvSpPr>
          <p:spPr>
            <a:xfrm>
              <a:off x="7382788" y="3431429"/>
              <a:ext cx="4260655"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Research your federal forgiveness and discharge options.</a:t>
              </a:r>
            </a:p>
          </p:txBody>
        </p:sp>
        <p:sp>
          <p:nvSpPr>
            <p:cNvPr id="33" name="Text Placeholder 13">
              <a:extLst>
                <a:ext uri="{FF2B5EF4-FFF2-40B4-BE49-F238E27FC236}">
                  <a16:creationId xmlns:a16="http://schemas.microsoft.com/office/drawing/2014/main" id="{899C11B2-1AE9-420D-9471-D0E6E83C7983}"/>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Research</a:t>
              </a:r>
              <a:endParaRPr lang="en-US" sz="1800" dirty="0">
                <a:solidFill>
                  <a:schemeClr val="accent1"/>
                </a:solidFill>
              </a:endParaRPr>
            </a:p>
          </p:txBody>
        </p:sp>
        <p:sp>
          <p:nvSpPr>
            <p:cNvPr id="34" name="Text Placeholder 21">
              <a:extLst>
                <a:ext uri="{FF2B5EF4-FFF2-40B4-BE49-F238E27FC236}">
                  <a16:creationId xmlns:a16="http://schemas.microsoft.com/office/drawing/2014/main" id="{D3649ED9-18D7-47B0-AE61-1B9CCFCE63FB}"/>
                </a:ext>
              </a:extLst>
            </p:cNvPr>
            <p:cNvSpPr txBox="1">
              <a:spLocks/>
            </p:cNvSpPr>
            <p:nvPr/>
          </p:nvSpPr>
          <p:spPr>
            <a:xfrm>
              <a:off x="6604044" y="2980958"/>
              <a:ext cx="448254" cy="546768"/>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p>
          </p:txBody>
        </p:sp>
      </p:grpSp>
      <p:grpSp>
        <p:nvGrpSpPr>
          <p:cNvPr id="35" name="Group 34">
            <a:extLst>
              <a:ext uri="{FF2B5EF4-FFF2-40B4-BE49-F238E27FC236}">
                <a16:creationId xmlns:a16="http://schemas.microsoft.com/office/drawing/2014/main" id="{0279B8F2-2DF3-46C3-AD96-39578DDF9A3E}"/>
              </a:ext>
            </a:extLst>
          </p:cNvPr>
          <p:cNvGrpSpPr/>
          <p:nvPr/>
        </p:nvGrpSpPr>
        <p:grpSpPr>
          <a:xfrm>
            <a:off x="1313691" y="5354144"/>
            <a:ext cx="4375100" cy="789666"/>
            <a:chOff x="6635848" y="2980958"/>
            <a:chExt cx="4375100" cy="789666"/>
          </a:xfrm>
        </p:grpSpPr>
        <p:sp>
          <p:nvSpPr>
            <p:cNvPr id="36" name="Text Placeholder 12">
              <a:extLst>
                <a:ext uri="{FF2B5EF4-FFF2-40B4-BE49-F238E27FC236}">
                  <a16:creationId xmlns:a16="http://schemas.microsoft.com/office/drawing/2014/main" id="{F7FAA321-22BC-4100-BC34-F71BABE910CF}"/>
                </a:ext>
              </a:extLst>
            </p:cNvPr>
            <p:cNvSpPr txBox="1">
              <a:spLocks/>
            </p:cNvSpPr>
            <p:nvPr/>
          </p:nvSpPr>
          <p:spPr>
            <a:xfrm>
              <a:off x="7382788" y="3431429"/>
              <a:ext cx="3628159"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Consider if refinancing is an option for you.</a:t>
              </a:r>
            </a:p>
          </p:txBody>
        </p:sp>
        <p:sp>
          <p:nvSpPr>
            <p:cNvPr id="37" name="Text Placeholder 13">
              <a:extLst>
                <a:ext uri="{FF2B5EF4-FFF2-40B4-BE49-F238E27FC236}">
                  <a16:creationId xmlns:a16="http://schemas.microsoft.com/office/drawing/2014/main" id="{402DDEB7-A4AF-46C7-87B0-C18770C0F825}"/>
                </a:ext>
              </a:extLst>
            </p:cNvPr>
            <p:cNvSpPr txBox="1">
              <a:spLocks/>
            </p:cNvSpPr>
            <p:nvPr/>
          </p:nvSpPr>
          <p:spPr>
            <a:xfrm>
              <a:off x="7372803" y="3065182"/>
              <a:ext cx="3638145"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Refinancing </a:t>
              </a:r>
              <a:r>
                <a:rPr lang="en-US" sz="1800" dirty="0">
                  <a:solidFill>
                    <a:schemeClr val="accent1"/>
                  </a:solidFill>
                </a:rPr>
                <a:t>Options</a:t>
              </a:r>
            </a:p>
          </p:txBody>
        </p:sp>
        <p:sp>
          <p:nvSpPr>
            <p:cNvPr id="38" name="Text Placeholder 21">
              <a:extLst>
                <a:ext uri="{FF2B5EF4-FFF2-40B4-BE49-F238E27FC236}">
                  <a16:creationId xmlns:a16="http://schemas.microsoft.com/office/drawing/2014/main" id="{04ABFFF6-AF24-451F-9586-E5F50850A7B5}"/>
                </a:ext>
              </a:extLst>
            </p:cNvPr>
            <p:cNvSpPr txBox="1">
              <a:spLocks/>
            </p:cNvSpPr>
            <p:nvPr/>
          </p:nvSpPr>
          <p:spPr>
            <a:xfrm>
              <a:off x="6635848" y="2980958"/>
              <a:ext cx="448254" cy="546768"/>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p>
          </p:txBody>
        </p:sp>
      </p:grpSp>
    </p:spTree>
    <p:extLst>
      <p:ext uri="{BB962C8B-B14F-4D97-AF65-F5344CB8AC3E}">
        <p14:creationId xmlns:p14="http://schemas.microsoft.com/office/powerpoint/2010/main" val="343615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2"/>
          <a:srcRect l="9706" r="-9701"/>
          <a:stretch/>
        </p:blipFill>
        <p:spPr bwMode="auto">
          <a:xfrm>
            <a:off x="397" y="0"/>
            <a:ext cx="1219120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B46285-F4CD-49EB-8D85-983C1DC79F2B}"/>
              </a:ext>
            </a:extLst>
          </p:cNvPr>
          <p:cNvSpPr/>
          <p:nvPr/>
        </p:nvSpPr>
        <p:spPr>
          <a:xfrm>
            <a:off x="6748669" y="0"/>
            <a:ext cx="5668915" cy="6967728"/>
          </a:xfrm>
          <a:prstGeom prst="rect">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7597831" y="2445244"/>
            <a:ext cx="4145757" cy="1025922"/>
          </a:xfrm>
        </p:spPr>
        <p:txBody>
          <a:bodyPr>
            <a:spAutoFit/>
          </a:bodyPr>
          <a:lstStyle/>
          <a:p>
            <a:pPr defTabSz="914355">
              <a:defRPr/>
            </a:pPr>
            <a:r>
              <a:rPr lang="en-US" sz="6000" kern="1200" spc="0" dirty="0">
                <a:latin typeface="Gilroy ExtraBold" panose="00000900000000000000" pitchFamily="50" charset="0"/>
                <a:ea typeface="+mn-ea"/>
                <a:cs typeface="Gilroy ExtraBold" panose="00000900000000000000" pitchFamily="50" charset="0"/>
              </a:rPr>
              <a:t>STEP 1</a:t>
            </a:r>
          </a:p>
        </p:txBody>
      </p:sp>
      <p:sp>
        <p:nvSpPr>
          <p:cNvPr id="4" name="Text Placeholder 3">
            <a:extLst>
              <a:ext uri="{FF2B5EF4-FFF2-40B4-BE49-F238E27FC236}">
                <a16:creationId xmlns:a16="http://schemas.microsoft.com/office/drawing/2014/main" id="{2CA5DA73-BAB7-4725-889C-A12BB070E65E}"/>
              </a:ext>
            </a:extLst>
          </p:cNvPr>
          <p:cNvSpPr>
            <a:spLocks noGrp="1"/>
          </p:cNvSpPr>
          <p:nvPr>
            <p:ph type="body" sz="quarter" idx="12"/>
          </p:nvPr>
        </p:nvSpPr>
        <p:spPr>
          <a:xfrm>
            <a:off x="7851357" y="3782786"/>
            <a:ext cx="3638704" cy="899886"/>
          </a:xfrm>
        </p:spPr>
        <p:txBody>
          <a:bodyPr>
            <a:noAutofit/>
          </a:bodyPr>
          <a:lstStyle/>
          <a:p>
            <a:pPr defTabSz="914355">
              <a:lnSpc>
                <a:spcPct val="125000"/>
              </a:lnSpc>
              <a:defRPr/>
            </a:pPr>
            <a:r>
              <a:rPr lang="en-US" sz="2400" dirty="0">
                <a:solidFill>
                  <a:schemeClr val="tx1"/>
                </a:solidFill>
              </a:rPr>
              <a:t>Understand your loans.</a:t>
            </a:r>
          </a:p>
        </p:txBody>
      </p:sp>
      <p:cxnSp>
        <p:nvCxnSpPr>
          <p:cNvPr id="7" name="Straight Connector 6">
            <a:extLst>
              <a:ext uri="{FF2B5EF4-FFF2-40B4-BE49-F238E27FC236}">
                <a16:creationId xmlns:a16="http://schemas.microsoft.com/office/drawing/2014/main" id="{903CB958-542E-45F6-8655-E9F2DADC90F9}"/>
              </a:ext>
            </a:extLst>
          </p:cNvPr>
          <p:cNvCxnSpPr>
            <a:cxnSpLocks/>
          </p:cNvCxnSpPr>
          <p:nvPr/>
        </p:nvCxnSpPr>
        <p:spPr>
          <a:xfrm rot="5400000">
            <a:off x="9670709" y="2944600"/>
            <a:ext cx="0" cy="1456532"/>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833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004293-348B-4804-A837-083BD99AB89E}"/>
              </a:ext>
            </a:extLst>
          </p:cNvPr>
          <p:cNvPicPr>
            <a:picLocks noGrp="1" noChangeAspect="1"/>
          </p:cNvPicPr>
          <p:nvPr>
            <p:ph type="pic" sz="quarter" idx="28"/>
          </p:nvPr>
        </p:nvPicPr>
        <p:blipFill rotWithShape="1">
          <a:blip r:embed="rId3"/>
          <a:srcRect l="44954" r="11172"/>
          <a:stretch/>
        </p:blipFill>
        <p:spPr>
          <a:xfrm>
            <a:off x="6842905" y="0"/>
            <a:ext cx="5349095" cy="6857999"/>
          </a:xfrm>
        </p:spPr>
      </p:pic>
      <p:sp>
        <p:nvSpPr>
          <p:cNvPr id="11" name="Text Placeholder 10">
            <a:extLst>
              <a:ext uri="{FF2B5EF4-FFF2-40B4-BE49-F238E27FC236}">
                <a16:creationId xmlns:a16="http://schemas.microsoft.com/office/drawing/2014/main" id="{B1189E3B-3C51-DC4E-B7FF-508E058A76B9}"/>
              </a:ext>
            </a:extLst>
          </p:cNvPr>
          <p:cNvSpPr>
            <a:spLocks noGrp="1"/>
          </p:cNvSpPr>
          <p:nvPr>
            <p:ph type="body" sz="quarter" idx="12"/>
          </p:nvPr>
        </p:nvSpPr>
        <p:spPr>
          <a:xfrm>
            <a:off x="989540" y="540164"/>
            <a:ext cx="4267926" cy="1956755"/>
          </a:xfrm>
        </p:spPr>
        <p:txBody>
          <a:bodyPr>
            <a:normAutofit/>
          </a:bodyPr>
          <a:lstStyle/>
          <a:p>
            <a:r>
              <a:rPr lang="en-US" dirty="0"/>
              <a:t>Types of Student </a:t>
            </a:r>
            <a:r>
              <a:rPr lang="en-US" dirty="0">
                <a:solidFill>
                  <a:schemeClr val="accent1"/>
                </a:solidFill>
              </a:rPr>
              <a:t>Loans</a:t>
            </a:r>
          </a:p>
        </p:txBody>
      </p:sp>
      <p:grpSp>
        <p:nvGrpSpPr>
          <p:cNvPr id="48" name="Group 47">
            <a:extLst>
              <a:ext uri="{FF2B5EF4-FFF2-40B4-BE49-F238E27FC236}">
                <a16:creationId xmlns:a16="http://schemas.microsoft.com/office/drawing/2014/main" id="{F7E28D1D-3F0A-44C0-9E3E-97F83CA3E410}"/>
              </a:ext>
            </a:extLst>
          </p:cNvPr>
          <p:cNvGrpSpPr/>
          <p:nvPr/>
        </p:nvGrpSpPr>
        <p:grpSpPr>
          <a:xfrm>
            <a:off x="913969" y="2798543"/>
            <a:ext cx="4173966" cy="1074011"/>
            <a:chOff x="6564287" y="2980958"/>
            <a:chExt cx="4173966" cy="1074011"/>
          </a:xfrm>
        </p:grpSpPr>
        <p:sp>
          <p:nvSpPr>
            <p:cNvPr id="39" name="Text Placeholder 12">
              <a:extLst>
                <a:ext uri="{FF2B5EF4-FFF2-40B4-BE49-F238E27FC236}">
                  <a16:creationId xmlns:a16="http://schemas.microsoft.com/office/drawing/2014/main" id="{95003F51-499E-41EE-9806-C1B939D54AD5}"/>
                </a:ext>
              </a:extLst>
            </p:cNvPr>
            <p:cNvSpPr txBox="1">
              <a:spLocks/>
            </p:cNvSpPr>
            <p:nvPr/>
          </p:nvSpPr>
          <p:spPr>
            <a:xfrm>
              <a:off x="7382789" y="3424027"/>
              <a:ext cx="3355464" cy="630942"/>
            </a:xfrm>
            <a:prstGeom prst="rect">
              <a:avLst/>
            </a:prstGeom>
          </p:spPr>
          <p:txBody>
            <a:bodyPr>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ID" sz="1400" dirty="0">
                  <a:solidFill>
                    <a:schemeClr val="tx2">
                      <a:lumMod val="75000"/>
                    </a:schemeClr>
                  </a:solidFill>
                </a:rPr>
                <a:t>Direct subsidized and unsubsidized, </a:t>
              </a:r>
              <a:r>
                <a:rPr lang="en-ID" sz="1400" dirty="0" smtClean="0">
                  <a:solidFill>
                    <a:schemeClr val="tx2">
                      <a:lumMod val="75000"/>
                    </a:schemeClr>
                  </a:solidFill>
                </a:rPr>
                <a:t>and </a:t>
              </a:r>
              <a:r>
                <a:rPr lang="en-ID" sz="1400" dirty="0">
                  <a:solidFill>
                    <a:schemeClr val="tx2">
                      <a:lumMod val="75000"/>
                    </a:schemeClr>
                  </a:solidFill>
                </a:rPr>
                <a:t>PLUS (parent and graduate).</a:t>
              </a:r>
              <a:endParaRPr lang="en-US" sz="1400" dirty="0">
                <a:solidFill>
                  <a:schemeClr val="tx2">
                    <a:lumMod val="75000"/>
                  </a:schemeClr>
                </a:solidFill>
              </a:endParaRPr>
            </a:p>
          </p:txBody>
        </p:sp>
        <p:sp>
          <p:nvSpPr>
            <p:cNvPr id="40" name="Text Placeholder 13">
              <a:extLst>
                <a:ext uri="{FF2B5EF4-FFF2-40B4-BE49-F238E27FC236}">
                  <a16:creationId xmlns:a16="http://schemas.microsoft.com/office/drawing/2014/main" id="{E1125AB7-AFAC-49F5-A26A-2116368702EA}"/>
                </a:ext>
              </a:extLst>
            </p:cNvPr>
            <p:cNvSpPr txBox="1">
              <a:spLocks/>
            </p:cNvSpPr>
            <p:nvPr/>
          </p:nvSpPr>
          <p:spPr>
            <a:xfrm>
              <a:off x="7372804" y="3065182"/>
              <a:ext cx="3005186"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Federal</a:t>
              </a:r>
              <a:endParaRPr lang="en-US" sz="1800" dirty="0">
                <a:solidFill>
                  <a:srgbClr val="8C2332"/>
                </a:solidFill>
              </a:endParaRPr>
            </a:p>
          </p:txBody>
        </p:sp>
        <p:sp>
          <p:nvSpPr>
            <p:cNvPr id="45" name="Text Placeholder 21">
              <a:extLst>
                <a:ext uri="{FF2B5EF4-FFF2-40B4-BE49-F238E27FC236}">
                  <a16:creationId xmlns:a16="http://schemas.microsoft.com/office/drawing/2014/main" id="{B0BCE65B-C2C1-41CC-9DA8-133176B0AF73}"/>
                </a:ext>
              </a:extLst>
            </p:cNvPr>
            <p:cNvSpPr txBox="1">
              <a:spLocks/>
            </p:cNvSpPr>
            <p:nvPr/>
          </p:nvSpPr>
          <p:spPr>
            <a:xfrm>
              <a:off x="6564287" y="2980958"/>
              <a:ext cx="448254" cy="546768"/>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a:t>
              </a:r>
            </a:p>
          </p:txBody>
        </p:sp>
      </p:grpSp>
      <p:grpSp>
        <p:nvGrpSpPr>
          <p:cNvPr id="49" name="Group 48">
            <a:extLst>
              <a:ext uri="{FF2B5EF4-FFF2-40B4-BE49-F238E27FC236}">
                <a16:creationId xmlns:a16="http://schemas.microsoft.com/office/drawing/2014/main" id="{43F25F78-9424-470F-94C1-FFF4B570B31D}"/>
              </a:ext>
            </a:extLst>
          </p:cNvPr>
          <p:cNvGrpSpPr/>
          <p:nvPr/>
        </p:nvGrpSpPr>
        <p:grpSpPr>
          <a:xfrm>
            <a:off x="966868" y="4094189"/>
            <a:ext cx="4111084" cy="742173"/>
            <a:chOff x="6685154" y="4250903"/>
            <a:chExt cx="4111084" cy="742173"/>
          </a:xfrm>
        </p:grpSpPr>
        <p:sp>
          <p:nvSpPr>
            <p:cNvPr id="41" name="Text Placeholder 14">
              <a:extLst>
                <a:ext uri="{FF2B5EF4-FFF2-40B4-BE49-F238E27FC236}">
                  <a16:creationId xmlns:a16="http://schemas.microsoft.com/office/drawing/2014/main" id="{1C0E714C-A087-4287-98D4-B3C7455A81EE}"/>
                </a:ext>
              </a:extLst>
            </p:cNvPr>
            <p:cNvSpPr txBox="1">
              <a:spLocks/>
            </p:cNvSpPr>
            <p:nvPr/>
          </p:nvSpPr>
          <p:spPr>
            <a:xfrm>
              <a:off x="7423606" y="4653881"/>
              <a:ext cx="3372632" cy="339195"/>
            </a:xfrm>
            <a:prstGeom prst="rect">
              <a:avLst/>
            </a:prstGeom>
          </p:spPr>
          <p:txBody>
            <a:bodyPr>
              <a:spAutoFit/>
            </a:bodyPr>
            <a:lstStyle>
              <a:defPPr>
                <a:defRPr lang="en-US"/>
              </a:defPPr>
              <a:lvl1pPr indent="0" defTabSz="914377">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dirty="0" smtClean="0"/>
                <a:t>Varies by state.</a:t>
              </a:r>
              <a:endParaRPr lang="en-US" dirty="0"/>
            </a:p>
          </p:txBody>
        </p:sp>
        <p:sp>
          <p:nvSpPr>
            <p:cNvPr id="42" name="Text Placeholder 15">
              <a:extLst>
                <a:ext uri="{FF2B5EF4-FFF2-40B4-BE49-F238E27FC236}">
                  <a16:creationId xmlns:a16="http://schemas.microsoft.com/office/drawing/2014/main" id="{5A9911F8-FD7B-4F35-9683-CF318050C728}"/>
                </a:ext>
              </a:extLst>
            </p:cNvPr>
            <p:cNvSpPr txBox="1">
              <a:spLocks/>
            </p:cNvSpPr>
            <p:nvPr/>
          </p:nvSpPr>
          <p:spPr>
            <a:xfrm>
              <a:off x="7423606" y="4296245"/>
              <a:ext cx="3005186"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State</a:t>
              </a:r>
              <a:endParaRPr lang="en-US" sz="1800" dirty="0">
                <a:solidFill>
                  <a:srgbClr val="8C2332"/>
                </a:solidFill>
              </a:endParaRPr>
            </a:p>
          </p:txBody>
        </p:sp>
        <p:sp>
          <p:nvSpPr>
            <p:cNvPr id="46" name="Text Placeholder 22">
              <a:extLst>
                <a:ext uri="{FF2B5EF4-FFF2-40B4-BE49-F238E27FC236}">
                  <a16:creationId xmlns:a16="http://schemas.microsoft.com/office/drawing/2014/main" id="{591F876E-93D7-44A4-AA6C-C93BB4DF99E5}"/>
                </a:ext>
              </a:extLst>
            </p:cNvPr>
            <p:cNvSpPr txBox="1">
              <a:spLocks/>
            </p:cNvSpPr>
            <p:nvPr/>
          </p:nvSpPr>
          <p:spPr>
            <a:xfrm>
              <a:off x="6685154" y="4250903"/>
              <a:ext cx="448254" cy="534736"/>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a:t>
              </a:r>
            </a:p>
          </p:txBody>
        </p:sp>
      </p:grpSp>
      <p:grpSp>
        <p:nvGrpSpPr>
          <p:cNvPr id="50" name="Group 49">
            <a:extLst>
              <a:ext uri="{FF2B5EF4-FFF2-40B4-BE49-F238E27FC236}">
                <a16:creationId xmlns:a16="http://schemas.microsoft.com/office/drawing/2014/main" id="{0AAB9125-1BCA-4848-8089-2597C7353A7E}"/>
              </a:ext>
            </a:extLst>
          </p:cNvPr>
          <p:cNvGrpSpPr/>
          <p:nvPr/>
        </p:nvGrpSpPr>
        <p:grpSpPr>
          <a:xfrm>
            <a:off x="966868" y="5309923"/>
            <a:ext cx="4132933" cy="920835"/>
            <a:chOff x="6685154" y="5390736"/>
            <a:chExt cx="4132933" cy="920835"/>
          </a:xfrm>
        </p:grpSpPr>
        <p:sp>
          <p:nvSpPr>
            <p:cNvPr id="43" name="Text Placeholder 16">
              <a:extLst>
                <a:ext uri="{FF2B5EF4-FFF2-40B4-BE49-F238E27FC236}">
                  <a16:creationId xmlns:a16="http://schemas.microsoft.com/office/drawing/2014/main" id="{167A62E0-27DF-488C-8BBF-C538A287F7EE}"/>
                </a:ext>
              </a:extLst>
            </p:cNvPr>
            <p:cNvSpPr txBox="1">
              <a:spLocks/>
            </p:cNvSpPr>
            <p:nvPr/>
          </p:nvSpPr>
          <p:spPr>
            <a:xfrm>
              <a:off x="7451444" y="5755948"/>
              <a:ext cx="3366643" cy="555623"/>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Offered by credit unions, banks, universities/schools and private companies.</a:t>
              </a:r>
            </a:p>
          </p:txBody>
        </p:sp>
        <p:sp>
          <p:nvSpPr>
            <p:cNvPr id="44" name="Text Placeholder 17">
              <a:extLst>
                <a:ext uri="{FF2B5EF4-FFF2-40B4-BE49-F238E27FC236}">
                  <a16:creationId xmlns:a16="http://schemas.microsoft.com/office/drawing/2014/main" id="{283ACA69-7805-45B3-B0B6-05F5FF61B25D}"/>
                </a:ext>
              </a:extLst>
            </p:cNvPr>
            <p:cNvSpPr txBox="1">
              <a:spLocks/>
            </p:cNvSpPr>
            <p:nvPr/>
          </p:nvSpPr>
          <p:spPr>
            <a:xfrm>
              <a:off x="7429594" y="5414474"/>
              <a:ext cx="3005184" cy="294677"/>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Private</a:t>
              </a:r>
              <a:endParaRPr lang="en-US" sz="1800" dirty="0">
                <a:solidFill>
                  <a:srgbClr val="8C2332"/>
                </a:solidFill>
              </a:endParaRPr>
            </a:p>
          </p:txBody>
        </p:sp>
        <p:sp>
          <p:nvSpPr>
            <p:cNvPr id="47" name="Text Placeholder 23">
              <a:extLst>
                <a:ext uri="{FF2B5EF4-FFF2-40B4-BE49-F238E27FC236}">
                  <a16:creationId xmlns:a16="http://schemas.microsoft.com/office/drawing/2014/main" id="{41094E2A-A66E-4C2B-AD33-7D5158B79403}"/>
                </a:ext>
              </a:extLst>
            </p:cNvPr>
            <p:cNvSpPr txBox="1">
              <a:spLocks/>
            </p:cNvSpPr>
            <p:nvPr/>
          </p:nvSpPr>
          <p:spPr>
            <a:xfrm>
              <a:off x="6685154" y="5390736"/>
              <a:ext cx="448254" cy="643024"/>
            </a:xfrm>
            <a:prstGeom prst="rect">
              <a:avLst/>
            </a:prstGeom>
          </p:spPr>
          <p:txBody>
            <a:bodyPr lIns="0" tIns="0" rIns="0" bIns="0"/>
            <a:lstStyle>
              <a:lvl1pPr marL="0" indent="0" algn="r" defTabSz="914377" rtl="0" eaLnBrk="1" latinLnBrk="0" hangingPunct="1">
                <a:lnSpc>
                  <a:spcPct val="100000"/>
                </a:lnSpc>
                <a:spcBef>
                  <a:spcPts val="1000"/>
                </a:spcBef>
                <a:buFont typeface="Arial" panose="020B0604020202020204" pitchFamily="34" charset="0"/>
                <a:buNone/>
                <a:defRPr sz="4800" b="1" i="0" kern="120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p>
          </p:txBody>
        </p:sp>
      </p:grpSp>
    </p:spTree>
    <p:extLst>
      <p:ext uri="{BB962C8B-B14F-4D97-AF65-F5344CB8AC3E}">
        <p14:creationId xmlns:p14="http://schemas.microsoft.com/office/powerpoint/2010/main" val="31227793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8235"/>
          <a:stretch/>
        </p:blipFill>
        <p:spPr>
          <a:xfrm flipH="1">
            <a:off x="6653971" y="684797"/>
            <a:ext cx="5589844" cy="5522039"/>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a:srcRect l="304" t="8745" r="41493" b="-81295"/>
          <a:stretch/>
        </p:blipFill>
        <p:spPr>
          <a:xfrm>
            <a:off x="7863263" y="957739"/>
            <a:ext cx="4646557" cy="613893"/>
          </a:xfrm>
          <a:prstGeom prst="rect">
            <a:avLst/>
          </a:prstGeom>
        </p:spPr>
      </p:pic>
      <p:sp>
        <p:nvSpPr>
          <p:cNvPr id="4" name="TextBox 3">
            <a:extLst>
              <a:ext uri="{FF2B5EF4-FFF2-40B4-BE49-F238E27FC236}">
                <a16:creationId xmlns:a16="http://schemas.microsoft.com/office/drawing/2014/main" id="{4C780E7A-7BFA-4754-AD78-BD387654388A}"/>
              </a:ext>
            </a:extLst>
          </p:cNvPr>
          <p:cNvSpPr txBox="1"/>
          <p:nvPr/>
        </p:nvSpPr>
        <p:spPr>
          <a:xfrm>
            <a:off x="1058712" y="2320763"/>
            <a:ext cx="5037288" cy="646331"/>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150" normalizeH="0" baseline="0" noProof="0" dirty="0">
                <a:ln>
                  <a:noFill/>
                </a:ln>
                <a:solidFill>
                  <a:srgbClr val="000000"/>
                </a:solidFill>
                <a:effectLst/>
                <a:uLnTx/>
                <a:uFillTx/>
                <a:latin typeface="Gilroy ExtraBold" panose="00000900000000000000" pitchFamily="50" charset="0"/>
              </a:rPr>
              <a:t>STUDENTAID.GOV</a:t>
            </a:r>
          </a:p>
        </p:txBody>
      </p:sp>
      <p:sp>
        <p:nvSpPr>
          <p:cNvPr id="5" name="TextBox 4">
            <a:extLst>
              <a:ext uri="{FF2B5EF4-FFF2-40B4-BE49-F238E27FC236}">
                <a16:creationId xmlns:a16="http://schemas.microsoft.com/office/drawing/2014/main" id="{63FEB483-51A8-41CC-AD5A-9203392A9D47}"/>
              </a:ext>
            </a:extLst>
          </p:cNvPr>
          <p:cNvSpPr txBox="1"/>
          <p:nvPr/>
        </p:nvSpPr>
        <p:spPr>
          <a:xfrm>
            <a:off x="1058713" y="3090446"/>
            <a:ext cx="58890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Gilroy ExtraBold" panose="00000900000000000000" pitchFamily="50" charset="0"/>
                <a:ea typeface="Lato Black" charset="0"/>
                <a:cs typeface="Lato Black" charset="0"/>
              </a:rPr>
              <a:t>s</a:t>
            </a:r>
            <a:r>
              <a:rPr kumimoji="0" lang="en-US" sz="1600" b="1" i="0" u="none" strike="noStrike" kern="1200" cap="none" spc="0" normalizeH="0" baseline="0" noProof="0" dirty="0">
                <a:ln>
                  <a:noFill/>
                </a:ln>
                <a:solidFill>
                  <a:srgbClr val="000000"/>
                </a:solidFill>
                <a:effectLst/>
                <a:uLnTx/>
                <a:uFillTx/>
                <a:latin typeface="Gilroy ExtraBold" panose="00000900000000000000" pitchFamily="50" charset="0"/>
                <a:ea typeface="Lato Black" charset="0"/>
                <a:cs typeface="Lato Black" charset="0"/>
              </a:rPr>
              <a:t>tudentaid.gov/announcements-events/coronavirus</a:t>
            </a:r>
          </a:p>
        </p:txBody>
      </p:sp>
      <p:pic>
        <p:nvPicPr>
          <p:cNvPr id="6" name="Picture 5"/>
          <p:cNvPicPr>
            <a:picLocks noChangeAspect="1"/>
          </p:cNvPicPr>
          <p:nvPr/>
        </p:nvPicPr>
        <p:blipFill rotWithShape="1">
          <a:blip r:embed="rId5"/>
          <a:srcRect r="40376" b="34837"/>
          <a:stretch/>
        </p:blipFill>
        <p:spPr>
          <a:xfrm>
            <a:off x="7860147" y="1273653"/>
            <a:ext cx="6280015" cy="4366737"/>
          </a:xfrm>
          <a:prstGeom prst="rect">
            <a:avLst/>
          </a:prstGeom>
        </p:spPr>
      </p:pic>
    </p:spTree>
    <p:extLst>
      <p:ext uri="{BB962C8B-B14F-4D97-AF65-F5344CB8AC3E}">
        <p14:creationId xmlns:p14="http://schemas.microsoft.com/office/powerpoint/2010/main" val="4068380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762EADA-11E4-437E-B176-4A628E2DC478}"/>
              </a:ext>
            </a:extLst>
          </p:cNvPr>
          <p:cNvPicPr>
            <a:picLocks noGrp="1" noChangeAspect="1"/>
          </p:cNvPicPr>
          <p:nvPr>
            <p:ph type="pic" sz="quarter" idx="14"/>
          </p:nvPr>
        </p:nvPicPr>
        <p:blipFill>
          <a:blip r:embed="rId3"/>
          <a:srcRect l="31485" r="31485"/>
          <a:stretch/>
        </p:blipFill>
        <p:spPr>
          <a:xfrm>
            <a:off x="4622800" y="1553498"/>
            <a:ext cx="2946400" cy="5304502"/>
          </a:xfrm>
        </p:spPr>
      </p:pic>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806161" y="481823"/>
            <a:ext cx="10579678" cy="540707"/>
          </a:xfrm>
        </p:spPr>
        <p:txBody>
          <a:bodyPr>
            <a:noAutofit/>
          </a:bodyPr>
          <a:lstStyle/>
          <a:p>
            <a:r>
              <a:rPr lang="en-US" dirty="0"/>
              <a:t>Federal Direct Subsidized and Unsubsidized </a:t>
            </a:r>
            <a:r>
              <a:rPr lang="en-US" dirty="0">
                <a:solidFill>
                  <a:schemeClr val="accent1"/>
                </a:solidFill>
              </a:rPr>
              <a:t>Loans</a:t>
            </a:r>
          </a:p>
        </p:txBody>
      </p:sp>
      <p:grpSp>
        <p:nvGrpSpPr>
          <p:cNvPr id="4" name="Group 3">
            <a:extLst>
              <a:ext uri="{FF2B5EF4-FFF2-40B4-BE49-F238E27FC236}">
                <a16:creationId xmlns:a16="http://schemas.microsoft.com/office/drawing/2014/main" id="{7DC01142-461F-424C-8AB3-62BBD017C28A}"/>
              </a:ext>
            </a:extLst>
          </p:cNvPr>
          <p:cNvGrpSpPr/>
          <p:nvPr/>
        </p:nvGrpSpPr>
        <p:grpSpPr>
          <a:xfrm>
            <a:off x="1077913" y="1846613"/>
            <a:ext cx="2817529" cy="1003397"/>
            <a:chOff x="629679" y="1970358"/>
            <a:chExt cx="2817529" cy="1003397"/>
          </a:xfrm>
        </p:grpSpPr>
        <p:sp>
          <p:nvSpPr>
            <p:cNvPr id="15" name="Text Placeholder 10">
              <a:extLst>
                <a:ext uri="{FF2B5EF4-FFF2-40B4-BE49-F238E27FC236}">
                  <a16:creationId xmlns:a16="http://schemas.microsoft.com/office/drawing/2014/main" id="{3E98EE77-64B4-449C-928D-1B2BB9ACC6FA}"/>
                </a:ext>
              </a:extLst>
            </p:cNvPr>
            <p:cNvSpPr txBox="1">
              <a:spLocks/>
            </p:cNvSpPr>
            <p:nvPr/>
          </p:nvSpPr>
          <p:spPr>
            <a:xfrm>
              <a:off x="629682" y="2365255"/>
              <a:ext cx="2817526" cy="608500"/>
            </a:xfrm>
            <a:prstGeom prst="rect">
              <a:avLst/>
            </a:prstGeom>
          </p:spPr>
          <p:txBody>
            <a:bodyPr>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ID" sz="1400" dirty="0">
                  <a:solidFill>
                    <a:schemeClr val="tx2">
                      <a:lumMod val="75000"/>
                    </a:schemeClr>
                  </a:solidFill>
                  <a:latin typeface="Klinic Slab Book" pitchFamily="50" charset="0"/>
                </a:rPr>
                <a:t>Federal loans have changed, you might see Stafford or Direct Loans.</a:t>
              </a:r>
              <a:endParaRPr lang="en-US" sz="1400" dirty="0">
                <a:solidFill>
                  <a:schemeClr val="tx2">
                    <a:lumMod val="75000"/>
                  </a:schemeClr>
                </a:solidFill>
                <a:latin typeface="Klinic Slab Book" pitchFamily="50" charset="0"/>
              </a:endParaRPr>
            </a:p>
          </p:txBody>
        </p:sp>
        <p:sp>
          <p:nvSpPr>
            <p:cNvPr id="16" name="Text Placeholder 11">
              <a:extLst>
                <a:ext uri="{FF2B5EF4-FFF2-40B4-BE49-F238E27FC236}">
                  <a16:creationId xmlns:a16="http://schemas.microsoft.com/office/drawing/2014/main" id="{387C2267-E783-45C9-A0E7-9F008560AB2F}"/>
                </a:ext>
              </a:extLst>
            </p:cNvPr>
            <p:cNvSpPr txBox="1">
              <a:spLocks/>
            </p:cNvSpPr>
            <p:nvPr/>
          </p:nvSpPr>
          <p:spPr>
            <a:xfrm>
              <a:off x="629679" y="1970358"/>
              <a:ext cx="281752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Formerly Stafford Loans</a:t>
              </a:r>
            </a:p>
          </p:txBody>
        </p:sp>
      </p:grpSp>
      <p:grpSp>
        <p:nvGrpSpPr>
          <p:cNvPr id="3" name="Group 2">
            <a:extLst>
              <a:ext uri="{FF2B5EF4-FFF2-40B4-BE49-F238E27FC236}">
                <a16:creationId xmlns:a16="http://schemas.microsoft.com/office/drawing/2014/main" id="{E696C121-2756-43EE-8155-7D0EE5696D80}"/>
              </a:ext>
            </a:extLst>
          </p:cNvPr>
          <p:cNvGrpSpPr/>
          <p:nvPr/>
        </p:nvGrpSpPr>
        <p:grpSpPr>
          <a:xfrm>
            <a:off x="1077913" y="3429000"/>
            <a:ext cx="2817529" cy="1026200"/>
            <a:chOff x="629679" y="3351294"/>
            <a:chExt cx="2817529" cy="1026200"/>
          </a:xfrm>
        </p:grpSpPr>
        <p:sp>
          <p:nvSpPr>
            <p:cNvPr id="17" name="Text Placeholder 10">
              <a:extLst>
                <a:ext uri="{FF2B5EF4-FFF2-40B4-BE49-F238E27FC236}">
                  <a16:creationId xmlns:a16="http://schemas.microsoft.com/office/drawing/2014/main" id="{8BD8021A-787D-41DA-9521-5E4A0A24FC26}"/>
                </a:ext>
              </a:extLst>
            </p:cNvPr>
            <p:cNvSpPr txBox="1">
              <a:spLocks/>
            </p:cNvSpPr>
            <p:nvPr/>
          </p:nvSpPr>
          <p:spPr>
            <a:xfrm>
              <a:off x="629682" y="3746552"/>
              <a:ext cx="2817526" cy="630942"/>
            </a:xfrm>
            <a:prstGeom prst="rect">
              <a:avLst/>
            </a:prstGeom>
          </p:spPr>
          <p:txBody>
            <a:bodyPr>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The student is borrower, no credit check </a:t>
              </a:r>
              <a:r>
                <a:rPr lang="en-US" sz="1400" dirty="0" smtClean="0">
                  <a:solidFill>
                    <a:schemeClr val="tx2">
                      <a:lumMod val="75000"/>
                    </a:schemeClr>
                  </a:solidFill>
                  <a:latin typeface="Klinic Slab Book" pitchFamily="50" charset="0"/>
                </a:rPr>
                <a:t>required.</a:t>
              </a:r>
              <a:endParaRPr lang="en-US" sz="1400" dirty="0">
                <a:solidFill>
                  <a:schemeClr val="tx2">
                    <a:lumMod val="75000"/>
                  </a:schemeClr>
                </a:solidFill>
                <a:latin typeface="Klinic Slab Book" pitchFamily="50" charset="0"/>
              </a:endParaRPr>
            </a:p>
          </p:txBody>
        </p:sp>
        <p:sp>
          <p:nvSpPr>
            <p:cNvPr id="18" name="Text Placeholder 11">
              <a:extLst>
                <a:ext uri="{FF2B5EF4-FFF2-40B4-BE49-F238E27FC236}">
                  <a16:creationId xmlns:a16="http://schemas.microsoft.com/office/drawing/2014/main" id="{D5150051-F358-4730-9C0F-1D87F9E90F0F}"/>
                </a:ext>
              </a:extLst>
            </p:cNvPr>
            <p:cNvSpPr txBox="1">
              <a:spLocks/>
            </p:cNvSpPr>
            <p:nvPr/>
          </p:nvSpPr>
          <p:spPr>
            <a:xfrm>
              <a:off x="629679" y="3351294"/>
              <a:ext cx="2817529"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No Credit Check</a:t>
              </a:r>
            </a:p>
          </p:txBody>
        </p:sp>
      </p:grpSp>
      <p:grpSp>
        <p:nvGrpSpPr>
          <p:cNvPr id="2" name="Group 1">
            <a:extLst>
              <a:ext uri="{FF2B5EF4-FFF2-40B4-BE49-F238E27FC236}">
                <a16:creationId xmlns:a16="http://schemas.microsoft.com/office/drawing/2014/main" id="{C80887E4-BF81-433D-9F57-139FF5F05938}"/>
              </a:ext>
            </a:extLst>
          </p:cNvPr>
          <p:cNvGrpSpPr/>
          <p:nvPr/>
        </p:nvGrpSpPr>
        <p:grpSpPr>
          <a:xfrm>
            <a:off x="1077916" y="5042944"/>
            <a:ext cx="2817529" cy="1026200"/>
            <a:chOff x="629682" y="4967557"/>
            <a:chExt cx="2817529" cy="1026200"/>
          </a:xfrm>
        </p:grpSpPr>
        <p:sp>
          <p:nvSpPr>
            <p:cNvPr id="19" name="Text Placeholder 10">
              <a:extLst>
                <a:ext uri="{FF2B5EF4-FFF2-40B4-BE49-F238E27FC236}">
                  <a16:creationId xmlns:a16="http://schemas.microsoft.com/office/drawing/2014/main" id="{A83005E5-3E32-423F-B140-5F2474577B98}"/>
                </a:ext>
              </a:extLst>
            </p:cNvPr>
            <p:cNvSpPr txBox="1">
              <a:spLocks/>
            </p:cNvSpPr>
            <p:nvPr/>
          </p:nvSpPr>
          <p:spPr>
            <a:xfrm>
              <a:off x="629685" y="5362815"/>
              <a:ext cx="2817526" cy="630942"/>
            </a:xfrm>
            <a:prstGeom prst="rect">
              <a:avLst/>
            </a:prstGeom>
          </p:spPr>
          <p:txBody>
            <a:bodyPr>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Subsidized loans are only available to </a:t>
              </a:r>
              <a:r>
                <a:rPr lang="en-US" sz="1400" dirty="0" smtClean="0">
                  <a:solidFill>
                    <a:schemeClr val="tx2">
                      <a:lumMod val="75000"/>
                    </a:schemeClr>
                  </a:solidFill>
                  <a:latin typeface="Klinic Slab Book" pitchFamily="50" charset="0"/>
                </a:rPr>
                <a:t>undergraduates.</a:t>
              </a:r>
              <a:endParaRPr lang="en-US" sz="1400" dirty="0">
                <a:solidFill>
                  <a:schemeClr val="tx2">
                    <a:lumMod val="75000"/>
                  </a:schemeClr>
                </a:solidFill>
                <a:latin typeface="Klinic Slab Book" pitchFamily="50" charset="0"/>
              </a:endParaRPr>
            </a:p>
          </p:txBody>
        </p:sp>
        <p:sp>
          <p:nvSpPr>
            <p:cNvPr id="20" name="Text Placeholder 11">
              <a:extLst>
                <a:ext uri="{FF2B5EF4-FFF2-40B4-BE49-F238E27FC236}">
                  <a16:creationId xmlns:a16="http://schemas.microsoft.com/office/drawing/2014/main" id="{21D0BFAB-2F1F-4B72-A97F-8AB7FEB85328}"/>
                </a:ext>
              </a:extLst>
            </p:cNvPr>
            <p:cNvSpPr txBox="1">
              <a:spLocks/>
            </p:cNvSpPr>
            <p:nvPr/>
          </p:nvSpPr>
          <p:spPr>
            <a:xfrm>
              <a:off x="629682" y="4967557"/>
              <a:ext cx="2817529"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Subsidized</a:t>
              </a:r>
              <a:endParaRPr lang="en-US" sz="1800" b="1" dirty="0">
                <a:solidFill>
                  <a:srgbClr val="8C2332"/>
                </a:solidFill>
                <a:latin typeface="Gilroy Bold" panose="00000800000000000000" pitchFamily="50" charset="0"/>
              </a:endParaRPr>
            </a:p>
          </p:txBody>
        </p:sp>
      </p:grpSp>
      <p:grpSp>
        <p:nvGrpSpPr>
          <p:cNvPr id="27" name="Group 26">
            <a:extLst>
              <a:ext uri="{FF2B5EF4-FFF2-40B4-BE49-F238E27FC236}">
                <a16:creationId xmlns:a16="http://schemas.microsoft.com/office/drawing/2014/main" id="{8F9E9995-A238-4EFD-9C60-E9E3614BB4B5}"/>
              </a:ext>
            </a:extLst>
          </p:cNvPr>
          <p:cNvGrpSpPr/>
          <p:nvPr/>
        </p:nvGrpSpPr>
        <p:grpSpPr>
          <a:xfrm>
            <a:off x="8296552" y="1846613"/>
            <a:ext cx="2817529" cy="1025839"/>
            <a:chOff x="629679" y="1970358"/>
            <a:chExt cx="2817529" cy="1025839"/>
          </a:xfrm>
        </p:grpSpPr>
        <p:sp>
          <p:nvSpPr>
            <p:cNvPr id="28" name="Text Placeholder 10">
              <a:extLst>
                <a:ext uri="{FF2B5EF4-FFF2-40B4-BE49-F238E27FC236}">
                  <a16:creationId xmlns:a16="http://schemas.microsoft.com/office/drawing/2014/main" id="{AB330DA4-D850-499B-AB71-772C780AAE31}"/>
                </a:ext>
              </a:extLst>
            </p:cNvPr>
            <p:cNvSpPr txBox="1">
              <a:spLocks/>
            </p:cNvSpPr>
            <p:nvPr/>
          </p:nvSpPr>
          <p:spPr>
            <a:xfrm>
              <a:off x="629682" y="2365255"/>
              <a:ext cx="2817526" cy="630942"/>
            </a:xfrm>
            <a:prstGeom prst="rect">
              <a:avLst/>
            </a:prstGeom>
          </p:spPr>
          <p:txBody>
            <a:bodyPr>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You can defer while enrolled at least </a:t>
              </a:r>
              <a:r>
                <a:rPr lang="en-US" sz="1400" dirty="0" smtClean="0">
                  <a:solidFill>
                    <a:schemeClr val="tx2">
                      <a:lumMod val="75000"/>
                    </a:schemeClr>
                  </a:solidFill>
                  <a:latin typeface="Klinic Slab Book" pitchFamily="50" charset="0"/>
                </a:rPr>
                <a:t>half-time.</a:t>
              </a:r>
              <a:endParaRPr lang="en-US" sz="1400" dirty="0">
                <a:solidFill>
                  <a:schemeClr val="tx2">
                    <a:lumMod val="75000"/>
                  </a:schemeClr>
                </a:solidFill>
                <a:latin typeface="Klinic Slab Book" pitchFamily="50" charset="0"/>
              </a:endParaRPr>
            </a:p>
          </p:txBody>
        </p:sp>
        <p:sp>
          <p:nvSpPr>
            <p:cNvPr id="29" name="Text Placeholder 11">
              <a:extLst>
                <a:ext uri="{FF2B5EF4-FFF2-40B4-BE49-F238E27FC236}">
                  <a16:creationId xmlns:a16="http://schemas.microsoft.com/office/drawing/2014/main" id="{CDF9366E-71D8-4205-B730-9C1B6535ACDB}"/>
                </a:ext>
              </a:extLst>
            </p:cNvPr>
            <p:cNvSpPr txBox="1">
              <a:spLocks/>
            </p:cNvSpPr>
            <p:nvPr/>
          </p:nvSpPr>
          <p:spPr>
            <a:xfrm>
              <a:off x="629679" y="1970358"/>
              <a:ext cx="2817529" cy="3155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Deferment</a:t>
              </a:r>
              <a:endParaRPr lang="en-US" sz="1800" b="1" dirty="0">
                <a:solidFill>
                  <a:srgbClr val="8C2332"/>
                </a:solidFill>
                <a:latin typeface="Gilroy Bold" panose="00000800000000000000" pitchFamily="50" charset="0"/>
              </a:endParaRPr>
            </a:p>
          </p:txBody>
        </p:sp>
      </p:grpSp>
      <p:grpSp>
        <p:nvGrpSpPr>
          <p:cNvPr id="30" name="Group 29">
            <a:extLst>
              <a:ext uri="{FF2B5EF4-FFF2-40B4-BE49-F238E27FC236}">
                <a16:creationId xmlns:a16="http://schemas.microsoft.com/office/drawing/2014/main" id="{8FCCAE4A-F2C7-463F-9EF1-CD17B6402CDB}"/>
              </a:ext>
            </a:extLst>
          </p:cNvPr>
          <p:cNvGrpSpPr/>
          <p:nvPr/>
        </p:nvGrpSpPr>
        <p:grpSpPr>
          <a:xfrm>
            <a:off x="8296552" y="3429000"/>
            <a:ext cx="3109891" cy="1003758"/>
            <a:chOff x="629679" y="3351294"/>
            <a:chExt cx="3109891" cy="1003758"/>
          </a:xfrm>
        </p:grpSpPr>
        <p:sp>
          <p:nvSpPr>
            <p:cNvPr id="31" name="Text Placeholder 10">
              <a:extLst>
                <a:ext uri="{FF2B5EF4-FFF2-40B4-BE49-F238E27FC236}">
                  <a16:creationId xmlns:a16="http://schemas.microsoft.com/office/drawing/2014/main" id="{6614DCCA-B784-4A95-8FFE-5791E725AE83}"/>
                </a:ext>
              </a:extLst>
            </p:cNvPr>
            <p:cNvSpPr txBox="1">
              <a:spLocks/>
            </p:cNvSpPr>
            <p:nvPr/>
          </p:nvSpPr>
          <p:spPr>
            <a:xfrm>
              <a:off x="629681" y="3746552"/>
              <a:ext cx="3109889" cy="608500"/>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After graduating you have a 6 month grace period before payments start. </a:t>
              </a:r>
            </a:p>
          </p:txBody>
        </p:sp>
        <p:sp>
          <p:nvSpPr>
            <p:cNvPr id="32" name="Text Placeholder 11">
              <a:extLst>
                <a:ext uri="{FF2B5EF4-FFF2-40B4-BE49-F238E27FC236}">
                  <a16:creationId xmlns:a16="http://schemas.microsoft.com/office/drawing/2014/main" id="{2739EB6E-C193-487A-92AA-94DE492597E9}"/>
                </a:ext>
              </a:extLst>
            </p:cNvPr>
            <p:cNvSpPr txBox="1">
              <a:spLocks/>
            </p:cNvSpPr>
            <p:nvPr/>
          </p:nvSpPr>
          <p:spPr>
            <a:xfrm>
              <a:off x="629679" y="3351294"/>
              <a:ext cx="2817529"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smtClean="0">
                  <a:latin typeface="Gilroy Bold" panose="00000800000000000000" pitchFamily="50" charset="0"/>
                </a:rPr>
                <a:t>Grace </a:t>
              </a:r>
              <a:r>
                <a:rPr lang="en-US" sz="1800" b="1" dirty="0">
                  <a:latin typeface="Gilroy Bold" panose="00000800000000000000" pitchFamily="50" charset="0"/>
                </a:rPr>
                <a:t>Period</a:t>
              </a:r>
            </a:p>
          </p:txBody>
        </p:sp>
      </p:grpSp>
      <p:grpSp>
        <p:nvGrpSpPr>
          <p:cNvPr id="33" name="Group 32">
            <a:extLst>
              <a:ext uri="{FF2B5EF4-FFF2-40B4-BE49-F238E27FC236}">
                <a16:creationId xmlns:a16="http://schemas.microsoft.com/office/drawing/2014/main" id="{B5CF1ACF-A396-4CCA-B004-C02FA35AB3E9}"/>
              </a:ext>
            </a:extLst>
          </p:cNvPr>
          <p:cNvGrpSpPr/>
          <p:nvPr/>
        </p:nvGrpSpPr>
        <p:grpSpPr>
          <a:xfrm>
            <a:off x="8296555" y="5042944"/>
            <a:ext cx="2817529" cy="1003758"/>
            <a:chOff x="629682" y="4967557"/>
            <a:chExt cx="2817529" cy="1003758"/>
          </a:xfrm>
        </p:grpSpPr>
        <p:sp>
          <p:nvSpPr>
            <p:cNvPr id="34" name="Text Placeholder 10">
              <a:extLst>
                <a:ext uri="{FF2B5EF4-FFF2-40B4-BE49-F238E27FC236}">
                  <a16:creationId xmlns:a16="http://schemas.microsoft.com/office/drawing/2014/main" id="{38FA5D5A-939A-469C-8BF5-9836F0CF455B}"/>
                </a:ext>
              </a:extLst>
            </p:cNvPr>
            <p:cNvSpPr txBox="1">
              <a:spLocks/>
            </p:cNvSpPr>
            <p:nvPr/>
          </p:nvSpPr>
          <p:spPr>
            <a:xfrm>
              <a:off x="629685" y="5362815"/>
              <a:ext cx="2817526" cy="608500"/>
            </a:xfrm>
            <a:prstGeom prst="rect">
              <a:avLst/>
            </a:prstGeom>
          </p:spPr>
          <p:txBody>
            <a:bodyPr>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400" dirty="0">
                  <a:solidFill>
                    <a:schemeClr val="tx2">
                      <a:lumMod val="75000"/>
                    </a:schemeClr>
                  </a:solidFill>
                  <a:latin typeface="Klinic Slab Book" pitchFamily="50" charset="0"/>
                </a:rPr>
                <a:t>Your rates are based off when you borrowed the loan. </a:t>
              </a:r>
            </a:p>
          </p:txBody>
        </p:sp>
        <p:sp>
          <p:nvSpPr>
            <p:cNvPr id="35" name="Text Placeholder 11">
              <a:extLst>
                <a:ext uri="{FF2B5EF4-FFF2-40B4-BE49-F238E27FC236}">
                  <a16:creationId xmlns:a16="http://schemas.microsoft.com/office/drawing/2014/main" id="{92BDE8BC-FF4F-4EBE-B3FA-91F49257DC7F}"/>
                </a:ext>
              </a:extLst>
            </p:cNvPr>
            <p:cNvSpPr txBox="1">
              <a:spLocks/>
            </p:cNvSpPr>
            <p:nvPr/>
          </p:nvSpPr>
          <p:spPr>
            <a:xfrm>
              <a:off x="629682" y="4967557"/>
              <a:ext cx="2817529"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lroy Bold" panose="00000800000000000000" pitchFamily="50" charset="0"/>
                </a:rPr>
                <a:t>Rates</a:t>
              </a:r>
              <a:endParaRPr lang="en-US" sz="1800" b="1" dirty="0">
                <a:solidFill>
                  <a:srgbClr val="8C2332"/>
                </a:solidFill>
                <a:latin typeface="Gilroy Bold" panose="00000800000000000000" pitchFamily="50" charset="0"/>
              </a:endParaRPr>
            </a:p>
          </p:txBody>
        </p:sp>
      </p:grpSp>
      <p:pic>
        <p:nvPicPr>
          <p:cNvPr id="22" name="Picture 12" hidden="1">
            <a:extLst>
              <a:ext uri="{FF2B5EF4-FFF2-40B4-BE49-F238E27FC236}">
                <a16:creationId xmlns:a16="http://schemas.microsoft.com/office/drawing/2014/main" id="{DB4A27C1-84CD-499D-93F9-44AEC6CF25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3472" y="2765386"/>
            <a:ext cx="1822963" cy="18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3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at design diagrams">
            <a:extLst>
              <a:ext uri="{FF2B5EF4-FFF2-40B4-BE49-F238E27FC236}">
                <a16:creationId xmlns:a16="http://schemas.microsoft.com/office/drawing/2014/main" id="{383E4739-F3CA-41C6-8F9C-571FE04656A6}"/>
              </a:ext>
            </a:extLst>
          </p:cNvPr>
          <p:cNvSpPr txBox="1"/>
          <p:nvPr/>
        </p:nvSpPr>
        <p:spPr>
          <a:xfrm>
            <a:off x="1282044" y="705506"/>
            <a:ext cx="9627913"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4400" dirty="0"/>
              <a:t>Federal Plus &amp; Graduate Plus </a:t>
            </a:r>
            <a:r>
              <a:rPr lang="en-US" sz="4400" dirty="0">
                <a:solidFill>
                  <a:schemeClr val="accent1"/>
                </a:solidFill>
              </a:rPr>
              <a:t>Loan</a:t>
            </a:r>
          </a:p>
        </p:txBody>
      </p:sp>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4203678390"/>
              </p:ext>
            </p:extLst>
          </p:nvPr>
        </p:nvGraphicFramePr>
        <p:xfrm>
          <a:off x="1282044" y="2209991"/>
          <a:ext cx="9627913" cy="3745542"/>
        </p:xfrm>
        <a:graphic>
          <a:graphicData uri="http://schemas.openxmlformats.org/drawingml/2006/table">
            <a:tbl>
              <a:tblPr/>
              <a:tblGrid>
                <a:gridCol w="2452049">
                  <a:extLst>
                    <a:ext uri="{9D8B030D-6E8A-4147-A177-3AD203B41FA5}">
                      <a16:colId xmlns:a16="http://schemas.microsoft.com/office/drawing/2014/main" val="20000"/>
                    </a:ext>
                  </a:extLst>
                </a:gridCol>
                <a:gridCol w="3587932">
                  <a:extLst>
                    <a:ext uri="{9D8B030D-6E8A-4147-A177-3AD203B41FA5}">
                      <a16:colId xmlns:a16="http://schemas.microsoft.com/office/drawing/2014/main" val="20002"/>
                    </a:ext>
                  </a:extLst>
                </a:gridCol>
                <a:gridCol w="3587932">
                  <a:extLst>
                    <a:ext uri="{9D8B030D-6E8A-4147-A177-3AD203B41FA5}">
                      <a16:colId xmlns:a16="http://schemas.microsoft.com/office/drawing/2014/main" val="20003"/>
                    </a:ext>
                  </a:extLst>
                </a:gridCol>
              </a:tblGrid>
              <a:tr h="698970">
                <a:tc>
                  <a:txBody>
                    <a:bodyPr/>
                    <a:lstStyle/>
                    <a:p>
                      <a:pPr algn="ctr" defTabSz="914400">
                        <a:defRPr sz="1800">
                          <a:solidFill>
                            <a:srgbClr val="000000"/>
                          </a:solidFill>
                        </a:defRPr>
                      </a:pPr>
                      <a:endParaRPr sz="1800" dirty="0">
                        <a:solidFill>
                          <a:schemeClr val="tx1"/>
                        </a:solidFill>
                        <a:latin typeface="Gilroy Bold" panose="00000800000000000000" pitchFamily="50" charset="0"/>
                        <a:ea typeface="Impact"/>
                        <a:cs typeface="Impact"/>
                        <a:sym typeface="Impact"/>
                      </a:endParaRPr>
                    </a:p>
                  </a:txBody>
                  <a:tcPr marL="0" marR="0" marT="0" marB="0" anchor="ctr" horzOverflow="overflow">
                    <a:lnL w="12700">
                      <a:noFill/>
                    </a:lnL>
                    <a:lnR w="12700">
                      <a:noFill/>
                    </a:lnR>
                    <a:lnT w="12700">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914400">
                        <a:defRPr sz="1800">
                          <a:solidFill>
                            <a:srgbClr val="000000"/>
                          </a:solidFill>
                        </a:defRPr>
                      </a:pPr>
                      <a:r>
                        <a:rPr lang="en-US" sz="2000" dirty="0">
                          <a:solidFill>
                            <a:schemeClr val="bg1"/>
                          </a:solidFill>
                          <a:latin typeface="Gilroy Bold" panose="00000800000000000000" pitchFamily="50" charset="0"/>
                          <a:ea typeface="Impact"/>
                          <a:cs typeface="Impact"/>
                          <a:sym typeface="Impact"/>
                        </a:rPr>
                        <a:t>PLUS</a:t>
                      </a:r>
                      <a:endParaRPr sz="20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cap="flat" cmpd="sng" algn="ctr">
                      <a:noFill/>
                      <a:prstDash val="solid"/>
                      <a:round/>
                      <a:headEnd type="none" w="med" len="med"/>
                      <a:tailEnd type="none" w="med" len="med"/>
                    </a:lnL>
                    <a:lnR w="12700">
                      <a:solidFill>
                        <a:srgbClr val="DDDBDF"/>
                      </a:solidFill>
                    </a:lnR>
                    <a:lnT w="12700">
                      <a:solidFill>
                        <a:srgbClr val="DDDBDF"/>
                      </a:solidFill>
                    </a:lnT>
                    <a:lnB w="12700" cap="flat" cmpd="sng" algn="ctr">
                      <a:solidFill>
                        <a:srgbClr val="DDDBDF"/>
                      </a:solidFill>
                      <a:prstDash val="solid"/>
                      <a:round/>
                      <a:headEnd type="none" w="med" len="med"/>
                      <a:tailEnd type="none" w="med" len="med"/>
                    </a:lnB>
                    <a:solidFill>
                      <a:srgbClr val="53151E"/>
                    </a:solidFill>
                  </a:tcPr>
                </a:tc>
                <a:tc>
                  <a:txBody>
                    <a:bodyPr/>
                    <a:lstStyle/>
                    <a:p>
                      <a:pPr algn="ctr" defTabSz="914400">
                        <a:defRPr sz="1800">
                          <a:solidFill>
                            <a:srgbClr val="000000"/>
                          </a:solidFill>
                        </a:defRPr>
                      </a:pPr>
                      <a:r>
                        <a:rPr lang="en-US" sz="2000" dirty="0">
                          <a:solidFill>
                            <a:schemeClr val="bg1"/>
                          </a:solidFill>
                          <a:latin typeface="Gilroy Bold" panose="00000800000000000000" pitchFamily="50" charset="0"/>
                          <a:ea typeface="Impact"/>
                          <a:cs typeface="Impact"/>
                          <a:sym typeface="Impact"/>
                        </a:rPr>
                        <a:t>GRADUATE PLUS</a:t>
                      </a:r>
                      <a:endParaRPr sz="2000" dirty="0">
                        <a:solidFill>
                          <a:schemeClr val="bg1"/>
                        </a:solidFill>
                        <a:latin typeface="Gilroy Bold" panose="00000800000000000000" pitchFamily="50" charset="0"/>
                        <a:ea typeface="Impact"/>
                        <a:cs typeface="Impact"/>
                        <a:sym typeface="Impact"/>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a:solidFill>
                        <a:srgbClr val="DDDBDF"/>
                      </a:solidFill>
                    </a:lnB>
                    <a:solidFill>
                      <a:srgbClr val="8C2332"/>
                    </a:solidFill>
                  </a:tcPr>
                </a:tc>
                <a:extLst>
                  <a:ext uri="{0D108BD9-81ED-4DB2-BD59-A6C34878D82A}">
                    <a16:rowId xmlns:a16="http://schemas.microsoft.com/office/drawing/2014/main" val="10000"/>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BORROWER</a:t>
                      </a:r>
                    </a:p>
                  </a:txBody>
                  <a:tcPr marL="274320" marR="0"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a:solidFill>
                        <a:srgbClr val="DDDBDF"/>
                      </a:solidFill>
                    </a:lnB>
                    <a:solidFill>
                      <a:srgbClr val="F7F7F7"/>
                    </a:solidFill>
                  </a:tcPr>
                </a:tc>
                <a:tc>
                  <a:txBody>
                    <a:bodyPr/>
                    <a:lstStyle/>
                    <a:p>
                      <a:pPr algn="l" defTabSz="914400">
                        <a:lnSpc>
                          <a:spcPct val="150000"/>
                        </a:lnSpc>
                        <a:defRPr sz="2200">
                          <a:solidFill>
                            <a:srgbClr val="9C999B"/>
                          </a:solidFill>
                        </a:defRPr>
                      </a:pPr>
                      <a:r>
                        <a:rPr lang="en-US" sz="1400" dirty="0">
                          <a:solidFill>
                            <a:srgbClr val="7F7F7F"/>
                          </a:solidFill>
                          <a:latin typeface="Gilroy Bold" panose="00000800000000000000" pitchFamily="50" charset="0"/>
                        </a:rPr>
                        <a:t>Parent </a:t>
                      </a:r>
                      <a:br>
                        <a:rPr lang="en-US" sz="1400" dirty="0">
                          <a:solidFill>
                            <a:srgbClr val="7F7F7F"/>
                          </a:solidFill>
                          <a:latin typeface="Gilroy Bold" panose="00000800000000000000" pitchFamily="50" charset="0"/>
                        </a:rPr>
                      </a:br>
                      <a:r>
                        <a:rPr lang="en-US" sz="1400" dirty="0">
                          <a:solidFill>
                            <a:srgbClr val="7F7F7F"/>
                          </a:solidFill>
                          <a:latin typeface="Gilroy" panose="00000500000000000000" pitchFamily="50" charset="0"/>
                        </a:rPr>
                        <a:t>(student must complete FAFSA)</a:t>
                      </a:r>
                    </a:p>
                  </a:txBody>
                  <a:tcPr marL="457200"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algn="ctr" defTabSz="914400">
                        <a:defRPr sz="2200">
                          <a:solidFill>
                            <a:srgbClr val="9C999B"/>
                          </a:solidFill>
                        </a:defRPr>
                      </a:pPr>
                      <a:r>
                        <a:rPr lang="en-US" sz="1400" dirty="0">
                          <a:solidFill>
                            <a:srgbClr val="7F7F7F"/>
                          </a:solidFill>
                          <a:latin typeface="Gilroy Bold" panose="00000800000000000000" pitchFamily="50" charset="0"/>
                        </a:rPr>
                        <a:t>Student</a:t>
                      </a:r>
                      <a:endParaRPr sz="1400" dirty="0">
                        <a:solidFill>
                          <a:srgbClr val="7F7F7F"/>
                        </a:solidFill>
                        <a:latin typeface="Gilroy Bold" panose="000008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a:solidFill>
                        <a:srgbClr val="DDDBDF"/>
                      </a:solidFill>
                    </a:lnB>
                    <a:solidFill>
                      <a:srgbClr val="F7F7F7"/>
                    </a:solidFill>
                  </a:tcPr>
                </a:tc>
                <a:extLst>
                  <a:ext uri="{0D108BD9-81ED-4DB2-BD59-A6C34878D82A}">
                    <a16:rowId xmlns:a16="http://schemas.microsoft.com/office/drawing/2014/main" val="10001"/>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GRACE PERIOD</a:t>
                      </a:r>
                    </a:p>
                  </a:txBody>
                  <a:tcPr marL="274320" marR="0" marT="0" marB="0" anchor="ctr" horzOverflow="overflow">
                    <a:lnL w="12700">
                      <a:solidFill>
                        <a:srgbClr val="DDDBDF"/>
                      </a:solidFill>
                    </a:lnL>
                    <a:lnR w="12700">
                      <a:solidFill>
                        <a:srgbClr val="DDDBDF"/>
                      </a:solidFill>
                    </a:lnR>
                    <a:lnT w="12700">
                      <a:solidFill>
                        <a:srgbClr val="DDDBDF"/>
                      </a:solidFill>
                    </a:lnT>
                    <a:lnB w="12700" cap="flat" cmpd="sng" algn="ctr">
                      <a:solidFill>
                        <a:srgbClr val="DDDBDF"/>
                      </a:solidFill>
                      <a:prstDash val="solid"/>
                      <a:round/>
                      <a:headEnd type="none" w="med" len="med"/>
                      <a:tailEnd type="none" w="med" len="med"/>
                    </a:lnB>
                    <a:noFill/>
                  </a:tcPr>
                </a:tc>
                <a:tc>
                  <a:txBody>
                    <a:bodyPr/>
                    <a:lstStyle/>
                    <a:p>
                      <a:pPr algn="l" defTabSz="914400">
                        <a:defRPr sz="2200">
                          <a:solidFill>
                            <a:srgbClr val="9C999B"/>
                          </a:solidFill>
                        </a:defRPr>
                      </a:pPr>
                      <a:r>
                        <a:rPr lang="en-US" sz="1400" b="0" i="0" u="none" strike="noStrike" cap="none" spc="0" baseline="0" dirty="0">
                          <a:solidFill>
                            <a:srgbClr val="7F7F7F"/>
                          </a:solidFill>
                          <a:uFillTx/>
                          <a:latin typeface="Gilroy Bold" panose="00000800000000000000" pitchFamily="50" charset="0"/>
                          <a:ea typeface="+mn-ea"/>
                          <a:cs typeface="+mn-cs"/>
                          <a:sym typeface="Helvetica Neue Light"/>
                        </a:rPr>
                        <a:t>None</a:t>
                      </a:r>
                      <a:r>
                        <a:rPr lang="en-US" sz="1400" dirty="0">
                          <a:solidFill>
                            <a:srgbClr val="7F7F7F"/>
                          </a:solidFill>
                          <a:latin typeface="Gilroy Bold" panose="00000800000000000000" pitchFamily="50" charset="0"/>
                        </a:rPr>
                        <a:t>, but can request deferment </a:t>
                      </a:r>
                    </a:p>
                  </a:txBody>
                  <a:tcPr marL="457200" marR="0"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a:txBody>
                    <a:bodyPr/>
                    <a:lstStyle/>
                    <a:p>
                      <a:pPr algn="ctr" defTabSz="914400">
                        <a:defRPr sz="2200">
                          <a:solidFill>
                            <a:srgbClr val="9C999B"/>
                          </a:solidFill>
                        </a:defRPr>
                      </a:pPr>
                      <a:r>
                        <a:rPr lang="en-US" sz="1400" b="1" dirty="0">
                          <a:solidFill>
                            <a:srgbClr val="7F7F7F"/>
                          </a:solidFill>
                          <a:latin typeface="Gilroy Bold" panose="00000800000000000000" pitchFamily="50" charset="0"/>
                        </a:rPr>
                        <a:t>6 months</a:t>
                      </a:r>
                      <a:endParaRPr sz="1400" dirty="0">
                        <a:solidFill>
                          <a:srgbClr val="7F7F7F"/>
                        </a:solidFill>
                        <a:latin typeface="Gilroy Bold" panose="000008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noFill/>
                  </a:tcPr>
                </a:tc>
                <a:extLst>
                  <a:ext uri="{0D108BD9-81ED-4DB2-BD59-A6C34878D82A}">
                    <a16:rowId xmlns:a16="http://schemas.microsoft.com/office/drawing/2014/main" val="10002"/>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INTEREST RATE</a:t>
                      </a:r>
                    </a:p>
                  </a:txBody>
                  <a:tcPr marL="274320" marR="0" marT="0" marB="0" anchor="ctr" horzOverflow="overflow">
                    <a:lnL w="12700">
                      <a:solidFill>
                        <a:srgbClr val="DDDBDF"/>
                      </a:solidFill>
                    </a:lnL>
                    <a:lnR w="12700">
                      <a:solidFill>
                        <a:srgbClr val="DDDBDF"/>
                      </a:solidFill>
                    </a:lnR>
                    <a:lnT w="12700">
                      <a:solidFill>
                        <a:srgbClr val="DDDBDF"/>
                      </a:solidFill>
                    </a:lnT>
                    <a:lnB w="12700">
                      <a:solidFill>
                        <a:srgbClr val="DDDBDF"/>
                      </a:solidFill>
                    </a:lnB>
                    <a:solidFill>
                      <a:srgbClr val="F7F7F7"/>
                    </a:solidFill>
                  </a:tcPr>
                </a:tc>
                <a:tc gridSpan="2">
                  <a:txBody>
                    <a:bodyPr/>
                    <a:lstStyle/>
                    <a:p>
                      <a:pPr algn="l" defTabSz="914400">
                        <a:defRPr sz="2200">
                          <a:solidFill>
                            <a:srgbClr val="9C999B"/>
                          </a:solidFill>
                        </a:defRPr>
                      </a:pPr>
                      <a:r>
                        <a:rPr lang="en-US" sz="1400" dirty="0">
                          <a:solidFill>
                            <a:srgbClr val="7F7F7F"/>
                          </a:solidFill>
                          <a:latin typeface="Gilroy Bold" panose="00000800000000000000" pitchFamily="50" charset="0"/>
                        </a:rPr>
                        <a:t>Varies, </a:t>
                      </a:r>
                      <a:r>
                        <a:rPr lang="en-US" sz="1400" b="0" i="0" u="none" strike="noStrike" cap="none" spc="0" baseline="0" dirty="0">
                          <a:solidFill>
                            <a:srgbClr val="7F7F7F"/>
                          </a:solidFill>
                          <a:uFillTx/>
                          <a:latin typeface="Gilroy Bold" panose="00000800000000000000" pitchFamily="50" charset="0"/>
                          <a:ea typeface="+mn-ea"/>
                          <a:cs typeface="+mn-cs"/>
                          <a:sym typeface="Helvetica Neue Light"/>
                        </a:rPr>
                        <a:t>depending on when loan was disbursed </a:t>
                      </a:r>
                    </a:p>
                  </a:txBody>
                  <a:tcPr marL="45720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hMerge="1">
                  <a:txBody>
                    <a:bodyPr/>
                    <a:lstStyle/>
                    <a:p>
                      <a:pPr algn="ctr" defTabSz="914400">
                        <a:defRPr sz="2200">
                          <a:solidFill>
                            <a:srgbClr val="9C999B"/>
                          </a:solidFill>
                        </a:defRPr>
                      </a:pPr>
                      <a:r>
                        <a:rPr lang="en-US" sz="1400" b="1" dirty="0">
                          <a:solidFill>
                            <a:schemeClr val="tx2"/>
                          </a:solidFill>
                          <a:latin typeface="Gilroy Bold" panose="00000800000000000000" pitchFamily="50" charset="0"/>
                        </a:rPr>
                        <a:t>$468</a:t>
                      </a:r>
                      <a:endParaRPr sz="1400" dirty="0">
                        <a:solidFill>
                          <a:schemeClr val="tx2"/>
                        </a:solidFill>
                        <a:latin typeface="Gilroy Bold" panose="00000800000000000000" pitchFamily="50" charset="0"/>
                      </a:endParaRPr>
                    </a:p>
                  </a:txBody>
                  <a:tcPr marL="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a:solidFill>
                        <a:srgbClr val="DDDBDF"/>
                      </a:solidFill>
                    </a:lnB>
                    <a:solidFill>
                      <a:srgbClr val="F7F7F7"/>
                    </a:solidFill>
                  </a:tcPr>
                </a:tc>
                <a:extLst>
                  <a:ext uri="{0D108BD9-81ED-4DB2-BD59-A6C34878D82A}">
                    <a16:rowId xmlns:a16="http://schemas.microsoft.com/office/drawing/2014/main" val="10003"/>
                  </a:ext>
                </a:extLst>
              </a:tr>
              <a:tr h="761643">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LENDER</a:t>
                      </a:r>
                    </a:p>
                  </a:txBody>
                  <a:tcPr marL="274320" marR="0"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noFill/>
                  </a:tcPr>
                </a:tc>
                <a:tc gridSpan="2">
                  <a:txBody>
                    <a:bodyPr/>
                    <a:lstStyle/>
                    <a:p>
                      <a:pPr algn="l" defTabSz="914400">
                        <a:defRPr sz="2200">
                          <a:solidFill>
                            <a:srgbClr val="9C999B"/>
                          </a:solidFill>
                        </a:defRPr>
                      </a:pPr>
                      <a:r>
                        <a:rPr lang="en-US" sz="1400" dirty="0">
                          <a:solidFill>
                            <a:srgbClr val="7F7F7F"/>
                          </a:solidFill>
                          <a:latin typeface="Gilroy Bold" panose="00000800000000000000" pitchFamily="50" charset="0"/>
                        </a:rPr>
                        <a:t>Department of Education</a:t>
                      </a:r>
                    </a:p>
                  </a:txBody>
                  <a:tcPr marL="45720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noFill/>
                  </a:tcPr>
                </a:tc>
                <a:tc hMerge="1">
                  <a:txBody>
                    <a:bodyPr/>
                    <a:lstStyle/>
                    <a:p>
                      <a:pPr algn="ctr" defTabSz="914400">
                        <a:defRPr sz="2200">
                          <a:solidFill>
                            <a:srgbClr val="9C999B"/>
                          </a:solidFill>
                        </a:defRPr>
                      </a:pPr>
                      <a:r>
                        <a:rPr lang="en-US" sz="1400" b="1" dirty="0">
                          <a:solidFill>
                            <a:schemeClr val="tx2"/>
                          </a:solidFill>
                          <a:latin typeface="Gilroy Bold" panose="00000800000000000000" pitchFamily="50" charset="0"/>
                        </a:rPr>
                        <a:t>$972</a:t>
                      </a:r>
                      <a:endParaRPr sz="1400" dirty="0">
                        <a:solidFill>
                          <a:schemeClr val="tx2"/>
                        </a:solidFill>
                        <a:latin typeface="Gilroy Bold" panose="00000800000000000000" pitchFamily="50" charset="0"/>
                      </a:endParaRPr>
                    </a:p>
                  </a:txBody>
                  <a:tcPr marL="0" marR="0"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9445278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rgbClr val="000000"/>
      </a:dk1>
      <a:lt1>
        <a:srgbClr val="FFFFFF"/>
      </a:lt1>
      <a:dk2>
        <a:srgbClr val="5F5F5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5.xml><?xml version="1.0" encoding="utf-8"?>
<a:theme xmlns:a="http://schemas.openxmlformats.org/drawingml/2006/main" name="3_Custom Design">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7.xml><?xml version="1.0" encoding="utf-8"?>
<a:theme xmlns:a="http://schemas.openxmlformats.org/drawingml/2006/main" name="2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8.xml><?xml version="1.0" encoding="utf-8"?>
<a:theme xmlns:a="http://schemas.openxmlformats.org/drawingml/2006/main" name="1_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4770</TotalTime>
  <Words>1127</Words>
  <Application>Microsoft Office PowerPoint</Application>
  <PresentationFormat>Widescreen</PresentationFormat>
  <Paragraphs>250</Paragraphs>
  <Slides>30</Slides>
  <Notes>22</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30</vt:i4>
      </vt:variant>
    </vt:vector>
  </HeadingPairs>
  <TitlesOfParts>
    <vt:vector size="57" baseType="lpstr">
      <vt:lpstr>Klinic Slab Medium</vt:lpstr>
      <vt:lpstr>Open Sans</vt:lpstr>
      <vt:lpstr>Helvetica Neue Medium</vt:lpstr>
      <vt:lpstr>Arial</vt:lpstr>
      <vt:lpstr>Gilroy ExtraBold</vt:lpstr>
      <vt:lpstr>Helvetica Neue</vt:lpstr>
      <vt:lpstr>Impact</vt:lpstr>
      <vt:lpstr>Gilroy</vt:lpstr>
      <vt:lpstr>Gilroy UltraLight</vt:lpstr>
      <vt:lpstr>Klinic Slab Bold</vt:lpstr>
      <vt:lpstr>Gilroy SemiBold</vt:lpstr>
      <vt:lpstr>Calibri</vt:lpstr>
      <vt:lpstr>Rockwell</vt:lpstr>
      <vt:lpstr>Helvetica Neue Light</vt:lpstr>
      <vt:lpstr>Gilroy Bold</vt:lpstr>
      <vt:lpstr>Lato Black</vt:lpstr>
      <vt:lpstr>Calibri Light</vt:lpstr>
      <vt:lpstr>Klinic Slab Book</vt:lpstr>
      <vt:lpstr>Poppins SemiBold</vt:lpstr>
      <vt:lpstr>Custom Design</vt:lpstr>
      <vt:lpstr>1_Custom Design</vt:lpstr>
      <vt:lpstr>2_Custom Design</vt:lpstr>
      <vt:lpstr>HUECU</vt:lpstr>
      <vt:lpstr>3_Custom Design</vt:lpstr>
      <vt:lpstr>1_HUECU</vt:lpstr>
      <vt:lpstr>2_HUECU</vt:lpstr>
      <vt:lpstr>1_HelloJuny PowerPoint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Syarif Afandi</dc:creator>
  <cp:lastModifiedBy>Migdalia Gomez</cp:lastModifiedBy>
  <cp:revision>558</cp:revision>
  <dcterms:created xsi:type="dcterms:W3CDTF">2019-07-06T08:26:09Z</dcterms:created>
  <dcterms:modified xsi:type="dcterms:W3CDTF">2022-08-10T17:54:06Z</dcterms:modified>
</cp:coreProperties>
</file>