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7.xml" ContentType="application/vnd.openxmlformats-officedocument.presentationml.tags+xml"/>
  <Override PartName="/ppt/notesSlides/notesSlide57.xml" ContentType="application/vnd.openxmlformats-officedocument.presentationml.notesSlide+xml"/>
  <Override PartName="/ppt/tags/tag8.xml" ContentType="application/vnd.openxmlformats-officedocument.presentationml.tags+xml"/>
  <Override PartName="/ppt/notesSlides/notesSlide58.xml" ContentType="application/vnd.openxmlformats-officedocument.presentationml.notesSlide+xml"/>
  <Override PartName="/ppt/tags/tag9.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1" r:id="rId2"/>
  </p:sldMasterIdLst>
  <p:notesMasterIdLst>
    <p:notesMasterId r:id="rId68"/>
  </p:notesMasterIdLst>
  <p:sldIdLst>
    <p:sldId id="583" r:id="rId3"/>
    <p:sldId id="584" r:id="rId4"/>
    <p:sldId id="585" r:id="rId5"/>
    <p:sldId id="586" r:id="rId6"/>
    <p:sldId id="587" r:id="rId7"/>
    <p:sldId id="578" r:id="rId8"/>
    <p:sldId id="579" r:id="rId9"/>
    <p:sldId id="528" r:id="rId10"/>
    <p:sldId id="529" r:id="rId11"/>
    <p:sldId id="530" r:id="rId12"/>
    <p:sldId id="531" r:id="rId13"/>
    <p:sldId id="532" r:id="rId14"/>
    <p:sldId id="563" r:id="rId15"/>
    <p:sldId id="533" r:id="rId16"/>
    <p:sldId id="534" r:id="rId17"/>
    <p:sldId id="535" r:id="rId18"/>
    <p:sldId id="536" r:id="rId19"/>
    <p:sldId id="537" r:id="rId20"/>
    <p:sldId id="538" r:id="rId21"/>
    <p:sldId id="556" r:id="rId22"/>
    <p:sldId id="539" r:id="rId23"/>
    <p:sldId id="540" r:id="rId24"/>
    <p:sldId id="541" r:id="rId25"/>
    <p:sldId id="542" r:id="rId26"/>
    <p:sldId id="543" r:id="rId27"/>
    <p:sldId id="544" r:id="rId28"/>
    <p:sldId id="545" r:id="rId29"/>
    <p:sldId id="577" r:id="rId30"/>
    <p:sldId id="505" r:id="rId31"/>
    <p:sldId id="555" r:id="rId32"/>
    <p:sldId id="546" r:id="rId33"/>
    <p:sldId id="547" r:id="rId34"/>
    <p:sldId id="548" r:id="rId35"/>
    <p:sldId id="549" r:id="rId36"/>
    <p:sldId id="550" r:id="rId37"/>
    <p:sldId id="552" r:id="rId38"/>
    <p:sldId id="551" r:id="rId39"/>
    <p:sldId id="553" r:id="rId40"/>
    <p:sldId id="557" r:id="rId41"/>
    <p:sldId id="558" r:id="rId42"/>
    <p:sldId id="580" r:id="rId43"/>
    <p:sldId id="581" r:id="rId44"/>
    <p:sldId id="559" r:id="rId45"/>
    <p:sldId id="560" r:id="rId46"/>
    <p:sldId id="561" r:id="rId47"/>
    <p:sldId id="562" r:id="rId48"/>
    <p:sldId id="564" r:id="rId49"/>
    <p:sldId id="565" r:id="rId50"/>
    <p:sldId id="566" r:id="rId51"/>
    <p:sldId id="567" r:id="rId52"/>
    <p:sldId id="568" r:id="rId53"/>
    <p:sldId id="569" r:id="rId54"/>
    <p:sldId id="570" r:id="rId55"/>
    <p:sldId id="571" r:id="rId56"/>
    <p:sldId id="572" r:id="rId57"/>
    <p:sldId id="573" r:id="rId58"/>
    <p:sldId id="574" r:id="rId59"/>
    <p:sldId id="575" r:id="rId60"/>
    <p:sldId id="289" r:id="rId61"/>
    <p:sldId id="582" r:id="rId62"/>
    <p:sldId id="527" r:id="rId63"/>
    <p:sldId id="576" r:id="rId64"/>
    <p:sldId id="588" r:id="rId65"/>
    <p:sldId id="589" r:id="rId66"/>
    <p:sldId id="590" r:id="rId67"/>
  </p:sldIdLst>
  <p:sldSz cx="12192000" cy="6858000"/>
  <p:notesSz cx="6858000" cy="9144000"/>
  <p:embeddedFontLst>
    <p:embeddedFont>
      <p:font typeface="Klinic Slab Bold" pitchFamily="50" charset="0"/>
      <p:regular r:id="rId69"/>
      <p:italic r:id="rId70"/>
    </p:embeddedFont>
    <p:embeddedFont>
      <p:font typeface="Palatino Linotype" panose="02040502050505030304" pitchFamily="18" charset="0"/>
      <p:regular r:id="rId71"/>
      <p:bold r:id="rId72"/>
      <p:italic r:id="rId73"/>
      <p:boldItalic r:id="rId74"/>
    </p:embeddedFont>
    <p:embeddedFont>
      <p:font typeface="Calibri" panose="020F0502020204030204" pitchFamily="34" charset="0"/>
      <p:regular r:id="rId75"/>
      <p:bold r:id="rId76"/>
      <p:italic r:id="rId77"/>
      <p:boldItalic r:id="rId78"/>
    </p:embeddedFont>
    <p:embeddedFont>
      <p:font typeface="Century Gothic" panose="020B0502020202020204" pitchFamily="34" charset="0"/>
      <p:regular r:id="rId79"/>
      <p:bold r:id="rId80"/>
      <p:italic r:id="rId81"/>
      <p:boldItalic r:id="rId82"/>
    </p:embeddedFont>
    <p:embeddedFont>
      <p:font typeface="Gilroy ExtraBold" panose="00000900000000000000" pitchFamily="50" charset="0"/>
      <p:bold r:id="rId83"/>
    </p:embeddedFont>
    <p:embeddedFont>
      <p:font typeface="Poppins SemiBold" panose="020B0604020202020204" charset="0"/>
      <p:bold r:id="rId84"/>
      <p:boldItalic r:id="rId85"/>
    </p:embeddedFont>
    <p:embeddedFont>
      <p:font typeface="Gilroy Bold" panose="00000800000000000000" pitchFamily="50" charset="0"/>
      <p:bold r:id="rId86"/>
    </p:embeddedFont>
    <p:embeddedFont>
      <p:font typeface="Arial Black" panose="020B0A04020102020204" pitchFamily="34" charset="0"/>
      <p:bold r:id="rId87"/>
    </p:embeddedFont>
    <p:embeddedFont>
      <p:font typeface="Klinic Slab Book" pitchFamily="50" charset="0"/>
      <p:regular r:id="rId88"/>
      <p:italic r:id="rId89"/>
    </p:embeddedFont>
    <p:embeddedFont>
      <p:font typeface="Gilroy SemiBold" panose="00000700000000000000" pitchFamily="50" charset="0"/>
      <p:bold r:id="rId90"/>
    </p:embeddedFont>
    <p:embeddedFont>
      <p:font typeface="Source Sans Pro Light" panose="020B0604020202020204" charset="0"/>
      <p:regular r:id="rId91"/>
      <p:italic r:id="rId92"/>
    </p:embeddedFont>
    <p:embeddedFont>
      <p:font typeface="Klinic Slab Medium" pitchFamily="50" charset="0"/>
      <p:regular r:id="rId93"/>
      <p:italic r:id="rId94"/>
    </p:embeddedFont>
    <p:embeddedFont>
      <p:font typeface="Gilroy SemiBold Italic" panose="00000700000000000000" pitchFamily="50" charset="0"/>
      <p:bold r:id="rId95"/>
    </p:embeddedFont>
  </p:embeddedFontLst>
  <p:custDataLst>
    <p:tags r:id="rId9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B2E157-DDD7-43E3-98D8-E08D2746BE40}">
          <p14:sldIdLst>
            <p14:sldId id="583"/>
            <p14:sldId id="584"/>
            <p14:sldId id="585"/>
            <p14:sldId id="586"/>
            <p14:sldId id="587"/>
            <p14:sldId id="578"/>
            <p14:sldId id="579"/>
            <p14:sldId id="528"/>
            <p14:sldId id="529"/>
            <p14:sldId id="530"/>
            <p14:sldId id="531"/>
            <p14:sldId id="532"/>
            <p14:sldId id="563"/>
            <p14:sldId id="533"/>
            <p14:sldId id="534"/>
            <p14:sldId id="535"/>
            <p14:sldId id="536"/>
            <p14:sldId id="537"/>
            <p14:sldId id="538"/>
            <p14:sldId id="556"/>
            <p14:sldId id="539"/>
            <p14:sldId id="540"/>
            <p14:sldId id="541"/>
            <p14:sldId id="542"/>
            <p14:sldId id="543"/>
            <p14:sldId id="544"/>
            <p14:sldId id="545"/>
            <p14:sldId id="577"/>
            <p14:sldId id="505"/>
            <p14:sldId id="555"/>
            <p14:sldId id="546"/>
            <p14:sldId id="547"/>
            <p14:sldId id="548"/>
            <p14:sldId id="549"/>
            <p14:sldId id="550"/>
            <p14:sldId id="552"/>
            <p14:sldId id="551"/>
            <p14:sldId id="553"/>
            <p14:sldId id="557"/>
            <p14:sldId id="558"/>
            <p14:sldId id="580"/>
            <p14:sldId id="581"/>
            <p14:sldId id="559"/>
            <p14:sldId id="560"/>
            <p14:sldId id="561"/>
            <p14:sldId id="562"/>
            <p14:sldId id="564"/>
            <p14:sldId id="565"/>
            <p14:sldId id="566"/>
            <p14:sldId id="567"/>
            <p14:sldId id="568"/>
            <p14:sldId id="569"/>
            <p14:sldId id="570"/>
            <p14:sldId id="571"/>
            <p14:sldId id="572"/>
            <p14:sldId id="573"/>
            <p14:sldId id="574"/>
            <p14:sldId id="575"/>
            <p14:sldId id="289"/>
            <p14:sldId id="582"/>
            <p14:sldId id="527"/>
            <p14:sldId id="576"/>
            <p14:sldId id="588"/>
            <p14:sldId id="589"/>
            <p14:sldId id="5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8C240"/>
    <a:srgbClr val="CF7128"/>
    <a:srgbClr val="061E44"/>
    <a:srgbClr val="6AC1A6"/>
    <a:srgbClr val="1E575C"/>
    <a:srgbClr val="E7EAEA"/>
    <a:srgbClr val="CCD1D2"/>
    <a:srgbClr val="1E34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32" autoAdjust="0"/>
    <p:restoredTop sz="58254" autoAdjust="0"/>
  </p:normalViewPr>
  <p:slideViewPr>
    <p:cSldViewPr snapToGrid="0">
      <p:cViewPr varScale="1">
        <p:scale>
          <a:sx n="54" d="100"/>
          <a:sy n="54" d="100"/>
        </p:scale>
        <p:origin x="1266" y="60"/>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6" Type="http://schemas.openxmlformats.org/officeDocument/2006/relationships/font" Target="fonts/font8.fntdata"/><Relationship Id="rId84" Type="http://schemas.openxmlformats.org/officeDocument/2006/relationships/font" Target="fonts/font16.fntdata"/><Relationship Id="rId89" Type="http://schemas.openxmlformats.org/officeDocument/2006/relationships/font" Target="fonts/font21.fntdata"/><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3.fntdata"/><Relationship Id="rId92"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font" Target="fonts/font19.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4.fntdata"/><Relationship Id="rId90" Type="http://schemas.openxmlformats.org/officeDocument/2006/relationships/font" Target="fonts/font22.fntdata"/><Relationship Id="rId95" Type="http://schemas.openxmlformats.org/officeDocument/2006/relationships/font" Target="fonts/font2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1.fntdata"/><Relationship Id="rId77" Type="http://schemas.openxmlformats.org/officeDocument/2006/relationships/font" Target="fonts/font9.fntdata"/><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93" Type="http://schemas.openxmlformats.org/officeDocument/2006/relationships/font" Target="fonts/font25.fntdata"/><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font" Target="fonts/font23.fntdata"/><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font" Target="fonts/font26.fntdata"/><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0AD-4FC9-A2D3-F0D0A4C5C653}"/>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50AD-4FC9-A2D3-F0D0A4C5C653}"/>
              </c:ext>
            </c:extLst>
          </c:dPt>
          <c:dPt>
            <c:idx val="2"/>
            <c:bubble3D val="0"/>
            <c:spPr>
              <a:solidFill>
                <a:srgbClr val="1E575C"/>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50AD-4FC9-A2D3-F0D0A4C5C653}"/>
              </c:ext>
            </c:extLst>
          </c:dPt>
          <c:dPt>
            <c:idx val="3"/>
            <c:bubble3D val="0"/>
            <c:spPr>
              <a:solidFill>
                <a:srgbClr val="6AC1A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4-50AD-4FC9-A2D3-F0D0A4C5C653}"/>
              </c:ext>
            </c:extLst>
          </c:dPt>
          <c:dPt>
            <c:idx val="4"/>
            <c:bubble3D val="0"/>
            <c:spPr>
              <a:solidFill>
                <a:srgbClr val="CF712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50AD-4FC9-A2D3-F0D0A4C5C653}"/>
              </c:ext>
            </c:extLst>
          </c:dPt>
          <c:dLbls>
            <c:dLbl>
              <c:idx val="0"/>
              <c:layout>
                <c:manualLayout>
                  <c:x val="1.6900676027041081E-2"/>
                  <c:y val="5.2903762189951929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50AD-4FC9-A2D3-F0D0A4C5C653}"/>
                </c:ext>
              </c:extLst>
            </c:dLbl>
            <c:dLbl>
              <c:idx val="1"/>
              <c:layout>
                <c:manualLayout>
                  <c:x val="0"/>
                  <c:y val="0"/>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50AD-4FC9-A2D3-F0D0A4C5C653}"/>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lt1"/>
                    </a:solidFill>
                    <a:latin typeface="Century Gothic" panose="020B050202020202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5"/>
                <c:pt idx="0">
                  <c:v>Payment History</c:v>
                </c:pt>
                <c:pt idx="1">
                  <c:v>Amounts Owed</c:v>
                </c:pt>
                <c:pt idx="2">
                  <c:v>Length of Credit History</c:v>
                </c:pt>
                <c:pt idx="3">
                  <c:v>New Credit</c:v>
                </c:pt>
                <c:pt idx="4">
                  <c:v>Credit Mix</c:v>
                </c:pt>
              </c:strCache>
            </c:strRef>
          </c:cat>
          <c:val>
            <c:numRef>
              <c:f>Sheet1!$B$2:$B$6</c:f>
              <c:numCache>
                <c:formatCode>0%</c:formatCode>
                <c:ptCount val="5"/>
                <c:pt idx="0">
                  <c:v>0.35</c:v>
                </c:pt>
                <c:pt idx="1">
                  <c:v>0.3</c:v>
                </c:pt>
                <c:pt idx="2">
                  <c:v>0.15</c:v>
                </c:pt>
                <c:pt idx="3">
                  <c:v>0.1</c:v>
                </c:pt>
                <c:pt idx="4">
                  <c:v>0.1</c:v>
                </c:pt>
              </c:numCache>
            </c:numRef>
          </c:val>
          <c:extLst>
            <c:ext xmlns:c16="http://schemas.microsoft.com/office/drawing/2014/chart" uri="{C3380CC4-5D6E-409C-BE32-E72D297353CC}">
              <c16:uniqueId val="{00000000-50AD-4FC9-A2D3-F0D0A4C5C653}"/>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0AD-4FC9-A2D3-F0D0A4C5C653}"/>
              </c:ext>
            </c:extLst>
          </c:dPt>
          <c:dPt>
            <c:idx val="1"/>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50AD-4FC9-A2D3-F0D0A4C5C653}"/>
              </c:ext>
            </c:extLst>
          </c:dPt>
          <c:dPt>
            <c:idx val="2"/>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193B-4A5D-8C3C-E66C829C82BC}"/>
              </c:ext>
            </c:extLst>
          </c:dPt>
          <c:dPt>
            <c:idx val="3"/>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193B-4A5D-8C3C-E66C829C82BC}"/>
              </c:ext>
            </c:extLst>
          </c:dPt>
          <c:dPt>
            <c:idx val="4"/>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193B-4A5D-8C3C-E66C829C82BC}"/>
              </c:ext>
            </c:extLst>
          </c:dPt>
          <c:dLbls>
            <c:dLbl>
              <c:idx val="0"/>
              <c:layout>
                <c:manualLayout>
                  <c:x val="1.6900676027041081E-2"/>
                  <c:y val="5.2903762189951929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50AD-4FC9-A2D3-F0D0A4C5C653}"/>
                </c:ext>
              </c:extLst>
            </c:dLbl>
            <c:dLbl>
              <c:idx val="1"/>
              <c:delete val="1"/>
              <c:extLst>
                <c:ext xmlns:c15="http://schemas.microsoft.com/office/drawing/2012/chart" uri="{CE6537A1-D6FC-4f65-9D91-7224C49458BB}"/>
                <c:ext xmlns:c16="http://schemas.microsoft.com/office/drawing/2014/chart" uri="{C3380CC4-5D6E-409C-BE32-E72D297353CC}">
                  <c16:uniqueId val="{00000002-50AD-4FC9-A2D3-F0D0A4C5C653}"/>
                </c:ext>
              </c:extLst>
            </c:dLbl>
            <c:dLbl>
              <c:idx val="2"/>
              <c:delete val="1"/>
              <c:extLst>
                <c:ext xmlns:c15="http://schemas.microsoft.com/office/drawing/2012/chart" uri="{CE6537A1-D6FC-4f65-9D91-7224C49458BB}"/>
                <c:ext xmlns:c16="http://schemas.microsoft.com/office/drawing/2014/chart" uri="{C3380CC4-5D6E-409C-BE32-E72D297353CC}">
                  <c16:uniqueId val="{00000005-193B-4A5D-8C3C-E66C829C82BC}"/>
                </c:ext>
              </c:extLst>
            </c:dLbl>
            <c:dLbl>
              <c:idx val="3"/>
              <c:delete val="1"/>
              <c:extLst>
                <c:ext xmlns:c15="http://schemas.microsoft.com/office/drawing/2012/chart" uri="{CE6537A1-D6FC-4f65-9D91-7224C49458BB}"/>
                <c:ext xmlns:c16="http://schemas.microsoft.com/office/drawing/2014/chart" uri="{C3380CC4-5D6E-409C-BE32-E72D297353CC}">
                  <c16:uniqueId val="{00000007-193B-4A5D-8C3C-E66C829C82BC}"/>
                </c:ext>
              </c:extLst>
            </c:dLbl>
            <c:dLbl>
              <c:idx val="4"/>
              <c:delete val="1"/>
              <c:extLst>
                <c:ext xmlns:c15="http://schemas.microsoft.com/office/drawing/2012/chart" uri="{CE6537A1-D6FC-4f65-9D91-7224C49458BB}"/>
                <c:ext xmlns:c16="http://schemas.microsoft.com/office/drawing/2014/chart" uri="{C3380CC4-5D6E-409C-BE32-E72D297353CC}">
                  <c16:uniqueId val="{00000009-193B-4A5D-8C3C-E66C829C82BC}"/>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lt1"/>
                    </a:solidFill>
                    <a:latin typeface="Century Gothic" panose="020B050202020202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Payment History</c:v>
                </c:pt>
                <c:pt idx="1">
                  <c:v>Amounts Owed</c:v>
                </c:pt>
                <c:pt idx="2">
                  <c:v>Length of Credit History</c:v>
                </c:pt>
                <c:pt idx="3">
                  <c:v>New Credit</c:v>
                </c:pt>
                <c:pt idx="4">
                  <c:v>Credit Mix</c:v>
                </c:pt>
              </c:strCache>
            </c:strRef>
          </c:cat>
          <c:val>
            <c:numRef>
              <c:f>Sheet1!$B$2:$B$6</c:f>
              <c:numCache>
                <c:formatCode>0%</c:formatCode>
                <c:ptCount val="5"/>
                <c:pt idx="0">
                  <c:v>0.35</c:v>
                </c:pt>
                <c:pt idx="1">
                  <c:v>0.3</c:v>
                </c:pt>
                <c:pt idx="2">
                  <c:v>0.15</c:v>
                </c:pt>
                <c:pt idx="3">
                  <c:v>0.1</c:v>
                </c:pt>
                <c:pt idx="4">
                  <c:v>0.1</c:v>
                </c:pt>
              </c:numCache>
            </c:numRef>
          </c:val>
          <c:extLst>
            <c:ext xmlns:c16="http://schemas.microsoft.com/office/drawing/2014/chart" uri="{C3380CC4-5D6E-409C-BE32-E72D297353CC}">
              <c16:uniqueId val="{00000000-50AD-4FC9-A2D3-F0D0A4C5C653}"/>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0AD-4FC9-A2D3-F0D0A4C5C653}"/>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50AD-4FC9-A2D3-F0D0A4C5C653}"/>
              </c:ext>
            </c:extLst>
          </c:dPt>
          <c:dPt>
            <c:idx val="2"/>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B7F9-4343-B1F8-2D981775495E}"/>
              </c:ext>
            </c:extLst>
          </c:dPt>
          <c:dPt>
            <c:idx val="3"/>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B7F9-4343-B1F8-2D981775495E}"/>
              </c:ext>
            </c:extLst>
          </c:dPt>
          <c:dPt>
            <c:idx val="4"/>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B7F9-4343-B1F8-2D981775495E}"/>
              </c:ext>
            </c:extLst>
          </c:dPt>
          <c:dLbls>
            <c:dLbl>
              <c:idx val="0"/>
              <c:delete val="1"/>
              <c:extLst>
                <c:ext xmlns:c15="http://schemas.microsoft.com/office/drawing/2012/chart" uri="{CE6537A1-D6FC-4f65-9D91-7224C49458BB}"/>
                <c:ext xmlns:c16="http://schemas.microsoft.com/office/drawing/2014/chart" uri="{C3380CC4-5D6E-409C-BE32-E72D297353CC}">
                  <c16:uniqueId val="{00000001-50AD-4FC9-A2D3-F0D0A4C5C653}"/>
                </c:ext>
              </c:extLst>
            </c:dLbl>
            <c:dLbl>
              <c:idx val="1"/>
              <c:layout>
                <c:manualLayout>
                  <c:x val="0"/>
                  <c:y val="0"/>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50AD-4FC9-A2D3-F0D0A4C5C653}"/>
                </c:ext>
              </c:extLst>
            </c:dLbl>
            <c:dLbl>
              <c:idx val="2"/>
              <c:delete val="1"/>
              <c:extLst>
                <c:ext xmlns:c15="http://schemas.microsoft.com/office/drawing/2012/chart" uri="{CE6537A1-D6FC-4f65-9D91-7224C49458BB}"/>
                <c:ext xmlns:c16="http://schemas.microsoft.com/office/drawing/2014/chart" uri="{C3380CC4-5D6E-409C-BE32-E72D297353CC}">
                  <c16:uniqueId val="{00000005-B7F9-4343-B1F8-2D981775495E}"/>
                </c:ext>
              </c:extLst>
            </c:dLbl>
            <c:dLbl>
              <c:idx val="3"/>
              <c:delete val="1"/>
              <c:extLst>
                <c:ext xmlns:c15="http://schemas.microsoft.com/office/drawing/2012/chart" uri="{CE6537A1-D6FC-4f65-9D91-7224C49458BB}"/>
                <c:ext xmlns:c16="http://schemas.microsoft.com/office/drawing/2014/chart" uri="{C3380CC4-5D6E-409C-BE32-E72D297353CC}">
                  <c16:uniqueId val="{00000007-B7F9-4343-B1F8-2D981775495E}"/>
                </c:ext>
              </c:extLst>
            </c:dLbl>
            <c:dLbl>
              <c:idx val="4"/>
              <c:delete val="1"/>
              <c:extLst>
                <c:ext xmlns:c15="http://schemas.microsoft.com/office/drawing/2012/chart" uri="{CE6537A1-D6FC-4f65-9D91-7224C49458BB}"/>
                <c:ext xmlns:c16="http://schemas.microsoft.com/office/drawing/2014/chart" uri="{C3380CC4-5D6E-409C-BE32-E72D297353CC}">
                  <c16:uniqueId val="{00000009-B7F9-4343-B1F8-2D981775495E}"/>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lt1"/>
                    </a:solidFill>
                    <a:latin typeface="Century Gothic" panose="020B050202020202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Payment History</c:v>
                </c:pt>
                <c:pt idx="1">
                  <c:v>Amounts Owed</c:v>
                </c:pt>
                <c:pt idx="2">
                  <c:v>Length of Credit History</c:v>
                </c:pt>
                <c:pt idx="3">
                  <c:v>New Credit</c:v>
                </c:pt>
                <c:pt idx="4">
                  <c:v>Credit Mix</c:v>
                </c:pt>
              </c:strCache>
            </c:strRef>
          </c:cat>
          <c:val>
            <c:numRef>
              <c:f>Sheet1!$B$2:$B$6</c:f>
              <c:numCache>
                <c:formatCode>0%</c:formatCode>
                <c:ptCount val="5"/>
                <c:pt idx="0">
                  <c:v>0.35</c:v>
                </c:pt>
                <c:pt idx="1">
                  <c:v>0.3</c:v>
                </c:pt>
                <c:pt idx="2">
                  <c:v>0.15</c:v>
                </c:pt>
                <c:pt idx="3">
                  <c:v>0.1</c:v>
                </c:pt>
                <c:pt idx="4">
                  <c:v>0.1</c:v>
                </c:pt>
              </c:numCache>
            </c:numRef>
          </c:val>
          <c:extLst>
            <c:ext xmlns:c16="http://schemas.microsoft.com/office/drawing/2014/chart" uri="{C3380CC4-5D6E-409C-BE32-E72D297353CC}">
              <c16:uniqueId val="{00000000-50AD-4FC9-A2D3-F0D0A4C5C653}"/>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rgbClr val="061E44"/>
            </a:solidFill>
            <a:ln>
              <a:noFill/>
            </a:ln>
          </c:spPr>
          <c:dPt>
            <c:idx val="0"/>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0AD-4FC9-A2D3-F0D0A4C5C653}"/>
              </c:ext>
            </c:extLst>
          </c:dPt>
          <c:dPt>
            <c:idx val="1"/>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50AD-4FC9-A2D3-F0D0A4C5C653}"/>
              </c:ext>
            </c:extLst>
          </c:dPt>
          <c:dPt>
            <c:idx val="2"/>
            <c:bubble3D val="0"/>
            <c:spPr>
              <a:solidFill>
                <a:srgbClr val="1E575C"/>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B7F9-4343-B1F8-2D981775495E}"/>
              </c:ext>
            </c:extLst>
          </c:dPt>
          <c:dPt>
            <c:idx val="3"/>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B7F9-4343-B1F8-2D981775495E}"/>
              </c:ext>
            </c:extLst>
          </c:dPt>
          <c:dPt>
            <c:idx val="4"/>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B7F9-4343-B1F8-2D981775495E}"/>
              </c:ext>
            </c:extLst>
          </c:dPt>
          <c:dLbls>
            <c:dLbl>
              <c:idx val="0"/>
              <c:delete val="1"/>
              <c:extLst>
                <c:ext xmlns:c15="http://schemas.microsoft.com/office/drawing/2012/chart" uri="{CE6537A1-D6FC-4f65-9D91-7224C49458BB}"/>
                <c:ext xmlns:c16="http://schemas.microsoft.com/office/drawing/2014/chart" uri="{C3380CC4-5D6E-409C-BE32-E72D297353CC}">
                  <c16:uniqueId val="{00000001-50AD-4FC9-A2D3-F0D0A4C5C653}"/>
                </c:ext>
              </c:extLst>
            </c:dLbl>
            <c:dLbl>
              <c:idx val="1"/>
              <c:delete val="1"/>
              <c:extLst>
                <c:ext xmlns:c15="http://schemas.microsoft.com/office/drawing/2012/chart" uri="{CE6537A1-D6FC-4f65-9D91-7224C49458BB}"/>
                <c:ext xmlns:c16="http://schemas.microsoft.com/office/drawing/2014/chart" uri="{C3380CC4-5D6E-409C-BE32-E72D297353CC}">
                  <c16:uniqueId val="{00000002-50AD-4FC9-A2D3-F0D0A4C5C653}"/>
                </c:ext>
              </c:extLst>
            </c:dLbl>
            <c:dLbl>
              <c:idx val="3"/>
              <c:delete val="1"/>
              <c:extLst>
                <c:ext xmlns:c15="http://schemas.microsoft.com/office/drawing/2012/chart" uri="{CE6537A1-D6FC-4f65-9D91-7224C49458BB}"/>
                <c:ext xmlns:c16="http://schemas.microsoft.com/office/drawing/2014/chart" uri="{C3380CC4-5D6E-409C-BE32-E72D297353CC}">
                  <c16:uniqueId val="{00000007-B7F9-4343-B1F8-2D981775495E}"/>
                </c:ext>
              </c:extLst>
            </c:dLbl>
            <c:dLbl>
              <c:idx val="4"/>
              <c:delete val="1"/>
              <c:extLst>
                <c:ext xmlns:c15="http://schemas.microsoft.com/office/drawing/2012/chart" uri="{CE6537A1-D6FC-4f65-9D91-7224C49458BB}"/>
                <c:ext xmlns:c16="http://schemas.microsoft.com/office/drawing/2014/chart" uri="{C3380CC4-5D6E-409C-BE32-E72D297353CC}">
                  <c16:uniqueId val="{00000009-B7F9-4343-B1F8-2D981775495E}"/>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lt1"/>
                    </a:solidFill>
                    <a:latin typeface="Century Gothic" panose="020B050202020202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5"/>
                <c:pt idx="0">
                  <c:v>Payment History</c:v>
                </c:pt>
                <c:pt idx="1">
                  <c:v>Amounts Owed</c:v>
                </c:pt>
                <c:pt idx="2">
                  <c:v>Length of Credit History</c:v>
                </c:pt>
                <c:pt idx="3">
                  <c:v>New Credit</c:v>
                </c:pt>
                <c:pt idx="4">
                  <c:v>Credit Mix</c:v>
                </c:pt>
              </c:strCache>
            </c:strRef>
          </c:cat>
          <c:val>
            <c:numRef>
              <c:f>Sheet1!$B$2:$B$6</c:f>
              <c:numCache>
                <c:formatCode>0%</c:formatCode>
                <c:ptCount val="5"/>
                <c:pt idx="0">
                  <c:v>0.35</c:v>
                </c:pt>
                <c:pt idx="1">
                  <c:v>0.3</c:v>
                </c:pt>
                <c:pt idx="2">
                  <c:v>0.15</c:v>
                </c:pt>
                <c:pt idx="3">
                  <c:v>0.1</c:v>
                </c:pt>
                <c:pt idx="4">
                  <c:v>0.1</c:v>
                </c:pt>
              </c:numCache>
            </c:numRef>
          </c:val>
          <c:extLst>
            <c:ext xmlns:c16="http://schemas.microsoft.com/office/drawing/2014/chart" uri="{C3380CC4-5D6E-409C-BE32-E72D297353CC}">
              <c16:uniqueId val="{00000000-50AD-4FC9-A2D3-F0D0A4C5C653}"/>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rgbClr val="061E44"/>
            </a:solidFill>
            <a:ln>
              <a:noFill/>
            </a:ln>
          </c:spPr>
          <c:dPt>
            <c:idx val="0"/>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0AD-4FC9-A2D3-F0D0A4C5C653}"/>
              </c:ext>
            </c:extLst>
          </c:dPt>
          <c:dPt>
            <c:idx val="1"/>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50AD-4FC9-A2D3-F0D0A4C5C653}"/>
              </c:ext>
            </c:extLst>
          </c:dPt>
          <c:dPt>
            <c:idx val="2"/>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B7F9-4343-B1F8-2D981775495E}"/>
              </c:ext>
            </c:extLst>
          </c:dPt>
          <c:dPt>
            <c:idx val="3"/>
            <c:bubble3D val="0"/>
            <c:spPr>
              <a:solidFill>
                <a:srgbClr val="6AC1A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B7F9-4343-B1F8-2D981775495E}"/>
              </c:ext>
            </c:extLst>
          </c:dPt>
          <c:dPt>
            <c:idx val="4"/>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B7F9-4343-B1F8-2D981775495E}"/>
              </c:ext>
            </c:extLst>
          </c:dPt>
          <c:dLbls>
            <c:dLbl>
              <c:idx val="0"/>
              <c:delete val="1"/>
              <c:extLst>
                <c:ext xmlns:c15="http://schemas.microsoft.com/office/drawing/2012/chart" uri="{CE6537A1-D6FC-4f65-9D91-7224C49458BB}"/>
                <c:ext xmlns:c16="http://schemas.microsoft.com/office/drawing/2014/chart" uri="{C3380CC4-5D6E-409C-BE32-E72D297353CC}">
                  <c16:uniqueId val="{00000001-50AD-4FC9-A2D3-F0D0A4C5C653}"/>
                </c:ext>
              </c:extLst>
            </c:dLbl>
            <c:dLbl>
              <c:idx val="1"/>
              <c:delete val="1"/>
              <c:extLst>
                <c:ext xmlns:c15="http://schemas.microsoft.com/office/drawing/2012/chart" uri="{CE6537A1-D6FC-4f65-9D91-7224C49458BB}"/>
                <c:ext xmlns:c16="http://schemas.microsoft.com/office/drawing/2014/chart" uri="{C3380CC4-5D6E-409C-BE32-E72D297353CC}">
                  <c16:uniqueId val="{00000002-50AD-4FC9-A2D3-F0D0A4C5C653}"/>
                </c:ext>
              </c:extLst>
            </c:dLbl>
            <c:dLbl>
              <c:idx val="2"/>
              <c:delete val="1"/>
              <c:extLst>
                <c:ext xmlns:c15="http://schemas.microsoft.com/office/drawing/2012/chart" uri="{CE6537A1-D6FC-4f65-9D91-7224C49458BB}"/>
                <c:ext xmlns:c16="http://schemas.microsoft.com/office/drawing/2014/chart" uri="{C3380CC4-5D6E-409C-BE32-E72D297353CC}">
                  <c16:uniqueId val="{00000005-B7F9-4343-B1F8-2D981775495E}"/>
                </c:ext>
              </c:extLst>
            </c:dLbl>
            <c:dLbl>
              <c:idx val="4"/>
              <c:delete val="1"/>
              <c:extLst>
                <c:ext xmlns:c15="http://schemas.microsoft.com/office/drawing/2012/chart" uri="{CE6537A1-D6FC-4f65-9D91-7224C49458BB}"/>
                <c:ext xmlns:c16="http://schemas.microsoft.com/office/drawing/2014/chart" uri="{C3380CC4-5D6E-409C-BE32-E72D297353CC}">
                  <c16:uniqueId val="{00000009-B7F9-4343-B1F8-2D981775495E}"/>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lt1"/>
                    </a:solidFill>
                    <a:latin typeface="Century Gothic" panose="020B050202020202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Payment History</c:v>
                </c:pt>
                <c:pt idx="1">
                  <c:v>Amounts Owed</c:v>
                </c:pt>
                <c:pt idx="2">
                  <c:v>Length of Credit History</c:v>
                </c:pt>
                <c:pt idx="3">
                  <c:v>New Credit</c:v>
                </c:pt>
                <c:pt idx="4">
                  <c:v>Credit Mix</c:v>
                </c:pt>
              </c:strCache>
            </c:strRef>
          </c:cat>
          <c:val>
            <c:numRef>
              <c:f>Sheet1!$B$2:$B$6</c:f>
              <c:numCache>
                <c:formatCode>0%</c:formatCode>
                <c:ptCount val="5"/>
                <c:pt idx="0">
                  <c:v>0.35</c:v>
                </c:pt>
                <c:pt idx="1">
                  <c:v>0.3</c:v>
                </c:pt>
                <c:pt idx="2">
                  <c:v>0.15</c:v>
                </c:pt>
                <c:pt idx="3">
                  <c:v>0.1</c:v>
                </c:pt>
                <c:pt idx="4">
                  <c:v>0.1</c:v>
                </c:pt>
              </c:numCache>
            </c:numRef>
          </c:val>
          <c:extLst>
            <c:ext xmlns:c16="http://schemas.microsoft.com/office/drawing/2014/chart" uri="{C3380CC4-5D6E-409C-BE32-E72D297353CC}">
              <c16:uniqueId val="{00000000-50AD-4FC9-A2D3-F0D0A4C5C653}"/>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rgbClr val="061E44"/>
            </a:solidFill>
            <a:ln>
              <a:noFill/>
            </a:ln>
          </c:spPr>
          <c:dPt>
            <c:idx val="0"/>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0AD-4FC9-A2D3-F0D0A4C5C653}"/>
              </c:ext>
            </c:extLst>
          </c:dPt>
          <c:dPt>
            <c:idx val="1"/>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50AD-4FC9-A2D3-F0D0A4C5C653}"/>
              </c:ext>
            </c:extLst>
          </c:dPt>
          <c:dPt>
            <c:idx val="2"/>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B7F9-4343-B1F8-2D981775495E}"/>
              </c:ext>
            </c:extLst>
          </c:dPt>
          <c:dPt>
            <c:idx val="3"/>
            <c:bubble3D val="0"/>
            <c:spPr>
              <a:solidFill>
                <a:srgbClr val="061E4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B7F9-4343-B1F8-2D981775495E}"/>
              </c:ext>
            </c:extLst>
          </c:dPt>
          <c:dPt>
            <c:idx val="4"/>
            <c:bubble3D val="0"/>
            <c:spPr>
              <a:solidFill>
                <a:srgbClr val="CF712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B7F9-4343-B1F8-2D981775495E}"/>
              </c:ext>
            </c:extLst>
          </c:dPt>
          <c:dLbls>
            <c:dLbl>
              <c:idx val="0"/>
              <c:delete val="1"/>
              <c:extLst>
                <c:ext xmlns:c15="http://schemas.microsoft.com/office/drawing/2012/chart" uri="{CE6537A1-D6FC-4f65-9D91-7224C49458BB}"/>
                <c:ext xmlns:c16="http://schemas.microsoft.com/office/drawing/2014/chart" uri="{C3380CC4-5D6E-409C-BE32-E72D297353CC}">
                  <c16:uniqueId val="{00000001-50AD-4FC9-A2D3-F0D0A4C5C653}"/>
                </c:ext>
              </c:extLst>
            </c:dLbl>
            <c:dLbl>
              <c:idx val="1"/>
              <c:delete val="1"/>
              <c:extLst>
                <c:ext xmlns:c15="http://schemas.microsoft.com/office/drawing/2012/chart" uri="{CE6537A1-D6FC-4f65-9D91-7224C49458BB}"/>
                <c:ext xmlns:c16="http://schemas.microsoft.com/office/drawing/2014/chart" uri="{C3380CC4-5D6E-409C-BE32-E72D297353CC}">
                  <c16:uniqueId val="{00000002-50AD-4FC9-A2D3-F0D0A4C5C653}"/>
                </c:ext>
              </c:extLst>
            </c:dLbl>
            <c:dLbl>
              <c:idx val="2"/>
              <c:delete val="1"/>
              <c:extLst>
                <c:ext xmlns:c15="http://schemas.microsoft.com/office/drawing/2012/chart" uri="{CE6537A1-D6FC-4f65-9D91-7224C49458BB}"/>
                <c:ext xmlns:c16="http://schemas.microsoft.com/office/drawing/2014/chart" uri="{C3380CC4-5D6E-409C-BE32-E72D297353CC}">
                  <c16:uniqueId val="{00000005-B7F9-4343-B1F8-2D981775495E}"/>
                </c:ext>
              </c:extLst>
            </c:dLbl>
            <c:dLbl>
              <c:idx val="3"/>
              <c:delete val="1"/>
              <c:extLst>
                <c:ext xmlns:c15="http://schemas.microsoft.com/office/drawing/2012/chart" uri="{CE6537A1-D6FC-4f65-9D91-7224C49458BB}"/>
                <c:ext xmlns:c16="http://schemas.microsoft.com/office/drawing/2014/chart" uri="{C3380CC4-5D6E-409C-BE32-E72D297353CC}">
                  <c16:uniqueId val="{00000007-B7F9-4343-B1F8-2D981775495E}"/>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lt1"/>
                    </a:solidFill>
                    <a:latin typeface="Century Gothic" panose="020B050202020202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Payment History</c:v>
                </c:pt>
                <c:pt idx="1">
                  <c:v>Amounts Owed</c:v>
                </c:pt>
                <c:pt idx="2">
                  <c:v>Length of Credit History</c:v>
                </c:pt>
                <c:pt idx="3">
                  <c:v>New Credit</c:v>
                </c:pt>
                <c:pt idx="4">
                  <c:v>Credit Mix</c:v>
                </c:pt>
              </c:strCache>
            </c:strRef>
          </c:cat>
          <c:val>
            <c:numRef>
              <c:f>Sheet1!$B$2:$B$6</c:f>
              <c:numCache>
                <c:formatCode>0%</c:formatCode>
                <c:ptCount val="5"/>
                <c:pt idx="0">
                  <c:v>0.35</c:v>
                </c:pt>
                <c:pt idx="1">
                  <c:v>0.3</c:v>
                </c:pt>
                <c:pt idx="2">
                  <c:v>0.15</c:v>
                </c:pt>
                <c:pt idx="3">
                  <c:v>0.1</c:v>
                </c:pt>
                <c:pt idx="4">
                  <c:v>0.1</c:v>
                </c:pt>
              </c:numCache>
            </c:numRef>
          </c:val>
          <c:extLst>
            <c:ext xmlns:c16="http://schemas.microsoft.com/office/drawing/2014/chart" uri="{C3380CC4-5D6E-409C-BE32-E72D297353CC}">
              <c16:uniqueId val="{00000000-50AD-4FC9-A2D3-F0D0A4C5C653}"/>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0AD-4FC9-A2D3-F0D0A4C5C653}"/>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50AD-4FC9-A2D3-F0D0A4C5C653}"/>
              </c:ext>
            </c:extLst>
          </c:dPt>
          <c:dPt>
            <c:idx val="2"/>
            <c:bubble3D val="0"/>
            <c:spPr>
              <a:solidFill>
                <a:srgbClr val="1E575C"/>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50AD-4FC9-A2D3-F0D0A4C5C653}"/>
              </c:ext>
            </c:extLst>
          </c:dPt>
          <c:dPt>
            <c:idx val="3"/>
            <c:bubble3D val="0"/>
            <c:spPr>
              <a:solidFill>
                <a:srgbClr val="6AC1A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4-50AD-4FC9-A2D3-F0D0A4C5C653}"/>
              </c:ext>
            </c:extLst>
          </c:dPt>
          <c:dPt>
            <c:idx val="4"/>
            <c:bubble3D val="0"/>
            <c:spPr>
              <a:solidFill>
                <a:srgbClr val="CF7128"/>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50AD-4FC9-A2D3-F0D0A4C5C653}"/>
              </c:ext>
            </c:extLst>
          </c:dPt>
          <c:dLbls>
            <c:dLbl>
              <c:idx val="0"/>
              <c:layout>
                <c:manualLayout>
                  <c:x val="1.6900676027041081E-2"/>
                  <c:y val="5.2903762189951929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50AD-4FC9-A2D3-F0D0A4C5C653}"/>
                </c:ext>
              </c:extLst>
            </c:dLbl>
            <c:dLbl>
              <c:idx val="1"/>
              <c:layout>
                <c:manualLayout>
                  <c:x val="0"/>
                  <c:y val="0"/>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50AD-4FC9-A2D3-F0D0A4C5C653}"/>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lt1"/>
                    </a:solidFill>
                    <a:latin typeface="Century Gothic" panose="020B0502020202020204" pitchFamily="34"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5"/>
                <c:pt idx="0">
                  <c:v>Payment History</c:v>
                </c:pt>
                <c:pt idx="1">
                  <c:v>Amounts Owed</c:v>
                </c:pt>
                <c:pt idx="2">
                  <c:v>Length of Credit History</c:v>
                </c:pt>
                <c:pt idx="3">
                  <c:v>New Credit</c:v>
                </c:pt>
                <c:pt idx="4">
                  <c:v>Credit Mix</c:v>
                </c:pt>
              </c:strCache>
            </c:strRef>
          </c:cat>
          <c:val>
            <c:numRef>
              <c:f>Sheet1!$B$2:$B$6</c:f>
              <c:numCache>
                <c:formatCode>0%</c:formatCode>
                <c:ptCount val="5"/>
                <c:pt idx="0">
                  <c:v>0.35</c:v>
                </c:pt>
                <c:pt idx="1">
                  <c:v>0.3</c:v>
                </c:pt>
                <c:pt idx="2">
                  <c:v>0.15</c:v>
                </c:pt>
                <c:pt idx="3">
                  <c:v>0.1</c:v>
                </c:pt>
                <c:pt idx="4">
                  <c:v>0.1</c:v>
                </c:pt>
              </c:numCache>
            </c:numRef>
          </c:val>
          <c:extLst>
            <c:ext xmlns:c16="http://schemas.microsoft.com/office/drawing/2014/chart" uri="{C3380CC4-5D6E-409C-BE32-E72D297353CC}">
              <c16:uniqueId val="{00000000-50AD-4FC9-A2D3-F0D0A4C5C653}"/>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977C63-F6B2-4DED-B4EF-D4970A2D1E20}"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4E303A-2034-4BD8-8C21-0B8FFE3DE7D4}" type="slidenum">
              <a:rPr lang="en-US" smtClean="0"/>
              <a:t>‹#›</a:t>
            </a:fld>
            <a:endParaRPr lang="en-US"/>
          </a:p>
        </p:txBody>
      </p:sp>
    </p:spTree>
    <p:extLst>
      <p:ext uri="{BB962C8B-B14F-4D97-AF65-F5344CB8AC3E}">
        <p14:creationId xmlns:p14="http://schemas.microsoft.com/office/powerpoint/2010/main" val="1830045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898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also bust some credit myths and talk about why they aren’t necessarily true </a:t>
            </a:r>
          </a:p>
        </p:txBody>
      </p:sp>
      <p:sp>
        <p:nvSpPr>
          <p:cNvPr id="4" name="Slide Number Placeholder 3"/>
          <p:cNvSpPr>
            <a:spLocks noGrp="1"/>
          </p:cNvSpPr>
          <p:nvPr>
            <p:ph type="sldNum" sz="quarter" idx="5"/>
          </p:nvPr>
        </p:nvSpPr>
        <p:spPr/>
        <p:txBody>
          <a:bodyPr/>
          <a:lstStyle/>
          <a:p>
            <a:fld id="{454E303A-2034-4BD8-8C21-0B8FFE3DE7D4}" type="slidenum">
              <a:rPr lang="en-US" smtClean="0"/>
              <a:t>12</a:t>
            </a:fld>
            <a:endParaRPr lang="en-US"/>
          </a:p>
        </p:txBody>
      </p:sp>
    </p:spTree>
    <p:extLst>
      <p:ext uri="{BB962C8B-B14F-4D97-AF65-F5344CB8AC3E}">
        <p14:creationId xmlns:p14="http://schemas.microsoft.com/office/powerpoint/2010/main" val="605197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wrapping up by looking at healthy credit habits and tips.</a:t>
            </a:r>
          </a:p>
        </p:txBody>
      </p:sp>
      <p:sp>
        <p:nvSpPr>
          <p:cNvPr id="4" name="Slide Number Placeholder 3"/>
          <p:cNvSpPr>
            <a:spLocks noGrp="1"/>
          </p:cNvSpPr>
          <p:nvPr>
            <p:ph type="sldNum" sz="quarter" idx="5"/>
          </p:nvPr>
        </p:nvSpPr>
        <p:spPr/>
        <p:txBody>
          <a:bodyPr/>
          <a:lstStyle/>
          <a:p>
            <a:fld id="{454E303A-2034-4BD8-8C21-0B8FFE3DE7D4}" type="slidenum">
              <a:rPr lang="en-US" smtClean="0"/>
              <a:t>13</a:t>
            </a:fld>
            <a:endParaRPr lang="en-US"/>
          </a:p>
        </p:txBody>
      </p:sp>
    </p:spTree>
    <p:extLst>
      <p:ext uri="{BB962C8B-B14F-4D97-AF65-F5344CB8AC3E}">
        <p14:creationId xmlns:p14="http://schemas.microsoft.com/office/powerpoint/2010/main" val="240326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go ahead and dive right in to the basics of credit by starting with defining some key terms. At its core, credit is an agreement between an individual and a creditor, in which the individual receives something now with the understanding they will pay the creditor back later. This can come in a variety of forms, like a loan, a credit card, or a line of credit.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14</a:t>
            </a:fld>
            <a:endParaRPr lang="en-US"/>
          </a:p>
        </p:txBody>
      </p:sp>
    </p:spTree>
    <p:extLst>
      <p:ext uri="{BB962C8B-B14F-4D97-AF65-F5344CB8AC3E}">
        <p14:creationId xmlns:p14="http://schemas.microsoft.com/office/powerpoint/2010/main" val="1756526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credit report shows both your credit history on old accounts and the activity on all open credit accounts. This shows how you have handled credit accounts in the past as well as how you are currently handling credit. Things can typically stay on your credit report for between 2 and 10 years, and perhaps longer if the accounts remain open and in good standing.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15</a:t>
            </a:fld>
            <a:endParaRPr lang="en-US"/>
          </a:p>
        </p:txBody>
      </p:sp>
    </p:spTree>
    <p:extLst>
      <p:ext uri="{BB962C8B-B14F-4D97-AF65-F5344CB8AC3E}">
        <p14:creationId xmlns:p14="http://schemas.microsoft.com/office/powerpoint/2010/main" val="1207310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different credit bureaus that generate credit reports: Experian, TransUnion, and Equifax. Not all creditors report to all three credit bureaus, so there can be differences between these three reports.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16</a:t>
            </a:fld>
            <a:endParaRPr lang="en-US"/>
          </a:p>
        </p:txBody>
      </p:sp>
    </p:spTree>
    <p:extLst>
      <p:ext uri="{BB962C8B-B14F-4D97-AF65-F5344CB8AC3E}">
        <p14:creationId xmlns:p14="http://schemas.microsoft.com/office/powerpoint/2010/main" val="1358228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entitled by federal law to access a free copy of your credit report from all three credit bureaus once a week. This used to just be once a year, but during the COVID-19 pandemic credit bureaus started offering these reports free weekly and recently made the decision to continue this indefinitely. The officially recommended place to do so is AnnualCreditReport.com – be really careful when typing this website in as there are a lot of imposter sites. Look for that logo in the top left hand stating it’s the source authorized by federal law! </a:t>
            </a:r>
          </a:p>
        </p:txBody>
      </p:sp>
      <p:sp>
        <p:nvSpPr>
          <p:cNvPr id="4" name="Slide Number Placeholder 3"/>
          <p:cNvSpPr>
            <a:spLocks noGrp="1"/>
          </p:cNvSpPr>
          <p:nvPr>
            <p:ph type="sldNum" sz="quarter" idx="5"/>
          </p:nvPr>
        </p:nvSpPr>
        <p:spPr/>
        <p:txBody>
          <a:bodyPr/>
          <a:lstStyle/>
          <a:p>
            <a:fld id="{454E303A-2034-4BD8-8C21-0B8FFE3DE7D4}" type="slidenum">
              <a:rPr lang="en-US" smtClean="0"/>
              <a:t>17</a:t>
            </a:fld>
            <a:endParaRPr lang="en-US"/>
          </a:p>
        </p:txBody>
      </p:sp>
    </p:spTree>
    <p:extLst>
      <p:ext uri="{BB962C8B-B14F-4D97-AF65-F5344CB8AC3E}">
        <p14:creationId xmlns:p14="http://schemas.microsoft.com/office/powerpoint/2010/main" val="3433345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credit reports include your identifying information, information and history of your credit accounts, any bankruptcies and collection accounts within the last 7 or so years, as well as a list of who has accessed your credit report. </a:t>
            </a:r>
          </a:p>
          <a:p>
            <a:endParaRPr lang="en-US" dirty="0"/>
          </a:p>
          <a:p>
            <a:r>
              <a:rPr lang="en-US" dirty="0"/>
              <a:t>It does NOT include income, assets, checking or savings accounts, or debit card usage. It also typically does not include bills like rent or utilities.  </a:t>
            </a:r>
          </a:p>
          <a:p>
            <a:endParaRPr lang="en-US" dirty="0"/>
          </a:p>
          <a:p>
            <a:r>
              <a:rPr lang="en-US" dirty="0"/>
              <a:t>Reviewing your credit reports once a year is a good idea for many reasons. First, you want to make sure you are aware of everything that is on there, and be sure nothing shows up that you were not aware of or forgot about. Second, you want to make sure everything is correct and accurate. Reviewing your credit report can be one way to catch identity theft – if you see accounts on your credit report that you are certain you did not open, contact the credit bureaus to place a freeze on your credit immediately and to dispute the accounts, and file an Identity Theft report at identitytheft.gov. </a:t>
            </a:r>
          </a:p>
        </p:txBody>
      </p:sp>
      <p:sp>
        <p:nvSpPr>
          <p:cNvPr id="4" name="Slide Number Placeholder 3"/>
          <p:cNvSpPr>
            <a:spLocks noGrp="1"/>
          </p:cNvSpPr>
          <p:nvPr>
            <p:ph type="sldNum" sz="quarter" idx="5"/>
          </p:nvPr>
        </p:nvSpPr>
        <p:spPr/>
        <p:txBody>
          <a:bodyPr/>
          <a:lstStyle/>
          <a:p>
            <a:fld id="{454E303A-2034-4BD8-8C21-0B8FFE3DE7D4}" type="slidenum">
              <a:rPr lang="en-US" smtClean="0"/>
              <a:t>18</a:t>
            </a:fld>
            <a:endParaRPr lang="en-US"/>
          </a:p>
        </p:txBody>
      </p:sp>
    </p:spTree>
    <p:extLst>
      <p:ext uri="{BB962C8B-B14F-4D97-AF65-F5344CB8AC3E}">
        <p14:creationId xmlns:p14="http://schemas.microsoft.com/office/powerpoint/2010/main" val="1741883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finally, your credit score is a three-digit number that uses information from your credit report to help creditors predict how likely you are to pay them back as agreed if they choose to extend the credit you are requesting. Basically, creditors use your credit score to measure how risky it is for them to offer you this loan or give you a credit card with a certain available limit based on your history of managing other credit accounts.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19</a:t>
            </a:fld>
            <a:endParaRPr lang="en-US"/>
          </a:p>
        </p:txBody>
      </p:sp>
    </p:spTree>
    <p:extLst>
      <p:ext uri="{BB962C8B-B14F-4D97-AF65-F5344CB8AC3E}">
        <p14:creationId xmlns:p14="http://schemas.microsoft.com/office/powerpoint/2010/main" val="2679203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While it’s possible to have a 0 credit score if you have no credit history at all, if there is anything on the report the minimum score would typically be 300, which would be consider a poor credit score all the way through 579. </a:t>
            </a:r>
            <a:r>
              <a:rPr lang="en-US" dirty="0"/>
              <a:t>Once you hit 580 through 669, that is considered fair. 670 – 739 starts being considered “good,” with 740-799 being very good, and 800+ falling under the category of excellent. </a:t>
            </a:r>
            <a:endParaRPr lang="en-US" b="0" dirty="0"/>
          </a:p>
          <a:p>
            <a:endParaRPr lang="en-US" dirty="0"/>
          </a:p>
          <a:p>
            <a:r>
              <a:rPr lang="en-US" dirty="0"/>
              <a:t>The average score in the United States varies a bit from year to year, but almost always falls somewhere in that “good” range of 670-739.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20</a:t>
            </a:fld>
            <a:endParaRPr lang="en-US"/>
          </a:p>
        </p:txBody>
      </p:sp>
    </p:spTree>
    <p:extLst>
      <p:ext uri="{BB962C8B-B14F-4D97-AF65-F5344CB8AC3E}">
        <p14:creationId xmlns:p14="http://schemas.microsoft.com/office/powerpoint/2010/main" val="4021503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that is important to mention: just because you have a high credit score, it does not mean you are financially healthy. It is possible to have a high credit score while carrying a LOT of debt and having no savings, just like it is possible to have a low credit score due to not having hardly any debt but being financially stable overall. A credit score is important for a lot of things, but it is NOT a financial health score.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21</a:t>
            </a:fld>
            <a:endParaRPr lang="en-US"/>
          </a:p>
        </p:txBody>
      </p:sp>
    </p:spTree>
    <p:extLst>
      <p:ext uri="{BB962C8B-B14F-4D97-AF65-F5344CB8AC3E}">
        <p14:creationId xmlns:p14="http://schemas.microsoft.com/office/powerpoint/2010/main" val="2771535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004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now that we’ve talked about what credit is, why does this matter to you? Why is credit important? Credit can impact your ability to do and access a lot of things, including…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22</a:t>
            </a:fld>
            <a:endParaRPr lang="en-US"/>
          </a:p>
        </p:txBody>
      </p:sp>
    </p:spTree>
    <p:extLst>
      <p:ext uri="{BB962C8B-B14F-4D97-AF65-F5344CB8AC3E}">
        <p14:creationId xmlns:p14="http://schemas.microsoft.com/office/powerpoint/2010/main" val="3031370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Renting or purchasing a home</a:t>
            </a:r>
          </a:p>
        </p:txBody>
      </p:sp>
      <p:sp>
        <p:nvSpPr>
          <p:cNvPr id="4" name="Slide Number Placeholder 3"/>
          <p:cNvSpPr>
            <a:spLocks noGrp="1"/>
          </p:cNvSpPr>
          <p:nvPr>
            <p:ph type="sldNum" sz="quarter" idx="5"/>
          </p:nvPr>
        </p:nvSpPr>
        <p:spPr/>
        <p:txBody>
          <a:bodyPr/>
          <a:lstStyle/>
          <a:p>
            <a:fld id="{454E303A-2034-4BD8-8C21-0B8FFE3DE7D4}" type="slidenum">
              <a:rPr lang="en-US" smtClean="0"/>
              <a:t>23</a:t>
            </a:fld>
            <a:endParaRPr lang="en-US"/>
          </a:p>
        </p:txBody>
      </p:sp>
    </p:spTree>
    <p:extLst>
      <p:ext uri="{BB962C8B-B14F-4D97-AF65-F5344CB8AC3E}">
        <p14:creationId xmlns:p14="http://schemas.microsoft.com/office/powerpoint/2010/main" val="1986722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utilities in that home on in your name </a:t>
            </a:r>
          </a:p>
        </p:txBody>
      </p:sp>
      <p:sp>
        <p:nvSpPr>
          <p:cNvPr id="4" name="Slide Number Placeholder 3"/>
          <p:cNvSpPr>
            <a:spLocks noGrp="1"/>
          </p:cNvSpPr>
          <p:nvPr>
            <p:ph type="sldNum" sz="quarter" idx="5"/>
          </p:nvPr>
        </p:nvSpPr>
        <p:spPr/>
        <p:txBody>
          <a:bodyPr/>
          <a:lstStyle/>
          <a:p>
            <a:fld id="{454E303A-2034-4BD8-8C21-0B8FFE3DE7D4}" type="slidenum">
              <a:rPr lang="en-US" smtClean="0"/>
              <a:t>24</a:t>
            </a:fld>
            <a:endParaRPr lang="en-US"/>
          </a:p>
        </p:txBody>
      </p:sp>
    </p:spTree>
    <p:extLst>
      <p:ext uri="{BB962C8B-B14F-4D97-AF65-F5344CB8AC3E}">
        <p14:creationId xmlns:p14="http://schemas.microsoft.com/office/powerpoint/2010/main" val="3521490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ability to get AND keep some jobs. Some jobs will require a credit check before a job offer is extended, and some will periodically review your credit throughout your employment. This includes, but is not limited to, military clearances.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25</a:t>
            </a:fld>
            <a:endParaRPr lang="en-US"/>
          </a:p>
        </p:txBody>
      </p:sp>
    </p:spTree>
    <p:extLst>
      <p:ext uri="{BB962C8B-B14F-4D97-AF65-F5344CB8AC3E}">
        <p14:creationId xmlns:p14="http://schemas.microsoft.com/office/powerpoint/2010/main" val="2967503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can also impact your ability to open a bank account, and of course access loans or credit cards.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26</a:t>
            </a:fld>
            <a:endParaRPr lang="en-US"/>
          </a:p>
        </p:txBody>
      </p:sp>
    </p:spTree>
    <p:extLst>
      <p:ext uri="{BB962C8B-B14F-4D97-AF65-F5344CB8AC3E}">
        <p14:creationId xmlns:p14="http://schemas.microsoft.com/office/powerpoint/2010/main" val="3376443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well as miscellaneous other things, including car insurance rates, cell phone plans, and more.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27</a:t>
            </a:fld>
            <a:endParaRPr lang="en-US"/>
          </a:p>
        </p:txBody>
      </p:sp>
    </p:spTree>
    <p:extLst>
      <p:ext uri="{BB962C8B-B14F-4D97-AF65-F5344CB8AC3E}">
        <p14:creationId xmlns:p14="http://schemas.microsoft.com/office/powerpoint/2010/main" val="4208391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sz="1200" dirty="0">
                <a:solidFill>
                  <a:srgbClr val="FFFFFF"/>
                </a:solidFill>
                <a:latin typeface="Century Gothic" panose="020B0502020202020204" pitchFamily="34" charset="0"/>
              </a:rPr>
              <a:t>Your credit history and score can also directly impacts how much you will pay to access loans or credit cards by being a determining factor in what interest rates you are offered.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28</a:t>
            </a:fld>
            <a:endParaRPr lang="en-US"/>
          </a:p>
        </p:txBody>
      </p:sp>
    </p:spTree>
    <p:extLst>
      <p:ext uri="{BB962C8B-B14F-4D97-AF65-F5344CB8AC3E}">
        <p14:creationId xmlns:p14="http://schemas.microsoft.com/office/powerpoint/2010/main" val="2254699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this is a chart of interest rates on a 5-year car loan for $25,000 as of last Friday (1/12/2024). As you can see, the interest rates, monthly payments, and total interest paid vary dramatically between the poor credit score and the very good or excellent score. </a:t>
            </a:r>
          </a:p>
        </p:txBody>
      </p:sp>
      <p:sp>
        <p:nvSpPr>
          <p:cNvPr id="4" name="Slide Number Placeholder 3"/>
          <p:cNvSpPr>
            <a:spLocks noGrp="1"/>
          </p:cNvSpPr>
          <p:nvPr>
            <p:ph type="sldNum" sz="quarter" idx="5"/>
          </p:nvPr>
        </p:nvSpPr>
        <p:spPr/>
        <p:txBody>
          <a:bodyPr/>
          <a:lstStyle/>
          <a:p>
            <a:fld id="{D5D5C6FA-8BB9-4505-94EA-C4F3F76A863D}" type="slidenum">
              <a:rPr lang="en-US" smtClean="0"/>
              <a:t>29</a:t>
            </a:fld>
            <a:endParaRPr lang="en-US"/>
          </a:p>
        </p:txBody>
      </p:sp>
    </p:spTree>
    <p:extLst>
      <p:ext uri="{BB962C8B-B14F-4D97-AF65-F5344CB8AC3E}">
        <p14:creationId xmlns:p14="http://schemas.microsoft.com/office/powerpoint/2010/main" val="3642728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someone with a very good or excellent score would save more than $7,600 in total interest paid compared to what they would have paid if their score was poor. </a:t>
            </a:r>
          </a:p>
          <a:p>
            <a:endParaRPr lang="en-US" dirty="0"/>
          </a:p>
          <a:p>
            <a:r>
              <a:rPr lang="en-US" dirty="0"/>
              <a:t>$7,600 is a lot of money – this is a prime example of why credit history matters. </a:t>
            </a:r>
          </a:p>
        </p:txBody>
      </p:sp>
      <p:sp>
        <p:nvSpPr>
          <p:cNvPr id="4" name="Slide Number Placeholder 3"/>
          <p:cNvSpPr>
            <a:spLocks noGrp="1"/>
          </p:cNvSpPr>
          <p:nvPr>
            <p:ph type="sldNum" sz="quarter" idx="5"/>
          </p:nvPr>
        </p:nvSpPr>
        <p:spPr/>
        <p:txBody>
          <a:bodyPr/>
          <a:lstStyle/>
          <a:p>
            <a:fld id="{D5D5C6FA-8BB9-4505-94EA-C4F3F76A863D}" type="slidenum">
              <a:rPr lang="en-US" smtClean="0"/>
              <a:t>30</a:t>
            </a:fld>
            <a:endParaRPr lang="en-US"/>
          </a:p>
        </p:txBody>
      </p:sp>
    </p:spTree>
    <p:extLst>
      <p:ext uri="{BB962C8B-B14F-4D97-AF65-F5344CB8AC3E}">
        <p14:creationId xmlns:p14="http://schemas.microsoft.com/office/powerpoint/2010/main" val="4051568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different credit scoring models out there, but one of the most common ones lenders and creditors use is called the FICO score, which is what we will be looking at today. Another common scoring method used is called Vantage, which is what Credit Karma and many other free credit score tools typically use. </a:t>
            </a:r>
          </a:p>
          <a:p>
            <a:endParaRPr lang="en-US" dirty="0"/>
          </a:p>
          <a:p>
            <a:r>
              <a:rPr lang="en-US" dirty="0"/>
              <a:t>While these scores are not necessarily “wrong,” it is important to be aware that there are differences between the two credit scoring models, and since many creditors use FICO, your score is likely to be different when applying for credit than what you see on Credit Karma because of the differences in the scoring models. </a:t>
            </a:r>
          </a:p>
        </p:txBody>
      </p:sp>
      <p:sp>
        <p:nvSpPr>
          <p:cNvPr id="4" name="Slide Number Placeholder 3"/>
          <p:cNvSpPr>
            <a:spLocks noGrp="1"/>
          </p:cNvSpPr>
          <p:nvPr>
            <p:ph type="sldNum" sz="quarter" idx="5"/>
          </p:nvPr>
        </p:nvSpPr>
        <p:spPr/>
        <p:txBody>
          <a:bodyPr/>
          <a:lstStyle/>
          <a:p>
            <a:fld id="{454E303A-2034-4BD8-8C21-0B8FFE3DE7D4}" type="slidenum">
              <a:rPr lang="en-US" smtClean="0"/>
              <a:t>31</a:t>
            </a:fld>
            <a:endParaRPr lang="en-US"/>
          </a:p>
        </p:txBody>
      </p:sp>
    </p:spTree>
    <p:extLst>
      <p:ext uri="{BB962C8B-B14F-4D97-AF65-F5344CB8AC3E}">
        <p14:creationId xmlns:p14="http://schemas.microsoft.com/office/powerpoint/2010/main" val="2908279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25A-2144-4A1F-98F9-B2E7BF948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31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5 factors that work together to determine what your FICO credit score is. </a:t>
            </a:r>
          </a:p>
        </p:txBody>
      </p:sp>
      <p:sp>
        <p:nvSpPr>
          <p:cNvPr id="4" name="Slide Number Placeholder 3"/>
          <p:cNvSpPr>
            <a:spLocks noGrp="1"/>
          </p:cNvSpPr>
          <p:nvPr>
            <p:ph type="sldNum" sz="quarter" idx="5"/>
          </p:nvPr>
        </p:nvSpPr>
        <p:spPr/>
        <p:txBody>
          <a:bodyPr/>
          <a:lstStyle/>
          <a:p>
            <a:fld id="{454E303A-2034-4BD8-8C21-0B8FFE3DE7D4}" type="slidenum">
              <a:rPr lang="en-US" smtClean="0"/>
              <a:t>32</a:t>
            </a:fld>
            <a:endParaRPr lang="en-US"/>
          </a:p>
        </p:txBody>
      </p:sp>
    </p:spTree>
    <p:extLst>
      <p:ext uri="{BB962C8B-B14F-4D97-AF65-F5344CB8AC3E}">
        <p14:creationId xmlns:p14="http://schemas.microsoft.com/office/powerpoint/2010/main" val="4077833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which being payment history. This also happens to be the largest factor impacting your score, so making every payment on time every month is one of the very best things you can do for your credit score. Even just one month of falling past due on one account can have a quick negative impact on your score that will take some time to bounce back from. If you are not sure you will be able to pay a bill on time, reach out to your creditor as soon as possible to discuss any deferments or hardship programs you may be eligible for that could help prevent you from falling past due. </a:t>
            </a:r>
          </a:p>
        </p:txBody>
      </p:sp>
      <p:sp>
        <p:nvSpPr>
          <p:cNvPr id="4" name="Slide Number Placeholder 3"/>
          <p:cNvSpPr>
            <a:spLocks noGrp="1"/>
          </p:cNvSpPr>
          <p:nvPr>
            <p:ph type="sldNum" sz="quarter" idx="5"/>
          </p:nvPr>
        </p:nvSpPr>
        <p:spPr/>
        <p:txBody>
          <a:bodyPr/>
          <a:lstStyle/>
          <a:p>
            <a:fld id="{454E303A-2034-4BD8-8C21-0B8FFE3DE7D4}" type="slidenum">
              <a:rPr lang="en-US" smtClean="0"/>
              <a:t>33</a:t>
            </a:fld>
            <a:endParaRPr lang="en-US"/>
          </a:p>
        </p:txBody>
      </p:sp>
    </p:spTree>
    <p:extLst>
      <p:ext uri="{BB962C8B-B14F-4D97-AF65-F5344CB8AC3E}">
        <p14:creationId xmlns:p14="http://schemas.microsoft.com/office/powerpoint/2010/main" val="3305622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largest factor impacting your score is Amounts Owed which includes Credit Utilization. </a:t>
            </a:r>
          </a:p>
          <a:p>
            <a:endParaRPr lang="en-US" dirty="0"/>
          </a:p>
          <a:p>
            <a:r>
              <a:rPr lang="en-US" dirty="0"/>
              <a:t>Creditors wants to see loan balances decreasing, not hovering or even increasing over time which can sometimes happen with student loans or finance loans. Also, they factor in the number of accounts that have balances. </a:t>
            </a:r>
          </a:p>
          <a:p>
            <a:endParaRPr lang="en-US" dirty="0"/>
          </a:p>
          <a:p>
            <a:r>
              <a:rPr lang="en-US" dirty="0"/>
              <a:t>Credit utilization specifically looks at revolving credit accounts – like a credit card – where your balance could go up one month or down the next. Credit utilization looks how much of your credit limit you are using. The more credit limit you are using, the more risk you are to a creditor. </a:t>
            </a:r>
          </a:p>
          <a:p>
            <a:endParaRPr lang="en-US" dirty="0"/>
          </a:p>
          <a:p>
            <a:r>
              <a:rPr lang="en-US" dirty="0"/>
              <a:t>Credit utilization is determined by adding up all of your revolving account balances and divide that number by the total of your revolving limits and that’s your utilization number. Ideally you do not want to use more than 30% of your limits at anytime, and ideally pay them off monthly. For example, if you have 3 credit cards with maximum limits of $2,500, $5,500, and $2,000 – your total available </a:t>
            </a:r>
            <a:r>
              <a:rPr lang="en-US" dirty="0" err="1"/>
              <a:t>limts</a:t>
            </a:r>
            <a:r>
              <a:rPr lang="en-US" dirty="0"/>
              <a:t> are $10,000. You would want to keep your combined total balances on these cards below $3,000 – below $1,000 is ideal. </a:t>
            </a:r>
          </a:p>
        </p:txBody>
      </p:sp>
      <p:sp>
        <p:nvSpPr>
          <p:cNvPr id="4" name="Slide Number Placeholder 3"/>
          <p:cNvSpPr>
            <a:spLocks noGrp="1"/>
          </p:cNvSpPr>
          <p:nvPr>
            <p:ph type="sldNum" sz="quarter" idx="5"/>
          </p:nvPr>
        </p:nvSpPr>
        <p:spPr/>
        <p:txBody>
          <a:bodyPr/>
          <a:lstStyle/>
          <a:p>
            <a:fld id="{454E303A-2034-4BD8-8C21-0B8FFE3DE7D4}" type="slidenum">
              <a:rPr lang="en-US" smtClean="0"/>
              <a:t>34</a:t>
            </a:fld>
            <a:endParaRPr lang="en-US"/>
          </a:p>
        </p:txBody>
      </p:sp>
    </p:spTree>
    <p:extLst>
      <p:ext uri="{BB962C8B-B14F-4D97-AF65-F5344CB8AC3E}">
        <p14:creationId xmlns:p14="http://schemas.microsoft.com/office/powerpoint/2010/main" val="3772678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Length of Credit History looks at how long your credit accounts have been open. This includes the age of your oldest account, the age of your newest account, and an average of all your accounts. The longer your credit history, the better.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thing I like to point out here: if you have student loans, I know they can feel overwhelming and frustrating in many ways, but as time goes on, student loans actually help a lot of people’s credit scores because they are often open for several years. This contributes positively to the length of credit history portion of your credit score! A small silver lining to having student loans for several years </a:t>
            </a:r>
            <a:r>
              <a:rPr lang="en-US" dirty="0">
                <a:sym typeface="Wingdings" panose="05000000000000000000" pitchFamily="2" charset="2"/>
              </a:rPr>
              <a:t> </a:t>
            </a:r>
            <a:endParaRPr lang="en-US" dirty="0"/>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35</a:t>
            </a:fld>
            <a:endParaRPr lang="en-US"/>
          </a:p>
        </p:txBody>
      </p:sp>
    </p:spTree>
    <p:extLst>
      <p:ext uri="{BB962C8B-B14F-4D97-AF65-F5344CB8AC3E}">
        <p14:creationId xmlns:p14="http://schemas.microsoft.com/office/powerpoint/2010/main" val="2885560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next is New Credit, which is also known as hard inquiries. When you apply for credit, the creditor will typically do what is called a hard inquiry, which is when they dive deeper into your credit report and credit score to assess their risk. If you start applying for multiple new forms of credit frequently, this can be a red flag to creditors because they start to wonder what is going on that you suddenly need a new credit card one month, a new loan the next month, and now you are asking for another new credit card this month.</a:t>
            </a:r>
          </a:p>
          <a:p>
            <a:endParaRPr lang="en-US" dirty="0"/>
          </a:p>
          <a:p>
            <a:r>
              <a:rPr lang="en-US" dirty="0"/>
              <a:t>Of course, we typically all need to apply for credit from time to time, which is understood. The key is being strategic with when you do apply, limiting those hard inquiries to only when you need it. Hard inquiries typically remain on your credit report for 2 years.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36</a:t>
            </a:fld>
            <a:endParaRPr lang="en-US"/>
          </a:p>
        </p:txBody>
      </p:sp>
    </p:spTree>
    <p:extLst>
      <p:ext uri="{BB962C8B-B14F-4D97-AF65-F5344CB8AC3E}">
        <p14:creationId xmlns:p14="http://schemas.microsoft.com/office/powerpoint/2010/main" val="1149254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Credit Mix is the last factor that impacts your credit score. Creditors want to see that you have a history of managing different forms of credit at the same time – for example, maybe a credit card and a car loan and a student loan. This is one of the smallest factors impacting your score, but it can help to have a well-rounded mixture of types of credit when they are all managed responsibly</a:t>
            </a:r>
          </a:p>
        </p:txBody>
      </p:sp>
      <p:sp>
        <p:nvSpPr>
          <p:cNvPr id="4" name="Slide Number Placeholder 3"/>
          <p:cNvSpPr>
            <a:spLocks noGrp="1"/>
          </p:cNvSpPr>
          <p:nvPr>
            <p:ph type="sldNum" sz="quarter" idx="5"/>
          </p:nvPr>
        </p:nvSpPr>
        <p:spPr/>
        <p:txBody>
          <a:bodyPr/>
          <a:lstStyle/>
          <a:p>
            <a:fld id="{454E303A-2034-4BD8-8C21-0B8FFE3DE7D4}" type="slidenum">
              <a:rPr lang="en-US" smtClean="0"/>
              <a:t>37</a:t>
            </a:fld>
            <a:endParaRPr lang="en-US"/>
          </a:p>
        </p:txBody>
      </p:sp>
    </p:spTree>
    <p:extLst>
      <p:ext uri="{BB962C8B-B14F-4D97-AF65-F5344CB8AC3E}">
        <p14:creationId xmlns:p14="http://schemas.microsoft.com/office/powerpoint/2010/main" val="2414238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some factors weigh heavier than others, all five factors impact your score and are worth paying attention to.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38</a:t>
            </a:fld>
            <a:endParaRPr lang="en-US"/>
          </a:p>
        </p:txBody>
      </p:sp>
    </p:spTree>
    <p:extLst>
      <p:ext uri="{BB962C8B-B14F-4D97-AF65-F5344CB8AC3E}">
        <p14:creationId xmlns:p14="http://schemas.microsoft.com/office/powerpoint/2010/main" val="3718484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So…if you are starting from scratch, how </a:t>
            </a:r>
            <a:r>
              <a:rPr lang="en-US" b="1" i="1" dirty="0"/>
              <a:t>DOES</a:t>
            </a:r>
            <a:r>
              <a:rPr lang="en-US" dirty="0"/>
              <a:t> someone establish and/or build credit history? </a:t>
            </a:r>
          </a:p>
          <a:p>
            <a:endParaRPr lang="en-US" dirty="0"/>
          </a:p>
          <a:p>
            <a:r>
              <a:rPr lang="en-US" dirty="0"/>
              <a:t>One of the first things I always want people to know is that building credit history absolutely does NOT have to mean going into a bunch of debt! It is absolutely possible to build credit history without carrying large debt balances and paying a bunch of interest. How? I’m so glad you asked!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39</a:t>
            </a:fld>
            <a:endParaRPr lang="en-US"/>
          </a:p>
        </p:txBody>
      </p:sp>
    </p:spTree>
    <p:extLst>
      <p:ext uri="{BB962C8B-B14F-4D97-AF65-F5344CB8AC3E}">
        <p14:creationId xmlns:p14="http://schemas.microsoft.com/office/powerpoint/2010/main" val="1772573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know how you have to have experience to get a job, but at the same time, how do you get experience without being able to get a job? Credit can feel kind of the same. Creditors want to see credit history to measure the risk level of extending credit to you, but how can you get credit history without having credit extended to you? </a:t>
            </a:r>
          </a:p>
          <a:p>
            <a:endParaRPr lang="en-US" dirty="0"/>
          </a:p>
          <a:p>
            <a:r>
              <a:rPr lang="en-US" dirty="0"/>
              <a:t>Similar to getting an entry-level job to start building job experience, there are credit building products that are specifically designed to help you start building credit history, with protections in place to help minimize the creditor’s risk. Let’s take a closer look at these credit building products. </a:t>
            </a:r>
          </a:p>
        </p:txBody>
      </p:sp>
      <p:sp>
        <p:nvSpPr>
          <p:cNvPr id="4" name="Slide Number Placeholder 3"/>
          <p:cNvSpPr>
            <a:spLocks noGrp="1"/>
          </p:cNvSpPr>
          <p:nvPr>
            <p:ph type="sldNum" sz="quarter" idx="5"/>
          </p:nvPr>
        </p:nvSpPr>
        <p:spPr/>
        <p:txBody>
          <a:bodyPr/>
          <a:lstStyle/>
          <a:p>
            <a:fld id="{454E303A-2034-4BD8-8C21-0B8FFE3DE7D4}" type="slidenum">
              <a:rPr lang="en-US" smtClean="0"/>
              <a:t>40</a:t>
            </a:fld>
            <a:endParaRPr lang="en-US"/>
          </a:p>
        </p:txBody>
      </p:sp>
    </p:spTree>
    <p:extLst>
      <p:ext uri="{BB962C8B-B14F-4D97-AF65-F5344CB8AC3E}">
        <p14:creationId xmlns:p14="http://schemas.microsoft.com/office/powerpoint/2010/main" val="15227696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build credit is a secured credit card which requires a cash security deposit to open the account. This security deposit reduces the risk to the lender because if you don’t pay your card, they have the money from your deposit to cover it. People with no credit or bad credit often must start with a secured credit card to build or establish credit. </a:t>
            </a:r>
          </a:p>
          <a:p>
            <a:endParaRPr lang="en-US" dirty="0"/>
          </a:p>
          <a:p>
            <a:r>
              <a:rPr lang="en-US" dirty="0"/>
              <a:t>Deposits are generally low, on average anywhere from $200-$500 but they can be higher. With a secured card, you are still required to make a monthly payment on time to build that positive payment history. Your deposit is not used to pay for purchases, and you are charged interest on the balance you carry over to the next month so it’s ideal to pay the full balance off every month to avoid interest. I recommend picking one small, budgeted expense you know you’ll pay every month anyways – maybe it’s a Netflix subscription, or gas for the car – but I guess that’s not a small expense these days! – something you’ll pay for regardless that is in your budget so you know you can afford to easily pay the balance in full when your statement cycles. </a:t>
            </a:r>
          </a:p>
          <a:p>
            <a:endParaRPr lang="en-US" dirty="0"/>
          </a:p>
          <a:p>
            <a:r>
              <a:rPr lang="en-US" dirty="0"/>
              <a:t>I like to think of a secured credit card like getting an apartment. When you sign a lease, you typically have to put down at least one month’s rent as a security deposit. The landlord holds on to that deposit as long as you keep paying your rent every month and you eventually get it back, but if you don’t pay, they keep that deposit to cover it. Same thing with a secured credit card: you put that deposit down, you get a credit card, you use it and get a bill each month, and you pay that bill each month. If you max that card out and don’t pay, however, the creditor has that deposit to cover their losses just like a landlord may use your security deposit to cover rent if you don’t pay. </a:t>
            </a:r>
          </a:p>
        </p:txBody>
      </p:sp>
      <p:sp>
        <p:nvSpPr>
          <p:cNvPr id="4" name="Slide Number Placeholder 3"/>
          <p:cNvSpPr>
            <a:spLocks noGrp="1"/>
          </p:cNvSpPr>
          <p:nvPr>
            <p:ph type="sldNum" sz="quarter" idx="5"/>
          </p:nvPr>
        </p:nvSpPr>
        <p:spPr/>
        <p:txBody>
          <a:bodyPr/>
          <a:lstStyle/>
          <a:p>
            <a:fld id="{454E303A-2034-4BD8-8C21-0B8FFE3DE7D4}" type="slidenum">
              <a:rPr lang="en-US" smtClean="0"/>
              <a:t>41</a:t>
            </a:fld>
            <a:endParaRPr lang="en-US"/>
          </a:p>
        </p:txBody>
      </p:sp>
    </p:spTree>
    <p:extLst>
      <p:ext uri="{BB962C8B-B14F-4D97-AF65-F5344CB8AC3E}">
        <p14:creationId xmlns:p14="http://schemas.microsoft.com/office/powerpoint/2010/main" val="418237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**REMEMBER TO RECORD!!!*** </a:t>
            </a:r>
          </a:p>
          <a:p>
            <a:endParaRPr lang="en-US" b="1" dirty="0"/>
          </a:p>
          <a:p>
            <a:r>
              <a:rPr lang="en-US" b="0" dirty="0"/>
              <a:t>Good afternoon, everyone, and thank you for joining us for this Wintersession: Managing Credit! I want to thank everyone at Harvard University Employees CU for the invitation to join you all today to talk about one of my all-time favorite topics to present about: credit!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6</a:t>
            </a:fld>
            <a:endParaRPr lang="en-US"/>
          </a:p>
        </p:txBody>
      </p:sp>
    </p:spTree>
    <p:extLst>
      <p:ext uri="{BB962C8B-B14F-4D97-AF65-F5344CB8AC3E}">
        <p14:creationId xmlns:p14="http://schemas.microsoft.com/office/powerpoint/2010/main" val="3853893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use secured loans as a way to build credit. HUECU offers two options – a share secured or CD secured loan. The loan is secured by funds held in either your share savings account or a Certificate of Deposit and allows you to build credit history. Same thing – you make monthly payments on this loan as agreed, building up positive history. If you weren’t to make payments as agreed, the credit union has permission to take those funds in your share savings or CD to cover their losses. </a:t>
            </a:r>
          </a:p>
        </p:txBody>
      </p:sp>
      <p:sp>
        <p:nvSpPr>
          <p:cNvPr id="4" name="Slide Number Placeholder 3"/>
          <p:cNvSpPr>
            <a:spLocks noGrp="1"/>
          </p:cNvSpPr>
          <p:nvPr>
            <p:ph type="sldNum" sz="quarter" idx="5"/>
          </p:nvPr>
        </p:nvSpPr>
        <p:spPr/>
        <p:txBody>
          <a:bodyPr/>
          <a:lstStyle/>
          <a:p>
            <a:fld id="{454E303A-2034-4BD8-8C21-0B8FFE3DE7D4}" type="slidenum">
              <a:rPr lang="en-US" smtClean="0"/>
              <a:t>42</a:t>
            </a:fld>
            <a:endParaRPr lang="en-US"/>
          </a:p>
        </p:txBody>
      </p:sp>
    </p:spTree>
    <p:extLst>
      <p:ext uri="{BB962C8B-B14F-4D97-AF65-F5344CB8AC3E}">
        <p14:creationId xmlns:p14="http://schemas.microsoft.com/office/powerpoint/2010/main" val="3776375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someone you trust has a credit card in their name, they could add you as an authorized user to start building some credit history. Typically, accounts where you are an owner have more impact on your credit, but being added as an authorized user can be a good way to start establishing some history.  </a:t>
            </a:r>
          </a:p>
          <a:p>
            <a:endParaRPr lang="en-US" dirty="0"/>
          </a:p>
          <a:p>
            <a:r>
              <a:rPr lang="en-US" dirty="0"/>
              <a:t>There is some inherent risk in this, because if the individual maxes the card out or misses a payment this can negatively impact your credit as well, but if you trust the person this can be a good option to start establishing some credit history until you are able to get an account in your name.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43</a:t>
            </a:fld>
            <a:endParaRPr lang="en-US"/>
          </a:p>
        </p:txBody>
      </p:sp>
    </p:spTree>
    <p:extLst>
      <p:ext uri="{BB962C8B-B14F-4D97-AF65-F5344CB8AC3E}">
        <p14:creationId xmlns:p14="http://schemas.microsoft.com/office/powerpoint/2010/main" val="32021613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in a situation where you have had credit history in the past, then life happened, your credit suffered, and you are now looking to re-build positive credit or “clean up your credit”: know that it is absolutely possible to do so! It will require some patience, but many of the same strategies we just talked about to build credit from scratch can apply to re-building credit after something like a bankruptcy, foreclosure, or repossession, or if you simply haven’t used credit for 5-10 years or longer.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44</a:t>
            </a:fld>
            <a:endParaRPr lang="en-US"/>
          </a:p>
        </p:txBody>
      </p:sp>
    </p:spTree>
    <p:extLst>
      <p:ext uri="{BB962C8B-B14F-4D97-AF65-F5344CB8AC3E}">
        <p14:creationId xmlns:p14="http://schemas.microsoft.com/office/powerpoint/2010/main" val="1141082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looking to re-build positive credit and you still have outstanding balances owed, prioritize paying those off. If you have collections, or charge-offs (which is when an account falls far enough past due that the creditor begins attempting to collect the full balance owed instead of just the amount past due. They are essentially collection accounts), work on a plan to get those paid off. It’s possible to improve your credit with outstanding past due balances hanging out on your credit, but it’s much more challenging to do so and you can only go so far with those balances holding you back.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45</a:t>
            </a:fld>
            <a:endParaRPr lang="en-US"/>
          </a:p>
        </p:txBody>
      </p:sp>
    </p:spTree>
    <p:extLst>
      <p:ext uri="{BB962C8B-B14F-4D97-AF65-F5344CB8AC3E}">
        <p14:creationId xmlns:p14="http://schemas.microsoft.com/office/powerpoint/2010/main" val="760097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credit building products we just talked about – secured credit cards and credit building loans – and being added as an authorized user are good options to start re-building credit as well. Typically, you can start using a secured credit card and/or credit building loan while working on paying off old balances. It’s a good idea to do this hand in hand – begin building new positive credit history while working on clearing up old obligations holding your credit back as well. </a:t>
            </a:r>
          </a:p>
        </p:txBody>
      </p:sp>
      <p:sp>
        <p:nvSpPr>
          <p:cNvPr id="4" name="Slide Number Placeholder 3"/>
          <p:cNvSpPr>
            <a:spLocks noGrp="1"/>
          </p:cNvSpPr>
          <p:nvPr>
            <p:ph type="sldNum" sz="quarter" idx="5"/>
          </p:nvPr>
        </p:nvSpPr>
        <p:spPr/>
        <p:txBody>
          <a:bodyPr/>
          <a:lstStyle/>
          <a:p>
            <a:fld id="{454E303A-2034-4BD8-8C21-0B8FFE3DE7D4}" type="slidenum">
              <a:rPr lang="en-US" smtClean="0"/>
              <a:t>46</a:t>
            </a:fld>
            <a:endParaRPr lang="en-US"/>
          </a:p>
        </p:txBody>
      </p:sp>
    </p:spTree>
    <p:extLst>
      <p:ext uri="{BB962C8B-B14F-4D97-AF65-F5344CB8AC3E}">
        <p14:creationId xmlns:p14="http://schemas.microsoft.com/office/powerpoint/2010/main" val="1602924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 of the reason that building credit can feel so overwhelming is that there is a lot of conflicting information out there, and some of the information out there is flat out not true. Let’s take a look at a few of the most common credit myths and why they are not necessarily true.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47</a:t>
            </a:fld>
            <a:endParaRPr lang="en-US"/>
          </a:p>
        </p:txBody>
      </p:sp>
    </p:spTree>
    <p:extLst>
      <p:ext uri="{BB962C8B-B14F-4D97-AF65-F5344CB8AC3E}">
        <p14:creationId xmlns:p14="http://schemas.microsoft.com/office/powerpoint/2010/main" val="16679556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one of the most common credit score myths is that you have to carry a credit card balance from month to month in order to build credit. Not only is this not true, but it is a myth that can actually cost you money! When you get your credit card statement every month, there is a statement balance and a minimum payment due. To avoid a late payment, you need to pay at least the minimum payment due by the due date. However, if you only pay the minimum payment and there is a difference between that number and the statement balance, when your next statement cycles you will typically owe interest on the statement balance amount you did not pay. For example, if your statement balance was $50 and your minimum payment due was $20 – if you pay $20, you’ve made your payment obligation BUT when your next statement cycles, you will be charged interest on that $30 difference. If you pay the full $50 statement balance, you will typically not be charged any interest. </a:t>
            </a:r>
          </a:p>
          <a:p>
            <a:endParaRPr lang="en-US" dirty="0"/>
          </a:p>
          <a:p>
            <a:r>
              <a:rPr lang="en-US" dirty="0"/>
              <a:t>Some people believe they must only pay that minimum payment and make sure they are carrying a balance into the next month to build credit and that is simply not true. We encourage you to get in the habit of paying off the entire statement balance you owe in full when you get your statement each month – this saves you money on interest charges and will help you keep your balances lower, which improves credit utilization. Remember, credit cards are NOT extra money. </a:t>
            </a:r>
          </a:p>
          <a:p>
            <a:endParaRPr lang="en-US" dirty="0"/>
          </a:p>
        </p:txBody>
      </p:sp>
      <p:sp>
        <p:nvSpPr>
          <p:cNvPr id="4" name="Slide Number Placeholder 3"/>
          <p:cNvSpPr>
            <a:spLocks noGrp="1"/>
          </p:cNvSpPr>
          <p:nvPr>
            <p:ph type="sldNum" sz="quarter" idx="5"/>
          </p:nvPr>
        </p:nvSpPr>
        <p:spPr/>
        <p:txBody>
          <a:bodyPr/>
          <a:lstStyle/>
          <a:p>
            <a:fld id="{454E303A-2034-4BD8-8C21-0B8FFE3DE7D4}" type="slidenum">
              <a:rPr lang="en-US" smtClean="0"/>
              <a:t>48</a:t>
            </a:fld>
            <a:endParaRPr lang="en-US"/>
          </a:p>
        </p:txBody>
      </p:sp>
    </p:spTree>
    <p:extLst>
      <p:ext uri="{BB962C8B-B14F-4D97-AF65-F5344CB8AC3E}">
        <p14:creationId xmlns:p14="http://schemas.microsoft.com/office/powerpoint/2010/main" val="25387409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technically having more available credit limits can help improve your credit utilization, this is a dangerous game to play. When you open a new credit card, you have a new hard inquiry and you have a younger account in your length of credit history – both of which can negatively impact your credit score. Also, the more credit cards you have, the trickier it can be to keep track of due dates and make all payments on time, and there is more potential for you to get in over your head with balances spread across multiple cards. While there is no magic number of cards that it best to have, no more than 2 or 3 is typically recommended. Remember that a mix of types of credit open helps your credit score as well, so having a couple of credit cards AND maybe a loan of some type or two can help improve your credit mix more than just having multiple credit cards. </a:t>
            </a:r>
          </a:p>
        </p:txBody>
      </p:sp>
      <p:sp>
        <p:nvSpPr>
          <p:cNvPr id="4" name="Slide Number Placeholder 3"/>
          <p:cNvSpPr>
            <a:spLocks noGrp="1"/>
          </p:cNvSpPr>
          <p:nvPr>
            <p:ph type="sldNum" sz="quarter" idx="5"/>
          </p:nvPr>
        </p:nvSpPr>
        <p:spPr/>
        <p:txBody>
          <a:bodyPr/>
          <a:lstStyle/>
          <a:p>
            <a:fld id="{454E303A-2034-4BD8-8C21-0B8FFE3DE7D4}" type="slidenum">
              <a:rPr lang="en-US" smtClean="0"/>
              <a:t>49</a:t>
            </a:fld>
            <a:endParaRPr lang="en-US"/>
          </a:p>
        </p:txBody>
      </p:sp>
    </p:spTree>
    <p:extLst>
      <p:ext uri="{BB962C8B-B14F-4D97-AF65-F5344CB8AC3E}">
        <p14:creationId xmlns:p14="http://schemas.microsoft.com/office/powerpoint/2010/main" val="28429605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people think after paying off a credit card, they should close it. This can negatively impact your credit score. You will lose the length of history from that card, and it can impact your utilization. Once you open a credit card, it is best to keep open, as long as you are managing the card responsibly. Even if you don’t plan to use it for much, consider setting up a small recurring expense like a monthly subscription or using it for a specific purpose like gasoline and paying it in full each month to keep the card active and continue to build on that account’s history. </a:t>
            </a:r>
          </a:p>
          <a:p>
            <a:endParaRPr lang="en-US" dirty="0"/>
          </a:p>
          <a:p>
            <a:r>
              <a:rPr lang="en-US" dirty="0"/>
              <a:t>If keeping the card open is a temptation to rack up the balances or you know you’ll fall behind on payments, by all means – close that card! You have to weigh pros and cons like that and do what’s best for your finances across the board. Yes, closing the card may have some initial negative impact on your credit score, but carrying a high balance or being late on payments would typically have a much more substantial negative impact. Like we talked about earlier, a credit score is not a financial health score and this is a prime example of sometimes having to take a bit of a credit score hit potentially to maintain your financial health across the board. </a:t>
            </a:r>
          </a:p>
        </p:txBody>
      </p:sp>
      <p:sp>
        <p:nvSpPr>
          <p:cNvPr id="4" name="Slide Number Placeholder 3"/>
          <p:cNvSpPr>
            <a:spLocks noGrp="1"/>
          </p:cNvSpPr>
          <p:nvPr>
            <p:ph type="sldNum" sz="quarter" idx="5"/>
          </p:nvPr>
        </p:nvSpPr>
        <p:spPr/>
        <p:txBody>
          <a:bodyPr/>
          <a:lstStyle/>
          <a:p>
            <a:fld id="{454E303A-2034-4BD8-8C21-0B8FFE3DE7D4}" type="slidenum">
              <a:rPr lang="en-US" smtClean="0"/>
              <a:t>50</a:t>
            </a:fld>
            <a:endParaRPr lang="en-US"/>
          </a:p>
        </p:txBody>
      </p:sp>
    </p:spTree>
    <p:extLst>
      <p:ext uri="{BB962C8B-B14F-4D97-AF65-F5344CB8AC3E}">
        <p14:creationId xmlns:p14="http://schemas.microsoft.com/office/powerpoint/2010/main" val="3995996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talked earlier about reviewing your credit report and the differences in credit score monitoring tools. We also talked about how applying for credit leads to a hard inquiry, which can start to negatively impact your credit score, so some people believe that checking your own credit will also hurt your credit score. </a:t>
            </a:r>
          </a:p>
          <a:p>
            <a:endParaRPr lang="en-US" b="0" dirty="0"/>
          </a:p>
          <a:p>
            <a:r>
              <a:rPr lang="en-US" b="0" dirty="0"/>
              <a:t>There are 2 types of credit inquiries: a hard inquiry, which is what a creditor or lender typically will do to dive deep into your credit history and measure their risk level of extending the credit you are requesting. A hard inquiry indicates you have applied for credit and, as we discussed earlier, can start to negatively impact your credit score if done too often. </a:t>
            </a:r>
          </a:p>
          <a:p>
            <a:endParaRPr lang="en-US" b="0" dirty="0"/>
          </a:p>
          <a:p>
            <a:r>
              <a:rPr lang="en-US" b="0" dirty="0"/>
              <a:t>When you check your own credit for educational/monitoring purposes, however, this is what is called a soft inquiry and it does not impact your credit score. Here at GreenPath, our Financial Wellness Experts review hundreds of soft pulled credit reports with people every day – it is really important to review your credit reports and keep an eye on your credit score so you can react quickly if you notice fraud or if something just doesn’t seem right. The good news is that you are absolutely free to do this without concern about it impacting your credit score. </a:t>
            </a:r>
          </a:p>
        </p:txBody>
      </p:sp>
      <p:sp>
        <p:nvSpPr>
          <p:cNvPr id="4" name="Slide Number Placeholder 3"/>
          <p:cNvSpPr>
            <a:spLocks noGrp="1"/>
          </p:cNvSpPr>
          <p:nvPr>
            <p:ph type="sldNum" sz="quarter" idx="5"/>
          </p:nvPr>
        </p:nvSpPr>
        <p:spPr/>
        <p:txBody>
          <a:bodyPr/>
          <a:lstStyle/>
          <a:p>
            <a:fld id="{454E303A-2034-4BD8-8C21-0B8FFE3DE7D4}" type="slidenum">
              <a:rPr lang="en-US" smtClean="0"/>
              <a:t>51</a:t>
            </a:fld>
            <a:endParaRPr lang="en-US"/>
          </a:p>
        </p:txBody>
      </p:sp>
    </p:spTree>
    <p:extLst>
      <p:ext uri="{BB962C8B-B14F-4D97-AF65-F5344CB8AC3E}">
        <p14:creationId xmlns:p14="http://schemas.microsoft.com/office/powerpoint/2010/main" val="2454487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GreenPath is a nonprofit organization that has been empowering people to lead financially healthy lives since 1961. GreenPath is a credit counseling agency certified by the National Foundation for Credit, and we are also certified by HUD as a housing counseling agency as well. For more than 6 decades, we have been helping people understand and build credit, manage debt, obtain and/or retain housing, and so much more. I personally hold both NFCC credit counseling and HUD housing counseling certifications, and I am thrilled for the chance to talk about the somewhat confusing but oh-so-important topic of credit with you today! </a:t>
            </a:r>
            <a:endParaRPr lang="en-US" b="1"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7165709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we wrap up today – whether you are building credit history from scratch, re-building credit following a setback, or just want to continue to maintain a good credit score, there are some important healthy credit habits that are important to practice. </a:t>
            </a:r>
          </a:p>
        </p:txBody>
      </p:sp>
      <p:sp>
        <p:nvSpPr>
          <p:cNvPr id="4" name="Slide Number Placeholder 3"/>
          <p:cNvSpPr>
            <a:spLocks noGrp="1"/>
          </p:cNvSpPr>
          <p:nvPr>
            <p:ph type="sldNum" sz="quarter" idx="5"/>
          </p:nvPr>
        </p:nvSpPr>
        <p:spPr/>
        <p:txBody>
          <a:bodyPr/>
          <a:lstStyle/>
          <a:p>
            <a:fld id="{454E303A-2034-4BD8-8C21-0B8FFE3DE7D4}" type="slidenum">
              <a:rPr lang="en-US" smtClean="0"/>
              <a:t>52</a:t>
            </a:fld>
            <a:endParaRPr lang="en-US"/>
          </a:p>
        </p:txBody>
      </p:sp>
    </p:spTree>
    <p:extLst>
      <p:ext uri="{BB962C8B-B14F-4D97-AF65-F5344CB8AC3E}">
        <p14:creationId xmlns:p14="http://schemas.microsoft.com/office/powerpoint/2010/main" val="12571865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discussed earlier, payment history is the largest factor that impacts your payment history. Missing or being late on just one payment can have a quick negative impact on your credit score, and it will take a while to build back from the drop. </a:t>
            </a:r>
          </a:p>
          <a:p>
            <a:endParaRPr lang="en-US" dirty="0"/>
          </a:p>
          <a:p>
            <a:r>
              <a:rPr lang="en-US" dirty="0"/>
              <a:t>This is why it is so important to make every payment on time every month. If you are concerned about keeping track of due dates, I absolutely recommend setting up automatic payments so you make sure your bills are paid on time every month. </a:t>
            </a:r>
          </a:p>
          <a:p>
            <a:endParaRPr lang="en-US" dirty="0"/>
          </a:p>
          <a:p>
            <a:r>
              <a:rPr lang="en-US" dirty="0"/>
              <a:t>If you have student loans, it will be especially important to communicate with your loan servicer and get payment arrangements in place before payments start being due. For federal loans, there is typically a 6 month grace period after you leave school before payments start being due, which gives you time to make arrangements with the servicer to start building that positive payment history. </a:t>
            </a:r>
          </a:p>
        </p:txBody>
      </p:sp>
      <p:sp>
        <p:nvSpPr>
          <p:cNvPr id="4" name="Slide Number Placeholder 3"/>
          <p:cNvSpPr>
            <a:spLocks noGrp="1"/>
          </p:cNvSpPr>
          <p:nvPr>
            <p:ph type="sldNum" sz="quarter" idx="5"/>
          </p:nvPr>
        </p:nvSpPr>
        <p:spPr/>
        <p:txBody>
          <a:bodyPr/>
          <a:lstStyle/>
          <a:p>
            <a:fld id="{454E303A-2034-4BD8-8C21-0B8FFE3DE7D4}" type="slidenum">
              <a:rPr lang="en-US" smtClean="0"/>
              <a:t>53</a:t>
            </a:fld>
            <a:endParaRPr lang="en-US"/>
          </a:p>
        </p:txBody>
      </p:sp>
    </p:spTree>
    <p:extLst>
      <p:ext uri="{BB962C8B-B14F-4D97-AF65-F5344CB8AC3E}">
        <p14:creationId xmlns:p14="http://schemas.microsoft.com/office/powerpoint/2010/main" val="151003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mentioned credit utilization, or where you credit card balance is compared to the maximum limit, is the second largest factor that impacts your credit score. Strive to always keep you balance below 30% of the card’s maximum limit, and if you can keep it below 10%. Ideally pay the card off in full every month.</a:t>
            </a:r>
          </a:p>
          <a:p>
            <a:endParaRPr lang="en-US" dirty="0"/>
          </a:p>
          <a:p>
            <a:r>
              <a:rPr lang="en-US" dirty="0"/>
              <a:t>Again, pick one specific small, budgeted expense to use your card for every month. Use that card just for that purpose, keeping the balance low, and then pay the full balance off when you get your statement for the month. This is a great way to build positive payment history while keeping a low balance and avoiding interest if you pay the full statement balance off monthly. </a:t>
            </a:r>
          </a:p>
        </p:txBody>
      </p:sp>
      <p:sp>
        <p:nvSpPr>
          <p:cNvPr id="4" name="Slide Number Placeholder 3"/>
          <p:cNvSpPr>
            <a:spLocks noGrp="1"/>
          </p:cNvSpPr>
          <p:nvPr>
            <p:ph type="sldNum" sz="quarter" idx="5"/>
          </p:nvPr>
        </p:nvSpPr>
        <p:spPr/>
        <p:txBody>
          <a:bodyPr/>
          <a:lstStyle/>
          <a:p>
            <a:fld id="{454E303A-2034-4BD8-8C21-0B8FFE3DE7D4}" type="slidenum">
              <a:rPr lang="en-US" smtClean="0"/>
              <a:t>54</a:t>
            </a:fld>
            <a:endParaRPr lang="en-US"/>
          </a:p>
        </p:txBody>
      </p:sp>
    </p:spTree>
    <p:extLst>
      <p:ext uri="{BB962C8B-B14F-4D97-AF65-F5344CB8AC3E}">
        <p14:creationId xmlns:p14="http://schemas.microsoft.com/office/powerpoint/2010/main" val="37047923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most of us are going to need to apply for credit from time to time, which is understood. Be sure to be strategic when you do, however, instead of frequently applying for accounts you do not need, which can negatively impact your score. </a:t>
            </a:r>
          </a:p>
          <a:p>
            <a:endParaRPr lang="en-US" dirty="0"/>
          </a:p>
          <a:p>
            <a:r>
              <a:rPr lang="en-US" dirty="0"/>
              <a:t>If you do want to shop around for the best rates on something like a mortgage, get all your ducks in a row and apply with multiple lenders in a short time period to have it count as one hard inquiry instead of multiple. This allows you the opportunity to shop around for the best deal without having more impact to your credit score. </a:t>
            </a:r>
          </a:p>
        </p:txBody>
      </p:sp>
      <p:sp>
        <p:nvSpPr>
          <p:cNvPr id="4" name="Slide Number Placeholder 3"/>
          <p:cNvSpPr>
            <a:spLocks noGrp="1"/>
          </p:cNvSpPr>
          <p:nvPr>
            <p:ph type="sldNum" sz="quarter" idx="5"/>
          </p:nvPr>
        </p:nvSpPr>
        <p:spPr/>
        <p:txBody>
          <a:bodyPr/>
          <a:lstStyle/>
          <a:p>
            <a:fld id="{454E303A-2034-4BD8-8C21-0B8FFE3DE7D4}" type="slidenum">
              <a:rPr lang="en-US" smtClean="0"/>
              <a:t>55</a:t>
            </a:fld>
            <a:endParaRPr lang="en-US"/>
          </a:p>
        </p:txBody>
      </p:sp>
    </p:spTree>
    <p:extLst>
      <p:ext uri="{BB962C8B-B14F-4D97-AF65-F5344CB8AC3E}">
        <p14:creationId xmlns:p14="http://schemas.microsoft.com/office/powerpoint/2010/main" val="34343840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Collections can stay on your credit report for up to 7 years, and can have a quick negative impact on your credit score. I have seen everything from car insurance, cell phones, cable equipment that wasn’t returned, medical bills, rental leases broken early, and more sent to collections and weigh heavily on someone’s credit. As a FWE, people tell me all the time that a collection shouldn’t be on there because the bill was paid or it was an error. Taking care of this as soon as you get a past due bill or a notice is so, so important – ignoring it because you don’t think it’s legitimate typically won’t make it magically go away, but CAN make it much harder to take care of later while also weighing heavily on your credit score.</a:t>
            </a:r>
          </a:p>
        </p:txBody>
      </p:sp>
      <p:sp>
        <p:nvSpPr>
          <p:cNvPr id="4" name="Slide Number Placeholder 3"/>
          <p:cNvSpPr>
            <a:spLocks noGrp="1"/>
          </p:cNvSpPr>
          <p:nvPr>
            <p:ph type="sldNum" sz="quarter" idx="5"/>
          </p:nvPr>
        </p:nvSpPr>
        <p:spPr/>
        <p:txBody>
          <a:bodyPr/>
          <a:lstStyle/>
          <a:p>
            <a:fld id="{454E303A-2034-4BD8-8C21-0B8FFE3DE7D4}" type="slidenum">
              <a:rPr lang="en-US" smtClean="0"/>
              <a:t>56</a:t>
            </a:fld>
            <a:endParaRPr lang="en-US"/>
          </a:p>
        </p:txBody>
      </p:sp>
    </p:spTree>
    <p:extLst>
      <p:ext uri="{BB962C8B-B14F-4D97-AF65-F5344CB8AC3E}">
        <p14:creationId xmlns:p14="http://schemas.microsoft.com/office/powerpoint/2010/main" val="10955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your credit reports from ACR annually to ensure everything looks correct and that you are aware of everything that is on there. Take action to dispute inaccurate information as soon as possible. </a:t>
            </a:r>
          </a:p>
        </p:txBody>
      </p:sp>
      <p:sp>
        <p:nvSpPr>
          <p:cNvPr id="4" name="Slide Number Placeholder 3"/>
          <p:cNvSpPr>
            <a:spLocks noGrp="1"/>
          </p:cNvSpPr>
          <p:nvPr>
            <p:ph type="sldNum" sz="quarter" idx="5"/>
          </p:nvPr>
        </p:nvSpPr>
        <p:spPr/>
        <p:txBody>
          <a:bodyPr/>
          <a:lstStyle/>
          <a:p>
            <a:fld id="{454E303A-2034-4BD8-8C21-0B8FFE3DE7D4}" type="slidenum">
              <a:rPr lang="en-US" smtClean="0"/>
              <a:t>57</a:t>
            </a:fld>
            <a:endParaRPr lang="en-US"/>
          </a:p>
        </p:txBody>
      </p:sp>
    </p:spTree>
    <p:extLst>
      <p:ext uri="{BB962C8B-B14F-4D97-AF65-F5344CB8AC3E}">
        <p14:creationId xmlns:p14="http://schemas.microsoft.com/office/powerpoint/2010/main" val="26324821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did we mention making every payment on time every month? This is worth repeating, because it really makes a HUGE difference when it comes to your credit. </a:t>
            </a:r>
          </a:p>
        </p:txBody>
      </p:sp>
      <p:sp>
        <p:nvSpPr>
          <p:cNvPr id="4" name="Slide Number Placeholder 3"/>
          <p:cNvSpPr>
            <a:spLocks noGrp="1"/>
          </p:cNvSpPr>
          <p:nvPr>
            <p:ph type="sldNum" sz="quarter" idx="5"/>
          </p:nvPr>
        </p:nvSpPr>
        <p:spPr/>
        <p:txBody>
          <a:bodyPr/>
          <a:lstStyle/>
          <a:p>
            <a:fld id="{454E303A-2034-4BD8-8C21-0B8FFE3DE7D4}" type="slidenum">
              <a:rPr lang="en-US" smtClean="0"/>
              <a:t>58</a:t>
            </a:fld>
            <a:endParaRPr lang="en-US"/>
          </a:p>
        </p:txBody>
      </p:sp>
    </p:spTree>
    <p:extLst>
      <p:ext uri="{BB962C8B-B14F-4D97-AF65-F5344CB8AC3E}">
        <p14:creationId xmlns:p14="http://schemas.microsoft.com/office/powerpoint/2010/main" val="40473753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kern="1200" dirty="0">
                <a:solidFill>
                  <a:schemeClr val="tx1"/>
                </a:solidFill>
                <a:effectLst/>
                <a:latin typeface="+mn-lt"/>
                <a:ea typeface="+mn-ea"/>
                <a:cs typeface="+mn-cs"/>
              </a:rPr>
              <a:t>If you want to take a closer look at your specific situation, you are invited to reach out to GreenPath for a free, confidential financial assessment. Through </a:t>
            </a:r>
            <a:r>
              <a:rPr lang="en-US" sz="1800" b="0" dirty="0" err="1">
                <a:effectLst/>
              </a:rPr>
              <a:t>GreenPath’s</a:t>
            </a:r>
            <a:r>
              <a:rPr lang="en-US" sz="1800" b="0" dirty="0">
                <a:effectLst/>
              </a:rPr>
              <a:t> partnership with HUECU, we provide a variety of services, all designed to empower people to lead financially healthy lives. A financial assessment is basically </a:t>
            </a:r>
            <a:r>
              <a:rPr lang="en-US" sz="1800" dirty="0">
                <a:effectLst/>
              </a:rPr>
              <a:t>a conversation that starts with gaining an understanding of your financial situation and goals and then working with you to put an action plan into place that you are confident in. We will discuss pros and cons of different options that make sense for your situation, equipping you to make educated decisions on the best path forward to get where you want to be. Specifically in regards to credit, we can do a soft pull of your credit and review it with you, and our Financial Wellness Experts can give you specific, tailored advice on how to improve your credit score based on your actual credit history. There are so many moving pieces coming into play with credit, and everyone’s situation is different – you and I could pay off the same account on the same day and it would have different impacts on our credit scores – so I really encourage anyone who wants to improve their credit to give us a call for a free credit report review to get some clear, specific advice based on your actual credit situation. </a:t>
            </a:r>
          </a:p>
          <a:p>
            <a:pPr>
              <a:defRPr/>
            </a:pPr>
            <a:endParaRPr lang="en-US" sz="1800" dirty="0">
              <a:effectLst/>
            </a:endParaRPr>
          </a:p>
          <a:p>
            <a:pPr>
              <a:defRPr/>
            </a:pPr>
            <a:r>
              <a:rPr lang="en-US" sz="1800" dirty="0">
                <a:effectLst/>
              </a:rPr>
              <a:t>We can also strategize the best plan to pay off debt if that is a goal of yours as well – whether it’s open and active credit cards, or even collection accounts or other past-due bills that are negatively impacting your credit. We also provide housing and student loan counseling as well. </a:t>
            </a:r>
            <a:r>
              <a:rPr lang="en-US" dirty="0">
                <a:effectLst/>
              </a:rPr>
              <a:t> </a:t>
            </a:r>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360985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kern="1200" dirty="0">
                <a:solidFill>
                  <a:schemeClr val="tx1"/>
                </a:solidFill>
                <a:effectLst/>
                <a:latin typeface="+mn-lt"/>
                <a:ea typeface="+mn-ea"/>
                <a:cs typeface="+mn-cs"/>
              </a:rPr>
              <a:t>We also offer a free online financial education platform with a variety of interactive courses you can take 24/7. I’m putting a link in the chat for the A1 Credit Tool, which is about a 10 minute course to dive deeper into the topic of credit if you’d like to learn more. </a:t>
            </a:r>
          </a:p>
          <a:p>
            <a:pPr>
              <a:defRPr/>
            </a:pPr>
            <a:endParaRPr lang="en-US" sz="1200" b="0" kern="1200" dirty="0">
              <a:solidFill>
                <a:schemeClr val="tx1"/>
              </a:solidFill>
              <a:effectLst/>
              <a:latin typeface="+mn-lt"/>
              <a:ea typeface="+mn-ea"/>
              <a:cs typeface="+mn-cs"/>
            </a:endParaRPr>
          </a:p>
          <a:p>
            <a:pPr>
              <a:defRPr/>
            </a:pPr>
            <a:r>
              <a:rPr lang="en-US" dirty="0">
                <a:effectLst/>
              </a:rPr>
              <a:t>https://www.greenpath.com/wellness-education/online-course-a1-credit-tool/?partner_name=Harvard+University+Employees+CU&amp;partner_type=credit_union</a:t>
            </a:r>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8772778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talk with a caring, certified Financial Wellness, you can give us a call at 877-337-3399 between 8am and 10pm Eastern Mondays through Thursdays, until 8pm Eastern on Fridays, or on Saturdays between 9am and 2pm Eastern. When you give us a call, you’ll talk first with one of our Client Advocates, who will gather some information to create a profile before connecting you with a Financial Wellness Expert right away or scheduling an appointment for a time that works well for you. Be sure to let them know you were referred by Harvard University Employees Credit Union!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you would like to know more about GreenPath before reaching out, totally understandable – check out our website, and you can also fill out a Request a Call form there if you’d prefer we give you a call. </a:t>
            </a:r>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828911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just a moment to cover our agenda for this presentation – first, I will cover the basics of credit</a:t>
            </a:r>
          </a:p>
        </p:txBody>
      </p:sp>
      <p:sp>
        <p:nvSpPr>
          <p:cNvPr id="4" name="Slide Number Placeholder 3"/>
          <p:cNvSpPr>
            <a:spLocks noGrp="1"/>
          </p:cNvSpPr>
          <p:nvPr>
            <p:ph type="sldNum" sz="quarter" idx="5"/>
          </p:nvPr>
        </p:nvSpPr>
        <p:spPr/>
        <p:txBody>
          <a:bodyPr/>
          <a:lstStyle/>
          <a:p>
            <a:fld id="{454E303A-2034-4BD8-8C21-0B8FFE3DE7D4}" type="slidenum">
              <a:rPr lang="en-US" smtClean="0"/>
              <a:t>8</a:t>
            </a:fld>
            <a:endParaRPr lang="en-US"/>
          </a:p>
        </p:txBody>
      </p:sp>
    </p:spTree>
    <p:extLst>
      <p:ext uri="{BB962C8B-B14F-4D97-AF65-F5344CB8AC3E}">
        <p14:creationId xmlns:p14="http://schemas.microsoft.com/office/powerpoint/2010/main" val="34858266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take some time to answer your questions. </a:t>
            </a:r>
          </a:p>
        </p:txBody>
      </p:sp>
      <p:sp>
        <p:nvSpPr>
          <p:cNvPr id="4" name="Slide Number Placeholder 3"/>
          <p:cNvSpPr>
            <a:spLocks noGrp="1"/>
          </p:cNvSpPr>
          <p:nvPr>
            <p:ph type="sldNum" sz="quarter" idx="5"/>
          </p:nvPr>
        </p:nvSpPr>
        <p:spPr/>
        <p:txBody>
          <a:bodyPr/>
          <a:lstStyle/>
          <a:p>
            <a:fld id="{454E303A-2034-4BD8-8C21-0B8FFE3DE7D4}" type="slidenum">
              <a:rPr lang="en-US" smtClean="0"/>
              <a:t>62</a:t>
            </a:fld>
            <a:endParaRPr lang="en-US"/>
          </a:p>
        </p:txBody>
      </p:sp>
    </p:spTree>
    <p:extLst>
      <p:ext uri="{BB962C8B-B14F-4D97-AF65-F5344CB8AC3E}">
        <p14:creationId xmlns:p14="http://schemas.microsoft.com/office/powerpoint/2010/main" val="11876052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two more Wintersession</a:t>
            </a:r>
            <a:r>
              <a:rPr lang="en-US" baseline="0" dirty="0"/>
              <a:t> workshops on Thursday: one on Investing 101, and an interactive Investing Q&amp;A</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89DD0-1E8D-4B61-ADE9-B87318B81B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505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we’ll talk about why credit even matters</a:t>
            </a:r>
          </a:p>
        </p:txBody>
      </p:sp>
      <p:sp>
        <p:nvSpPr>
          <p:cNvPr id="4" name="Slide Number Placeholder 3"/>
          <p:cNvSpPr>
            <a:spLocks noGrp="1"/>
          </p:cNvSpPr>
          <p:nvPr>
            <p:ph type="sldNum" sz="quarter" idx="5"/>
          </p:nvPr>
        </p:nvSpPr>
        <p:spPr/>
        <p:txBody>
          <a:bodyPr/>
          <a:lstStyle/>
          <a:p>
            <a:fld id="{454E303A-2034-4BD8-8C21-0B8FFE3DE7D4}" type="slidenum">
              <a:rPr lang="en-US" smtClean="0"/>
              <a:t>9</a:t>
            </a:fld>
            <a:endParaRPr lang="en-US"/>
          </a:p>
        </p:txBody>
      </p:sp>
    </p:spTree>
    <p:extLst>
      <p:ext uri="{BB962C8B-B14F-4D97-AF65-F5344CB8AC3E}">
        <p14:creationId xmlns:p14="http://schemas.microsoft.com/office/powerpoint/2010/main" val="1723701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we’ll dive deeper into what actually impacts your credit score </a:t>
            </a:r>
          </a:p>
        </p:txBody>
      </p:sp>
      <p:sp>
        <p:nvSpPr>
          <p:cNvPr id="4" name="Slide Number Placeholder 3"/>
          <p:cNvSpPr>
            <a:spLocks noGrp="1"/>
          </p:cNvSpPr>
          <p:nvPr>
            <p:ph type="sldNum" sz="quarter" idx="5"/>
          </p:nvPr>
        </p:nvSpPr>
        <p:spPr/>
        <p:txBody>
          <a:bodyPr/>
          <a:lstStyle/>
          <a:p>
            <a:fld id="{454E303A-2034-4BD8-8C21-0B8FFE3DE7D4}" type="slidenum">
              <a:rPr lang="en-US" smtClean="0"/>
              <a:t>10</a:t>
            </a:fld>
            <a:endParaRPr lang="en-US"/>
          </a:p>
        </p:txBody>
      </p:sp>
    </p:spTree>
    <p:extLst>
      <p:ext uri="{BB962C8B-B14F-4D97-AF65-F5344CB8AC3E}">
        <p14:creationId xmlns:p14="http://schemas.microsoft.com/office/powerpoint/2010/main" val="1381893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talking about how to build credit from scratch, or rebuild it after a credit setback </a:t>
            </a:r>
          </a:p>
        </p:txBody>
      </p:sp>
      <p:sp>
        <p:nvSpPr>
          <p:cNvPr id="4" name="Slide Number Placeholder 3"/>
          <p:cNvSpPr>
            <a:spLocks noGrp="1"/>
          </p:cNvSpPr>
          <p:nvPr>
            <p:ph type="sldNum" sz="quarter" idx="5"/>
          </p:nvPr>
        </p:nvSpPr>
        <p:spPr/>
        <p:txBody>
          <a:bodyPr/>
          <a:lstStyle/>
          <a:p>
            <a:fld id="{454E303A-2034-4BD8-8C21-0B8FFE3DE7D4}" type="slidenum">
              <a:rPr lang="en-US" smtClean="0"/>
              <a:t>11</a:t>
            </a:fld>
            <a:endParaRPr lang="en-US"/>
          </a:p>
        </p:txBody>
      </p:sp>
    </p:spTree>
    <p:extLst>
      <p:ext uri="{BB962C8B-B14F-4D97-AF65-F5344CB8AC3E}">
        <p14:creationId xmlns:p14="http://schemas.microsoft.com/office/powerpoint/2010/main" val="4207237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4"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30947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p:txBody>
          <a:bodyPr>
            <a:normAutofit/>
          </a:bodyPr>
          <a:lstStyle>
            <a:lvl1pPr>
              <a:defRPr sz="3600">
                <a:solidFill>
                  <a:schemeClr val="bg2">
                    <a:lumMod val="50000"/>
                  </a:schemeClr>
                </a:solidFill>
              </a:defRPr>
            </a:lvl1pPr>
          </a:lstStyle>
          <a:p>
            <a:r>
              <a:rPr lang="en-US"/>
              <a:t>CLICK TO ADD TITLE</a:t>
            </a:r>
          </a:p>
        </p:txBody>
      </p:sp>
      <p:sp>
        <p:nvSpPr>
          <p:cNvPr id="7" name="Picture Placeholder 6">
            <a:extLst>
              <a:ext uri="{FF2B5EF4-FFF2-40B4-BE49-F238E27FC236}">
                <a16:creationId xmlns:a16="http://schemas.microsoft.com/office/drawing/2014/main" id="{FB0F91E1-53D9-4A2A-923E-0CB7755188AD}"/>
              </a:ext>
            </a:extLst>
          </p:cNvPr>
          <p:cNvSpPr>
            <a:spLocks noGrp="1"/>
          </p:cNvSpPr>
          <p:nvPr>
            <p:ph type="pic" sz="quarter" idx="13"/>
          </p:nvPr>
        </p:nvSpPr>
        <p:spPr>
          <a:xfrm>
            <a:off x="477256" y="1722086"/>
            <a:ext cx="2286000" cy="1371600"/>
          </a:xfrm>
          <a:solidFill>
            <a:schemeClr val="accent2"/>
          </a:solidFill>
        </p:spPr>
        <p:txBody>
          <a:bodyPr/>
          <a:lstStyle/>
          <a:p>
            <a:endParaRPr lang="en-US"/>
          </a:p>
        </p:txBody>
      </p:sp>
      <p:sp>
        <p:nvSpPr>
          <p:cNvPr id="9" name="Picture Placeholder 6">
            <a:extLst>
              <a:ext uri="{FF2B5EF4-FFF2-40B4-BE49-F238E27FC236}">
                <a16:creationId xmlns:a16="http://schemas.microsoft.com/office/drawing/2014/main" id="{2F6A179B-CBDB-414D-B2F8-E1FEE9B831BE}"/>
              </a:ext>
            </a:extLst>
          </p:cNvPr>
          <p:cNvSpPr>
            <a:spLocks noGrp="1"/>
          </p:cNvSpPr>
          <p:nvPr>
            <p:ph type="pic" sz="quarter" idx="14"/>
          </p:nvPr>
        </p:nvSpPr>
        <p:spPr>
          <a:xfrm>
            <a:off x="3429000" y="1722086"/>
            <a:ext cx="2286000" cy="1371600"/>
          </a:xfrm>
          <a:solidFill>
            <a:schemeClr val="accent2"/>
          </a:solidFill>
        </p:spPr>
        <p:txBody>
          <a:bodyPr/>
          <a:lstStyle/>
          <a:p>
            <a:endParaRPr lang="en-US"/>
          </a:p>
        </p:txBody>
      </p:sp>
      <p:sp>
        <p:nvSpPr>
          <p:cNvPr id="10" name="Picture Placeholder 6">
            <a:extLst>
              <a:ext uri="{FF2B5EF4-FFF2-40B4-BE49-F238E27FC236}">
                <a16:creationId xmlns:a16="http://schemas.microsoft.com/office/drawing/2014/main" id="{F7A822EC-853A-46EC-8775-F8B48F2A81EB}"/>
              </a:ext>
            </a:extLst>
          </p:cNvPr>
          <p:cNvSpPr>
            <a:spLocks noGrp="1"/>
          </p:cNvSpPr>
          <p:nvPr>
            <p:ph type="pic" sz="quarter" idx="15"/>
          </p:nvPr>
        </p:nvSpPr>
        <p:spPr>
          <a:xfrm>
            <a:off x="6477000" y="1722086"/>
            <a:ext cx="2286000" cy="1371600"/>
          </a:xfrm>
          <a:solidFill>
            <a:schemeClr val="accent2"/>
          </a:solidFill>
        </p:spPr>
        <p:txBody>
          <a:bodyPr/>
          <a:lstStyle/>
          <a:p>
            <a:endParaRPr lang="en-US"/>
          </a:p>
        </p:txBody>
      </p:sp>
      <p:sp>
        <p:nvSpPr>
          <p:cNvPr id="11" name="Picture Placeholder 6">
            <a:extLst>
              <a:ext uri="{FF2B5EF4-FFF2-40B4-BE49-F238E27FC236}">
                <a16:creationId xmlns:a16="http://schemas.microsoft.com/office/drawing/2014/main" id="{AA0D329B-CAB8-4E3A-BA03-C17A79790B67}"/>
              </a:ext>
            </a:extLst>
          </p:cNvPr>
          <p:cNvSpPr>
            <a:spLocks noGrp="1"/>
          </p:cNvSpPr>
          <p:nvPr>
            <p:ph type="pic" sz="quarter" idx="16"/>
          </p:nvPr>
        </p:nvSpPr>
        <p:spPr>
          <a:xfrm>
            <a:off x="9440776" y="1722086"/>
            <a:ext cx="2286000" cy="1371600"/>
          </a:xfrm>
          <a:solidFill>
            <a:schemeClr val="accent2"/>
          </a:solidFill>
        </p:spPr>
        <p:txBody>
          <a:bodyPr/>
          <a:lstStyle/>
          <a:p>
            <a:endParaRPr lang="en-US"/>
          </a:p>
        </p:txBody>
      </p:sp>
      <p:sp>
        <p:nvSpPr>
          <p:cNvPr id="13" name="Text Placeholder 12">
            <a:extLst>
              <a:ext uri="{FF2B5EF4-FFF2-40B4-BE49-F238E27FC236}">
                <a16:creationId xmlns:a16="http://schemas.microsoft.com/office/drawing/2014/main" id="{A5F9E280-35B2-41C7-8D2D-C1FF69DE2CD9}"/>
              </a:ext>
            </a:extLst>
          </p:cNvPr>
          <p:cNvSpPr>
            <a:spLocks noGrp="1"/>
          </p:cNvSpPr>
          <p:nvPr>
            <p:ph type="body" sz="quarter" idx="17" hasCustomPrompt="1"/>
          </p:nvPr>
        </p:nvSpPr>
        <p:spPr>
          <a:xfrm>
            <a:off x="379977" y="3213251"/>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5" name="Text Placeholder 14">
            <a:extLst>
              <a:ext uri="{FF2B5EF4-FFF2-40B4-BE49-F238E27FC236}">
                <a16:creationId xmlns:a16="http://schemas.microsoft.com/office/drawing/2014/main" id="{E872F581-8AEF-4CFC-B0F3-79A2530C9319}"/>
              </a:ext>
            </a:extLst>
          </p:cNvPr>
          <p:cNvSpPr>
            <a:spLocks noGrp="1"/>
          </p:cNvSpPr>
          <p:nvPr>
            <p:ph type="body" sz="quarter" idx="18" hasCustomPrompt="1"/>
          </p:nvPr>
        </p:nvSpPr>
        <p:spPr>
          <a:xfrm>
            <a:off x="379976" y="3518946"/>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16" name="Text Placeholder 12">
            <a:extLst>
              <a:ext uri="{FF2B5EF4-FFF2-40B4-BE49-F238E27FC236}">
                <a16:creationId xmlns:a16="http://schemas.microsoft.com/office/drawing/2014/main" id="{1FA5D559-B67C-4F57-BC90-E982E66ADA5E}"/>
              </a:ext>
            </a:extLst>
          </p:cNvPr>
          <p:cNvSpPr>
            <a:spLocks noGrp="1"/>
          </p:cNvSpPr>
          <p:nvPr>
            <p:ph type="body" sz="quarter" idx="19" hasCustomPrompt="1"/>
          </p:nvPr>
        </p:nvSpPr>
        <p:spPr>
          <a:xfrm>
            <a:off x="3331719" y="3213251"/>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7" name="Text Placeholder 14">
            <a:extLst>
              <a:ext uri="{FF2B5EF4-FFF2-40B4-BE49-F238E27FC236}">
                <a16:creationId xmlns:a16="http://schemas.microsoft.com/office/drawing/2014/main" id="{F932B527-4126-40FF-8117-412DC7BD81F6}"/>
              </a:ext>
            </a:extLst>
          </p:cNvPr>
          <p:cNvSpPr>
            <a:spLocks noGrp="1"/>
          </p:cNvSpPr>
          <p:nvPr>
            <p:ph type="body" sz="quarter" idx="20" hasCustomPrompt="1"/>
          </p:nvPr>
        </p:nvSpPr>
        <p:spPr>
          <a:xfrm>
            <a:off x="3331718" y="3518946"/>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18" name="Text Placeholder 12">
            <a:extLst>
              <a:ext uri="{FF2B5EF4-FFF2-40B4-BE49-F238E27FC236}">
                <a16:creationId xmlns:a16="http://schemas.microsoft.com/office/drawing/2014/main" id="{D84B520F-D618-4828-AA40-CCCA0AF8966F}"/>
              </a:ext>
            </a:extLst>
          </p:cNvPr>
          <p:cNvSpPr>
            <a:spLocks noGrp="1"/>
          </p:cNvSpPr>
          <p:nvPr>
            <p:ph type="body" sz="quarter" idx="21" hasCustomPrompt="1"/>
          </p:nvPr>
        </p:nvSpPr>
        <p:spPr>
          <a:xfrm>
            <a:off x="6379720" y="3213251"/>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9" name="Text Placeholder 14">
            <a:extLst>
              <a:ext uri="{FF2B5EF4-FFF2-40B4-BE49-F238E27FC236}">
                <a16:creationId xmlns:a16="http://schemas.microsoft.com/office/drawing/2014/main" id="{39A9C8DE-6F8B-405D-A604-845E81998FA9}"/>
              </a:ext>
            </a:extLst>
          </p:cNvPr>
          <p:cNvSpPr>
            <a:spLocks noGrp="1"/>
          </p:cNvSpPr>
          <p:nvPr>
            <p:ph type="body" sz="quarter" idx="22" hasCustomPrompt="1"/>
          </p:nvPr>
        </p:nvSpPr>
        <p:spPr>
          <a:xfrm>
            <a:off x="6379719" y="3518946"/>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20" name="Text Placeholder 12">
            <a:extLst>
              <a:ext uri="{FF2B5EF4-FFF2-40B4-BE49-F238E27FC236}">
                <a16:creationId xmlns:a16="http://schemas.microsoft.com/office/drawing/2014/main" id="{AB0C4D8C-1454-41F3-934E-A2BA603449BF}"/>
              </a:ext>
            </a:extLst>
          </p:cNvPr>
          <p:cNvSpPr>
            <a:spLocks noGrp="1"/>
          </p:cNvSpPr>
          <p:nvPr>
            <p:ph type="body" sz="quarter" idx="23" hasCustomPrompt="1"/>
          </p:nvPr>
        </p:nvSpPr>
        <p:spPr>
          <a:xfrm>
            <a:off x="9343497" y="3213251"/>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21" name="Text Placeholder 14">
            <a:extLst>
              <a:ext uri="{FF2B5EF4-FFF2-40B4-BE49-F238E27FC236}">
                <a16:creationId xmlns:a16="http://schemas.microsoft.com/office/drawing/2014/main" id="{45707A1B-C9F6-4ABB-A6CE-D2901CE94793}"/>
              </a:ext>
            </a:extLst>
          </p:cNvPr>
          <p:cNvSpPr>
            <a:spLocks noGrp="1"/>
          </p:cNvSpPr>
          <p:nvPr>
            <p:ph type="body" sz="quarter" idx="24" hasCustomPrompt="1"/>
          </p:nvPr>
        </p:nvSpPr>
        <p:spPr>
          <a:xfrm>
            <a:off x="9343496" y="3518946"/>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46" name="Picture Placeholder 6">
            <a:extLst>
              <a:ext uri="{FF2B5EF4-FFF2-40B4-BE49-F238E27FC236}">
                <a16:creationId xmlns:a16="http://schemas.microsoft.com/office/drawing/2014/main" id="{3896D737-6139-4405-A7F2-E08C421815DD}"/>
              </a:ext>
            </a:extLst>
          </p:cNvPr>
          <p:cNvSpPr>
            <a:spLocks noGrp="1"/>
          </p:cNvSpPr>
          <p:nvPr>
            <p:ph type="pic" sz="quarter" idx="25"/>
          </p:nvPr>
        </p:nvSpPr>
        <p:spPr>
          <a:xfrm>
            <a:off x="497304" y="4076273"/>
            <a:ext cx="2286000" cy="1371600"/>
          </a:xfrm>
          <a:solidFill>
            <a:schemeClr val="accent2"/>
          </a:solidFill>
        </p:spPr>
        <p:txBody>
          <a:bodyPr/>
          <a:lstStyle/>
          <a:p>
            <a:endParaRPr lang="en-US"/>
          </a:p>
        </p:txBody>
      </p:sp>
      <p:sp>
        <p:nvSpPr>
          <p:cNvPr id="47" name="Picture Placeholder 6">
            <a:extLst>
              <a:ext uri="{FF2B5EF4-FFF2-40B4-BE49-F238E27FC236}">
                <a16:creationId xmlns:a16="http://schemas.microsoft.com/office/drawing/2014/main" id="{721A36A5-FCF3-4EE8-B5F2-41805C3F6A6C}"/>
              </a:ext>
            </a:extLst>
          </p:cNvPr>
          <p:cNvSpPr>
            <a:spLocks noGrp="1"/>
          </p:cNvSpPr>
          <p:nvPr>
            <p:ph type="pic" sz="quarter" idx="26"/>
          </p:nvPr>
        </p:nvSpPr>
        <p:spPr>
          <a:xfrm>
            <a:off x="3449048" y="4076273"/>
            <a:ext cx="2286000" cy="1371600"/>
          </a:xfrm>
          <a:solidFill>
            <a:schemeClr val="accent2"/>
          </a:solidFill>
        </p:spPr>
        <p:txBody>
          <a:bodyPr/>
          <a:lstStyle/>
          <a:p>
            <a:endParaRPr lang="en-US"/>
          </a:p>
        </p:txBody>
      </p:sp>
      <p:sp>
        <p:nvSpPr>
          <p:cNvPr id="48" name="Picture Placeholder 6">
            <a:extLst>
              <a:ext uri="{FF2B5EF4-FFF2-40B4-BE49-F238E27FC236}">
                <a16:creationId xmlns:a16="http://schemas.microsoft.com/office/drawing/2014/main" id="{1630D673-CB21-40A3-A7BE-C996B20D681F}"/>
              </a:ext>
            </a:extLst>
          </p:cNvPr>
          <p:cNvSpPr>
            <a:spLocks noGrp="1"/>
          </p:cNvSpPr>
          <p:nvPr>
            <p:ph type="pic" sz="quarter" idx="27"/>
          </p:nvPr>
        </p:nvSpPr>
        <p:spPr>
          <a:xfrm>
            <a:off x="6497048" y="4076273"/>
            <a:ext cx="2286000" cy="1371600"/>
          </a:xfrm>
          <a:solidFill>
            <a:schemeClr val="accent2"/>
          </a:solidFill>
        </p:spPr>
        <p:txBody>
          <a:bodyPr/>
          <a:lstStyle/>
          <a:p>
            <a:endParaRPr lang="en-US"/>
          </a:p>
        </p:txBody>
      </p:sp>
      <p:sp>
        <p:nvSpPr>
          <p:cNvPr id="49" name="Picture Placeholder 6">
            <a:extLst>
              <a:ext uri="{FF2B5EF4-FFF2-40B4-BE49-F238E27FC236}">
                <a16:creationId xmlns:a16="http://schemas.microsoft.com/office/drawing/2014/main" id="{0C83EF20-1DF8-43B4-B982-A382FF884E20}"/>
              </a:ext>
            </a:extLst>
          </p:cNvPr>
          <p:cNvSpPr>
            <a:spLocks noGrp="1"/>
          </p:cNvSpPr>
          <p:nvPr>
            <p:ph type="pic" sz="quarter" idx="28"/>
          </p:nvPr>
        </p:nvSpPr>
        <p:spPr>
          <a:xfrm>
            <a:off x="9460824" y="4076273"/>
            <a:ext cx="2286000" cy="1371600"/>
          </a:xfrm>
          <a:solidFill>
            <a:schemeClr val="accent2"/>
          </a:solidFill>
        </p:spPr>
        <p:txBody>
          <a:bodyPr/>
          <a:lstStyle/>
          <a:p>
            <a:endParaRPr lang="en-US"/>
          </a:p>
        </p:txBody>
      </p:sp>
      <p:sp>
        <p:nvSpPr>
          <p:cNvPr id="50" name="Text Placeholder 12">
            <a:extLst>
              <a:ext uri="{FF2B5EF4-FFF2-40B4-BE49-F238E27FC236}">
                <a16:creationId xmlns:a16="http://schemas.microsoft.com/office/drawing/2014/main" id="{1FD09C98-5809-41AD-B215-493A3D741A2A}"/>
              </a:ext>
            </a:extLst>
          </p:cNvPr>
          <p:cNvSpPr>
            <a:spLocks noGrp="1"/>
          </p:cNvSpPr>
          <p:nvPr>
            <p:ph type="body" sz="quarter" idx="29" hasCustomPrompt="1"/>
          </p:nvPr>
        </p:nvSpPr>
        <p:spPr>
          <a:xfrm>
            <a:off x="400025" y="5567438"/>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51" name="Text Placeholder 14">
            <a:extLst>
              <a:ext uri="{FF2B5EF4-FFF2-40B4-BE49-F238E27FC236}">
                <a16:creationId xmlns:a16="http://schemas.microsoft.com/office/drawing/2014/main" id="{9E3214F0-FC83-402F-BAC5-ED4827532778}"/>
              </a:ext>
            </a:extLst>
          </p:cNvPr>
          <p:cNvSpPr>
            <a:spLocks noGrp="1"/>
          </p:cNvSpPr>
          <p:nvPr>
            <p:ph type="body" sz="quarter" idx="30" hasCustomPrompt="1"/>
          </p:nvPr>
        </p:nvSpPr>
        <p:spPr>
          <a:xfrm>
            <a:off x="400024" y="5873133"/>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52" name="Text Placeholder 12">
            <a:extLst>
              <a:ext uri="{FF2B5EF4-FFF2-40B4-BE49-F238E27FC236}">
                <a16:creationId xmlns:a16="http://schemas.microsoft.com/office/drawing/2014/main" id="{39B0FB7F-A1FC-40D1-ACFC-C3C966F9BCA4}"/>
              </a:ext>
            </a:extLst>
          </p:cNvPr>
          <p:cNvSpPr>
            <a:spLocks noGrp="1"/>
          </p:cNvSpPr>
          <p:nvPr>
            <p:ph type="body" sz="quarter" idx="31" hasCustomPrompt="1"/>
          </p:nvPr>
        </p:nvSpPr>
        <p:spPr>
          <a:xfrm>
            <a:off x="3351767" y="5567438"/>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53" name="Text Placeholder 14">
            <a:extLst>
              <a:ext uri="{FF2B5EF4-FFF2-40B4-BE49-F238E27FC236}">
                <a16:creationId xmlns:a16="http://schemas.microsoft.com/office/drawing/2014/main" id="{15EB3CBA-DD9B-449B-9B72-191780177135}"/>
              </a:ext>
            </a:extLst>
          </p:cNvPr>
          <p:cNvSpPr>
            <a:spLocks noGrp="1"/>
          </p:cNvSpPr>
          <p:nvPr>
            <p:ph type="body" sz="quarter" idx="32" hasCustomPrompt="1"/>
          </p:nvPr>
        </p:nvSpPr>
        <p:spPr>
          <a:xfrm>
            <a:off x="3351766" y="5873133"/>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54" name="Text Placeholder 12">
            <a:extLst>
              <a:ext uri="{FF2B5EF4-FFF2-40B4-BE49-F238E27FC236}">
                <a16:creationId xmlns:a16="http://schemas.microsoft.com/office/drawing/2014/main" id="{BA47B66D-8891-4AE7-98BE-3CFE9CDB571E}"/>
              </a:ext>
            </a:extLst>
          </p:cNvPr>
          <p:cNvSpPr>
            <a:spLocks noGrp="1"/>
          </p:cNvSpPr>
          <p:nvPr>
            <p:ph type="body" sz="quarter" idx="33" hasCustomPrompt="1"/>
          </p:nvPr>
        </p:nvSpPr>
        <p:spPr>
          <a:xfrm>
            <a:off x="6399768" y="5567438"/>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55" name="Text Placeholder 14">
            <a:extLst>
              <a:ext uri="{FF2B5EF4-FFF2-40B4-BE49-F238E27FC236}">
                <a16:creationId xmlns:a16="http://schemas.microsoft.com/office/drawing/2014/main" id="{929AE99A-6054-4B2F-B99D-FE4F682613DA}"/>
              </a:ext>
            </a:extLst>
          </p:cNvPr>
          <p:cNvSpPr>
            <a:spLocks noGrp="1"/>
          </p:cNvSpPr>
          <p:nvPr>
            <p:ph type="body" sz="quarter" idx="34" hasCustomPrompt="1"/>
          </p:nvPr>
        </p:nvSpPr>
        <p:spPr>
          <a:xfrm>
            <a:off x="6399767" y="5873133"/>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56" name="Text Placeholder 12">
            <a:extLst>
              <a:ext uri="{FF2B5EF4-FFF2-40B4-BE49-F238E27FC236}">
                <a16:creationId xmlns:a16="http://schemas.microsoft.com/office/drawing/2014/main" id="{D1F32591-7BBD-4006-AEA0-29F43CDADCED}"/>
              </a:ext>
            </a:extLst>
          </p:cNvPr>
          <p:cNvSpPr>
            <a:spLocks noGrp="1"/>
          </p:cNvSpPr>
          <p:nvPr>
            <p:ph type="body" sz="quarter" idx="35" hasCustomPrompt="1"/>
          </p:nvPr>
        </p:nvSpPr>
        <p:spPr>
          <a:xfrm>
            <a:off x="9363545" y="5567438"/>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57" name="Text Placeholder 14">
            <a:extLst>
              <a:ext uri="{FF2B5EF4-FFF2-40B4-BE49-F238E27FC236}">
                <a16:creationId xmlns:a16="http://schemas.microsoft.com/office/drawing/2014/main" id="{7BC780CD-8E77-4D0E-A436-DCB2AA0C15CD}"/>
              </a:ext>
            </a:extLst>
          </p:cNvPr>
          <p:cNvSpPr>
            <a:spLocks noGrp="1"/>
          </p:cNvSpPr>
          <p:nvPr>
            <p:ph type="body" sz="quarter" idx="36" hasCustomPrompt="1"/>
          </p:nvPr>
        </p:nvSpPr>
        <p:spPr>
          <a:xfrm>
            <a:off x="9363544" y="5873133"/>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814441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p:txBody>
          <a:bodyPr>
            <a:normAutofit/>
          </a:bodyPr>
          <a:lstStyle>
            <a:lvl1pPr>
              <a:defRPr sz="3600" spc="30" baseline="0">
                <a:solidFill>
                  <a:schemeClr val="bg1">
                    <a:lumMod val="50000"/>
                  </a:schemeClr>
                </a:solidFill>
              </a:defRPr>
            </a:lvl1pPr>
          </a:lstStyle>
          <a:p>
            <a:r>
              <a:rPr lang="en-US"/>
              <a:t>CLICK TO ADD 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50211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p:txBody>
          <a:bodyPr>
            <a:normAutofit/>
          </a:bodyPr>
          <a:lstStyle>
            <a:lvl1pPr>
              <a:defRPr sz="3600">
                <a:solidFill>
                  <a:schemeClr val="bg2">
                    <a:lumMod val="50000"/>
                  </a:schemeClr>
                </a:solidFill>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457200" y="1825625"/>
            <a:ext cx="114300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6B483-82E1-4413-838C-27BAC18440EB}"/>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FD4486C5-22E8-475A-A424-8D493B6E8D52}"/>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E0683D01-DAD2-4B28-BB2C-9FD028B0B8CE}"/>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3708472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776643-6C33-46CD-A918-AB0CEA571F00}"/>
              </a:ext>
            </a:extLst>
          </p:cNvPr>
          <p:cNvSpPr/>
          <p:nvPr userDrawn="1"/>
        </p:nvSpPr>
        <p:spPr>
          <a:xfrm>
            <a:off x="6086475" y="1682496"/>
            <a:ext cx="5638800" cy="457200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B6E62D2-A055-4712-92CC-4B02419D51FB}"/>
              </a:ext>
            </a:extLst>
          </p:cNvPr>
          <p:cNvSpPr/>
          <p:nvPr userDrawn="1"/>
        </p:nvSpPr>
        <p:spPr>
          <a:xfrm>
            <a:off x="457200" y="1681163"/>
            <a:ext cx="5638800" cy="457200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D1FF5-7EF8-4250-A259-43050ABBD3B6}"/>
              </a:ext>
            </a:extLst>
          </p:cNvPr>
          <p:cNvSpPr>
            <a:spLocks noGrp="1"/>
          </p:cNvSpPr>
          <p:nvPr>
            <p:ph type="title" hasCustomPrompt="1"/>
          </p:nvPr>
        </p:nvSpPr>
        <p:spPr>
          <a:xfrm>
            <a:off x="457200" y="365125"/>
            <a:ext cx="10515600" cy="1325563"/>
          </a:xfrm>
        </p:spPr>
        <p:txBody>
          <a:bodyPr/>
          <a:lstStyle>
            <a:lvl1pPr>
              <a:defRPr/>
            </a:lvl1pPr>
          </a:lstStyle>
          <a:p>
            <a:r>
              <a:rPr lang="en-US"/>
              <a:t>CLICK TO ADD TITLE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1289640" y="1844259"/>
            <a:ext cx="3657600" cy="823912"/>
          </a:xfrm>
        </p:spPr>
        <p:txBody>
          <a:bodyPr anchor="ctr" anchorCtr="0">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289640" y="2668171"/>
            <a:ext cx="3657600" cy="368458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780133" y="1808163"/>
            <a:ext cx="4703841" cy="823912"/>
          </a:xfrm>
        </p:spPr>
        <p:txBody>
          <a:bodyPr anchor="ctr" anchorCtr="0">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780134" y="2632075"/>
            <a:ext cx="3657600" cy="368458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92034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4C89FBE-3029-4F92-8308-F830BB1420FF}"/>
              </a:ext>
              <a:ext uri="{C183D7F6-B498-43B3-948B-1728B52AA6E4}">
                <adec:decorative xmlns="" xmlns:adec="http://schemas.microsoft.com/office/drawing/2017/decorative" val="1"/>
              </a:ext>
            </a:extLst>
          </p:cNvPr>
          <p:cNvSpPr/>
          <p:nvPr userDrawn="1"/>
        </p:nvSpPr>
        <p:spPr>
          <a:xfrm>
            <a:off x="7958712" y="1681163"/>
            <a:ext cx="3749040" cy="457200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E0A4C88-FF32-4096-9EA9-EC22D3682F4C}"/>
              </a:ext>
              <a:ext uri="{C183D7F6-B498-43B3-948B-1728B52AA6E4}">
                <adec:decorative xmlns="" xmlns:adec="http://schemas.microsoft.com/office/drawing/2017/decorative" val="1"/>
              </a:ext>
            </a:extLst>
          </p:cNvPr>
          <p:cNvSpPr/>
          <p:nvPr userDrawn="1"/>
        </p:nvSpPr>
        <p:spPr>
          <a:xfrm>
            <a:off x="4211097" y="1682496"/>
            <a:ext cx="3749040" cy="457200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437559B-132E-4A6E-ADBE-41DB38EC8048}"/>
              </a:ext>
              <a:ext uri="{C183D7F6-B498-43B3-948B-1728B52AA6E4}">
                <adec:decorative xmlns="" xmlns:adec="http://schemas.microsoft.com/office/drawing/2017/decorative" val="1"/>
              </a:ext>
            </a:extLst>
          </p:cNvPr>
          <p:cNvSpPr/>
          <p:nvPr userDrawn="1"/>
        </p:nvSpPr>
        <p:spPr>
          <a:xfrm>
            <a:off x="463176" y="1681163"/>
            <a:ext cx="3749040" cy="4572000"/>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D1FF5-7EF8-4250-A259-43050ABBD3B6}"/>
              </a:ext>
            </a:extLst>
          </p:cNvPr>
          <p:cNvSpPr>
            <a:spLocks noGrp="1"/>
          </p:cNvSpPr>
          <p:nvPr>
            <p:ph type="title" hasCustomPrompt="1"/>
          </p:nvPr>
        </p:nvSpPr>
        <p:spPr>
          <a:xfrm>
            <a:off x="457200" y="365125"/>
            <a:ext cx="10515600" cy="1325563"/>
          </a:xfrm>
        </p:spPr>
        <p:txBody>
          <a:bodyPr/>
          <a:lstStyle>
            <a:lvl1pPr>
              <a:defRPr/>
            </a:lvl1pPr>
          </a:lstStyle>
          <a:p>
            <a:r>
              <a:rPr lang="en-US"/>
              <a:t>CLICK TO ADD TITLE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1966913"/>
            <a:ext cx="2971800" cy="823912"/>
          </a:xfrm>
        </p:spPr>
        <p:txBody>
          <a:bodyPr anchor="b" anchorCtr="0">
            <a:noAutofit/>
          </a:bodyPr>
          <a:lstStyle>
            <a:lvl1pPr marL="0" indent="0">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2790825"/>
            <a:ext cx="2971800" cy="3248025"/>
          </a:xfrm>
        </p:spPr>
        <p:txBody>
          <a:bodyPr>
            <a:normAutofit/>
          </a:bodyPr>
          <a:lstStyle>
            <a:lvl1pPr>
              <a:lnSpc>
                <a:spcPts val="2000"/>
              </a:lnSpc>
              <a:defRPr sz="1400"/>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610188" y="1966913"/>
            <a:ext cx="2971800" cy="823912"/>
          </a:xfrm>
        </p:spPr>
        <p:txBody>
          <a:bodyPr anchor="b" anchorCtr="0">
            <a:noAutofit/>
          </a:bodyPr>
          <a:lstStyle>
            <a:lvl1pPr marL="0" indent="0">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610188" y="2790825"/>
            <a:ext cx="2971800" cy="3246120"/>
          </a:xfrm>
        </p:spPr>
        <p:txBody>
          <a:bodyPr>
            <a:normAutofit/>
          </a:bodyPr>
          <a:lstStyle>
            <a:lvl1pPr>
              <a:lnSpc>
                <a:spcPts val="2000"/>
              </a:lnSpc>
              <a:defRPr sz="1400"/>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FF7BCB16-19B7-48F6-94CD-563F43988749}"/>
              </a:ext>
            </a:extLst>
          </p:cNvPr>
          <p:cNvSpPr>
            <a:spLocks noGrp="1"/>
          </p:cNvSpPr>
          <p:nvPr>
            <p:ph type="body" sz="quarter" idx="13" hasCustomPrompt="1"/>
          </p:nvPr>
        </p:nvSpPr>
        <p:spPr>
          <a:xfrm>
            <a:off x="8430134" y="1976438"/>
            <a:ext cx="2971800" cy="823912"/>
          </a:xfrm>
        </p:spPr>
        <p:txBody>
          <a:bodyPr anchor="b" anchorCtr="0">
            <a:noAutofit/>
          </a:bodyPr>
          <a:lstStyle>
            <a:lvl1pPr marL="0" indent="0">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8FBB2F8D-6092-468C-BA48-836286C6B7E1}"/>
              </a:ext>
            </a:extLst>
          </p:cNvPr>
          <p:cNvSpPr>
            <a:spLocks noGrp="1"/>
          </p:cNvSpPr>
          <p:nvPr>
            <p:ph sz="quarter" idx="14"/>
          </p:nvPr>
        </p:nvSpPr>
        <p:spPr>
          <a:xfrm>
            <a:off x="8430134" y="2800350"/>
            <a:ext cx="2971800" cy="3246120"/>
          </a:xfrm>
        </p:spPr>
        <p:txBody>
          <a:bodyPr>
            <a:normAutofit/>
          </a:bodyPr>
          <a:lstStyle>
            <a:lvl1pPr>
              <a:lnSpc>
                <a:spcPts val="2000"/>
              </a:lnSpc>
              <a:defRPr sz="1400"/>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176965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E5633F8-C03D-4CEE-BEDD-1B6648554C09}"/>
              </a:ext>
            </a:extLst>
          </p:cNvPr>
          <p:cNvSpPr>
            <a:spLocks noGrp="1"/>
          </p:cNvSpPr>
          <p:nvPr>
            <p:ph type="pic" sz="quarter" idx="14"/>
          </p:nvPr>
        </p:nvSpPr>
        <p:spPr>
          <a:xfrm>
            <a:off x="8622628" y="685800"/>
            <a:ext cx="3200400" cy="5486400"/>
          </a:xfrm>
          <a:solidFill>
            <a:schemeClr val="accent2"/>
          </a:solidFill>
        </p:spPr>
        <p:txBody>
          <a:bodyPr/>
          <a:lstStyle/>
          <a:p>
            <a:endParaRPr lang="en-US"/>
          </a:p>
        </p:txBody>
      </p:sp>
      <p:sp>
        <p:nvSpPr>
          <p:cNvPr id="6" name="Rectangle 5">
            <a:extLst>
              <a:ext uri="{FF2B5EF4-FFF2-40B4-BE49-F238E27FC236}">
                <a16:creationId xmlns:a16="http://schemas.microsoft.com/office/drawing/2014/main" id="{4CA4DC27-A467-4265-AAB1-754D3F86CCAF}"/>
              </a:ext>
              <a:ext uri="{C183D7F6-B498-43B3-948B-1728B52AA6E4}">
                <adec:decorative xmlns="" xmlns:adec="http://schemas.microsoft.com/office/drawing/2017/decorative" val="1"/>
              </a:ext>
            </a:extLst>
          </p:cNvPr>
          <p:cNvSpPr/>
          <p:nvPr userDrawn="1"/>
        </p:nvSpPr>
        <p:spPr>
          <a:xfrm>
            <a:off x="0" y="1"/>
            <a:ext cx="6096000" cy="685800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457200" y="850230"/>
            <a:ext cx="5009147" cy="1325563"/>
          </a:xfrm>
        </p:spPr>
        <p:txBody>
          <a:bodyPr>
            <a:normAutofit/>
          </a:bodyPr>
          <a:lstStyle>
            <a:lvl1pPr>
              <a:defRPr sz="3600">
                <a:solidFill>
                  <a:schemeClr val="bg2">
                    <a:lumMod val="50000"/>
                  </a:schemeClr>
                </a:solidFill>
              </a:defRPr>
            </a:lvl1pPr>
          </a:lstStyle>
          <a:p>
            <a:r>
              <a:rPr lang="en-US"/>
              <a:t>CLICK TO ADD TITLE</a:t>
            </a:r>
          </a:p>
        </p:txBody>
      </p:sp>
      <p:sp>
        <p:nvSpPr>
          <p:cNvPr id="9" name="Text Placeholder 8">
            <a:extLst>
              <a:ext uri="{FF2B5EF4-FFF2-40B4-BE49-F238E27FC236}">
                <a16:creationId xmlns:a16="http://schemas.microsoft.com/office/drawing/2014/main" id="{2C9CC7B6-D9ED-464B-8206-98055EB53FCF}"/>
              </a:ext>
            </a:extLst>
          </p:cNvPr>
          <p:cNvSpPr>
            <a:spLocks noGrp="1"/>
          </p:cNvSpPr>
          <p:nvPr>
            <p:ph type="body" sz="quarter" idx="13"/>
          </p:nvPr>
        </p:nvSpPr>
        <p:spPr>
          <a:xfrm>
            <a:off x="457200" y="2490788"/>
            <a:ext cx="4572000" cy="3536950"/>
          </a:xfrm>
        </p:spPr>
        <p:txBody>
          <a:bodyPr>
            <a:normAutofit/>
          </a:bodyPr>
          <a:lstStyle>
            <a:lvl1pPr marL="0" indent="0">
              <a:lnSpc>
                <a:spcPts val="2400"/>
              </a:lnSpc>
              <a:buNone/>
              <a:defRPr sz="1400" spc="30" baseline="0"/>
            </a:lvl1pPr>
            <a:lvl2pPr marL="457200" indent="0">
              <a:lnSpc>
                <a:spcPts val="2400"/>
              </a:lnSpc>
              <a:buNone/>
              <a:defRPr sz="1400" spc="30" baseline="0"/>
            </a:lvl2pPr>
            <a:lvl3pPr marL="914400" indent="0">
              <a:lnSpc>
                <a:spcPts val="2400"/>
              </a:lnSpc>
              <a:buNone/>
              <a:defRPr sz="1400" spc="30" baseline="0"/>
            </a:lvl3pPr>
            <a:lvl4pPr marL="1371600" indent="0">
              <a:lnSpc>
                <a:spcPts val="2400"/>
              </a:lnSpc>
              <a:buNone/>
              <a:defRPr sz="1400" spc="30" baseline="0"/>
            </a:lvl4pPr>
            <a:lvl5pPr marL="1828800" indent="0">
              <a:lnSpc>
                <a:spcPts val="2400"/>
              </a:lnSpc>
              <a:buNone/>
              <a:defRPr sz="1400" spc="3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1743C040-0A81-4A38-879D-07BBD184231D}"/>
              </a:ext>
            </a:extLst>
          </p:cNvPr>
          <p:cNvSpPr>
            <a:spLocks noGrp="1"/>
          </p:cNvSpPr>
          <p:nvPr>
            <p:ph type="pic" sz="quarter" idx="15"/>
          </p:nvPr>
        </p:nvSpPr>
        <p:spPr>
          <a:xfrm>
            <a:off x="6781800" y="2492375"/>
            <a:ext cx="2286000" cy="2514600"/>
          </a:xfrm>
          <a:solidFill>
            <a:schemeClr val="accent2"/>
          </a:solidFill>
        </p:spPr>
        <p:txBody>
          <a:bodyPr/>
          <a:lstStyle/>
          <a:p>
            <a:endParaRPr lang="en-US"/>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
        <p:nvSpPr>
          <p:cNvPr id="10" name="Freeform: Shape 9">
            <a:extLst>
              <a:ext uri="{FF2B5EF4-FFF2-40B4-BE49-F238E27FC236}">
                <a16:creationId xmlns:a16="http://schemas.microsoft.com/office/drawing/2014/main" id="{7CBDD4A8-3B48-439C-B601-8D04B8714324}"/>
              </a:ext>
              <a:ext uri="{C183D7F6-B498-43B3-948B-1728B52AA6E4}">
                <adec:decorative xmlns="" xmlns:adec="http://schemas.microsoft.com/office/drawing/2017/decorative" val="1"/>
              </a:ext>
            </a:extLst>
          </p:cNvPr>
          <p:cNvSpPr/>
          <p:nvPr userDrawn="1"/>
        </p:nvSpPr>
        <p:spPr>
          <a:xfrm rot="13547565" flipH="1">
            <a:off x="761136" y="5210984"/>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3">
              <a:lumMod val="40000"/>
              <a:lumOff val="60000"/>
              <a:alpha val="82000"/>
            </a:schemeClr>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4067013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DF764D-A077-4BED-ABF1-8DF341BC85D7}"/>
              </a:ext>
            </a:extLst>
          </p:cNvPr>
          <p:cNvSpPr>
            <a:spLocks noGrp="1"/>
          </p:cNvSpPr>
          <p:nvPr>
            <p:ph type="pic" sz="quarter" idx="10"/>
          </p:nvPr>
        </p:nvSpPr>
        <p:spPr>
          <a:xfrm>
            <a:off x="458724" y="411480"/>
            <a:ext cx="11274552" cy="5870448"/>
          </a:xfrm>
          <a:solidFill>
            <a:schemeClr val="accent1"/>
          </a:solidFill>
        </p:spPr>
        <p:txBody>
          <a:bodyPr/>
          <a:lstStyle/>
          <a:p>
            <a:endParaRPr lang="en-US"/>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457201" y="3490624"/>
            <a:ext cx="4571999" cy="1235382"/>
          </a:xfrm>
          <a:solidFill>
            <a:schemeClr val="bg1">
              <a:alpha val="80000"/>
            </a:schemeClr>
          </a:solidFill>
        </p:spPr>
        <p:txBody>
          <a:bodyPr lIns="457200" bIns="137160" anchor="b">
            <a:normAutofit/>
          </a:bodyPr>
          <a:lstStyle>
            <a:lvl1pPr algn="l">
              <a:defRPr sz="3600">
                <a:solidFill>
                  <a:schemeClr val="bg2">
                    <a:lumMod val="25000"/>
                  </a:schemeClr>
                </a:solidFill>
              </a:defRPr>
            </a:lvl1pPr>
          </a:lstStyle>
          <a:p>
            <a:r>
              <a:rPr lang="en-US"/>
              <a:t>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7199" y="4726007"/>
            <a:ext cx="4571999" cy="1314432"/>
          </a:xfrm>
          <a:solidFill>
            <a:schemeClr val="bg1">
              <a:alpha val="80000"/>
            </a:schemeClr>
          </a:solidFill>
        </p:spPr>
        <p:txBody>
          <a:bodyPr lIns="502920" rIns="2103120">
            <a:normAutofit/>
          </a:bodyPr>
          <a:lstStyle>
            <a:lvl1pPr marL="0" indent="0" algn="l">
              <a:buNone/>
              <a:defRPr sz="1400" spc="40" baseline="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FC7B35-BCD3-4E41-916B-68490D92D902}"/>
              </a:ext>
            </a:extLst>
          </p:cNvPr>
          <p:cNvSpPr>
            <a:spLocks noGrp="1"/>
          </p:cNvSpPr>
          <p:nvPr>
            <p:ph type="dt" sz="half" idx="11"/>
          </p:nvPr>
        </p:nvSpPr>
        <p:spPr/>
        <p:txBody>
          <a:bodyPr/>
          <a:lstStyle/>
          <a:p>
            <a:r>
              <a:rPr lang="en-US"/>
              <a:t>20XX</a:t>
            </a:r>
          </a:p>
        </p:txBody>
      </p:sp>
      <p:sp>
        <p:nvSpPr>
          <p:cNvPr id="6" name="Footer Placeholder 5">
            <a:extLst>
              <a:ext uri="{FF2B5EF4-FFF2-40B4-BE49-F238E27FC236}">
                <a16:creationId xmlns:a16="http://schemas.microsoft.com/office/drawing/2014/main" id="{2703212D-BCAC-4F13-92C1-13A3004266E3}"/>
              </a:ext>
            </a:extLst>
          </p:cNvPr>
          <p:cNvSpPr>
            <a:spLocks noGrp="1"/>
          </p:cNvSpPr>
          <p:nvPr>
            <p:ph type="ftr" sz="quarter" idx="12"/>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D6D73FEF-4AED-4E29-A73E-9166ADC8D5CE}"/>
              </a:ext>
            </a:extLst>
          </p:cNvPr>
          <p:cNvSpPr>
            <a:spLocks noGrp="1"/>
          </p:cNvSpPr>
          <p:nvPr>
            <p:ph type="sldNum" sz="quarter" idx="13"/>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4060668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side Slide">
    <p:spTree>
      <p:nvGrpSpPr>
        <p:cNvPr id="1" name=""/>
        <p:cNvGrpSpPr/>
        <p:nvPr/>
      </p:nvGrpSpPr>
      <p:grpSpPr>
        <a:xfrm>
          <a:off x="0" y="0"/>
          <a:ext cx="0" cy="0"/>
          <a:chOff x="0" y="0"/>
          <a:chExt cx="0" cy="0"/>
        </a:xfrm>
      </p:grpSpPr>
      <p:sp>
        <p:nvSpPr>
          <p:cNvPr id="10" name="Content Placeholder 9"/>
          <p:cNvSpPr>
            <a:spLocks noGrp="1"/>
          </p:cNvSpPr>
          <p:nvPr>
            <p:ph sz="quarter" idx="14"/>
          </p:nvPr>
        </p:nvSpPr>
        <p:spPr>
          <a:xfrm>
            <a:off x="609600" y="1111827"/>
            <a:ext cx="11074400" cy="5074920"/>
          </a:xfrm>
          <a:prstGeom prst="rect">
            <a:avLst/>
          </a:prstGeom>
        </p:spPr>
        <p:txBody>
          <a:bodyPr/>
          <a:lstStyle>
            <a:lvl1pPr marR="0" algn="l" defTabSz="914400" rtl="0" eaLnBrk="1" fontAlgn="auto" latinLnBrk="0" hangingPunct="1">
              <a:lnSpc>
                <a:spcPct val="100000"/>
              </a:lnSpc>
              <a:spcBef>
                <a:spcPct val="20000"/>
              </a:spcBef>
              <a:spcAft>
                <a:spcPts val="0"/>
              </a:spcAft>
              <a:buSzTx/>
              <a:buNone/>
              <a:tabLst/>
              <a:defRPr kumimoji="0" lang="en-US" sz="1800" b="0" i="0" u="none" strike="noStrike" kern="1200" cap="none" spc="0" normalizeH="0" baseline="0" noProof="0" dirty="0" smtClean="0">
                <a:ln>
                  <a:noFill/>
                </a:ln>
                <a:solidFill>
                  <a:schemeClr val="tx1"/>
                </a:solidFill>
                <a:effectLst/>
                <a:uLnTx/>
                <a:uFillTx/>
                <a:latin typeface="Palatino Linotype" pitchFamily="18" charset="0"/>
                <a:ea typeface="+mn-ea"/>
                <a:cs typeface="+mn-cs"/>
              </a:defRPr>
            </a:lvl1pPr>
            <a:lvl2pPr marR="0" indent="-274320" algn="l" defTabSz="914400" rtl="0" eaLnBrk="1" fontAlgn="auto" latinLnBrk="0" hangingPunct="1">
              <a:lnSpc>
                <a:spcPct val="100000"/>
              </a:lnSpc>
              <a:spcBef>
                <a:spcPct val="20000"/>
              </a:spcBef>
              <a:spcAft>
                <a:spcPts val="0"/>
              </a:spcAft>
              <a:buClr>
                <a:srgbClr val="0D5065"/>
              </a:buClr>
              <a:buSzTx/>
              <a:buFont typeface="Wingdings" pitchFamily="2" charset="2"/>
              <a:buChar char="§"/>
              <a:tabLst/>
              <a:defRPr kumimoji="0" lang="en-US" sz="1800" b="0" i="0" u="none" strike="noStrike" kern="1200" cap="none" spc="0" normalizeH="0" baseline="0" noProof="0" dirty="0" smtClean="0">
                <a:ln>
                  <a:noFill/>
                </a:ln>
                <a:solidFill>
                  <a:schemeClr val="tx1"/>
                </a:solidFill>
                <a:effectLst/>
                <a:uLnTx/>
                <a:uFillTx/>
                <a:latin typeface="Palatino Linotype" pitchFamily="18" charset="0"/>
                <a:ea typeface="+mn-ea"/>
                <a:cs typeface="+mn-cs"/>
              </a:defRPr>
            </a:lvl2pPr>
            <a:lvl3pPr marR="0" indent="-274320" algn="l" defTabSz="914400" rtl="0" eaLnBrk="1" fontAlgn="auto" latinLnBrk="0" hangingPunct="1">
              <a:lnSpc>
                <a:spcPct val="100000"/>
              </a:lnSpc>
              <a:spcBef>
                <a:spcPct val="20000"/>
              </a:spcBef>
              <a:spcAft>
                <a:spcPts val="0"/>
              </a:spcAft>
              <a:buClr>
                <a:srgbClr val="556570"/>
              </a:buClr>
              <a:buSzTx/>
              <a:buFont typeface="Wingdings" pitchFamily="2" charset="2"/>
              <a:buChar char="§"/>
              <a:tabLst/>
              <a:defRPr kumimoji="0" lang="en-US" sz="1800" b="0" i="0" u="none" strike="noStrike" kern="1200" cap="none" spc="0" normalizeH="0" baseline="0" noProof="0" dirty="0" smtClean="0">
                <a:ln>
                  <a:noFill/>
                </a:ln>
                <a:solidFill>
                  <a:schemeClr val="tx1"/>
                </a:solidFill>
                <a:effectLst/>
                <a:uLnTx/>
                <a:uFillTx/>
                <a:latin typeface="Palatino Linotype" pitchFamily="18" charset="0"/>
                <a:ea typeface="+mn-ea"/>
                <a:cs typeface="+mn-cs"/>
              </a:defRPr>
            </a:lvl3pPr>
            <a:lvl4pPr marR="0" indent="-274320" algn="l" defTabSz="914400" rtl="0" eaLnBrk="1" fontAlgn="auto" latinLnBrk="0" hangingPunct="1">
              <a:lnSpc>
                <a:spcPct val="100000"/>
              </a:lnSpc>
              <a:spcBef>
                <a:spcPct val="20000"/>
              </a:spcBef>
              <a:spcAft>
                <a:spcPts val="0"/>
              </a:spcAft>
              <a:buClr>
                <a:schemeClr val="bg1">
                  <a:lumMod val="50000"/>
                </a:schemeClr>
              </a:buClr>
              <a:buSzTx/>
              <a:buFont typeface="Wingdings" pitchFamily="2" charset="2"/>
              <a:buChar char="§"/>
              <a:tabLst/>
              <a:defRPr kumimoji="0" lang="en-US" sz="1800" b="0" i="0" u="none" strike="noStrike" kern="1200" cap="none" spc="0" normalizeH="0" baseline="0" noProof="0" dirty="0" smtClean="0">
                <a:ln>
                  <a:noFill/>
                </a:ln>
                <a:solidFill>
                  <a:schemeClr val="tx1"/>
                </a:solidFill>
                <a:effectLst/>
                <a:uLnTx/>
                <a:uFillTx/>
                <a:latin typeface="Palatino Linotype" pitchFamily="18" charset="0"/>
                <a:ea typeface="+mn-ea"/>
                <a:cs typeface="+mn-cs"/>
              </a:defRPr>
            </a:lvl4pPr>
            <a:lvl5pPr marR="0" indent="-274320" algn="l" defTabSz="914400" rtl="0" eaLnBrk="1" fontAlgn="auto" latinLnBrk="0" hangingPunct="1">
              <a:lnSpc>
                <a:spcPct val="100000"/>
              </a:lnSpc>
              <a:spcBef>
                <a:spcPct val="20000"/>
              </a:spcBef>
              <a:spcAft>
                <a:spcPts val="0"/>
              </a:spcAft>
              <a:buClr>
                <a:schemeClr val="bg1">
                  <a:lumMod val="75000"/>
                </a:schemeClr>
              </a:buClr>
              <a:buSzTx/>
              <a:buFont typeface="Wingdings" pitchFamily="2" charset="2"/>
              <a:buChar char="§"/>
              <a:tabLst/>
              <a:defRPr kumimoji="0" lang="en-US" sz="1800" b="0" i="0" u="none" strike="noStrike" kern="1200" cap="none" spc="0" normalizeH="0" baseline="0" noProof="0" dirty="0" smtClean="0">
                <a:ln>
                  <a:noFill/>
                </a:ln>
                <a:solidFill>
                  <a:schemeClr val="tx1"/>
                </a:solidFill>
                <a:effectLst/>
                <a:uLnTx/>
                <a:uFillTx/>
                <a:latin typeface="Palatino Linotype" pitchFamily="18" charset="0"/>
                <a:ea typeface="+mn-ea"/>
                <a:cs typeface="+mn-cs"/>
              </a:defRPr>
            </a:lvl5pPr>
          </a:lstStyle>
          <a:p>
            <a:pPr lvl="0"/>
            <a:r>
              <a:rPr lang="en-US"/>
              <a:t>Click to edit</a:t>
            </a:r>
          </a:p>
          <a:p>
            <a:r>
              <a:rPr lang="en-US"/>
              <a:t>Level 1</a:t>
            </a:r>
          </a:p>
          <a:p>
            <a:pPr lvl="1"/>
            <a:r>
              <a:rPr lang="en-US"/>
              <a:t>Level 2</a:t>
            </a:r>
          </a:p>
          <a:p>
            <a:pPr lvl="2"/>
            <a:r>
              <a:rPr lang="en-US"/>
              <a:t>Level 3</a:t>
            </a:r>
          </a:p>
          <a:p>
            <a:pPr lvl="3"/>
            <a:r>
              <a:rPr lang="en-US"/>
              <a:t>Level  4</a:t>
            </a:r>
          </a:p>
          <a:p>
            <a:pPr lvl="4"/>
            <a:r>
              <a:rPr lang="en-US"/>
              <a:t>Level 5</a:t>
            </a:r>
          </a:p>
        </p:txBody>
      </p:sp>
      <p:sp>
        <p:nvSpPr>
          <p:cNvPr id="8" name="Text Placeholder 4"/>
          <p:cNvSpPr>
            <a:spLocks noGrp="1"/>
          </p:cNvSpPr>
          <p:nvPr>
            <p:ph type="body" sz="quarter" idx="15"/>
          </p:nvPr>
        </p:nvSpPr>
        <p:spPr>
          <a:xfrm>
            <a:off x="609600" y="131618"/>
            <a:ext cx="11074400" cy="858982"/>
          </a:xfrm>
          <a:prstGeom prst="rect">
            <a:avLst/>
          </a:prstGeom>
        </p:spPr>
        <p:txBody>
          <a:bodyPr/>
          <a:lstStyle>
            <a:lvl1pPr>
              <a:buNone/>
              <a:defRPr sz="2000">
                <a:solidFill>
                  <a:srgbClr val="993333"/>
                </a:solidFill>
              </a:defRPr>
            </a:lvl1pPr>
          </a:lstStyle>
          <a:p>
            <a:pPr lvl="0"/>
            <a:r>
              <a:rPr lang="en-US"/>
              <a:t>Edit Master text styles</a:t>
            </a:r>
          </a:p>
          <a:p>
            <a:pPr lvl="1"/>
            <a:r>
              <a:rPr lang="en-US"/>
              <a:t>Second level</a:t>
            </a:r>
          </a:p>
        </p:txBody>
      </p:sp>
      <p:sp>
        <p:nvSpPr>
          <p:cNvPr id="2" name="Slide Number Placeholder 4">
            <a:extLst>
              <a:ext uri="{FF2B5EF4-FFF2-40B4-BE49-F238E27FC236}">
                <a16:creationId xmlns:a16="http://schemas.microsoft.com/office/drawing/2014/main" id="{04800B44-BAB6-D202-F432-8EA42F61B38D}"/>
              </a:ext>
            </a:extLst>
          </p:cNvPr>
          <p:cNvSpPr>
            <a:spLocks noGrp="1"/>
          </p:cNvSpPr>
          <p:nvPr>
            <p:ph type="sldNum" sz="quarter" idx="16"/>
          </p:nvPr>
        </p:nvSpPr>
        <p:spPr>
          <a:xfrm>
            <a:off x="4470400" y="6324601"/>
            <a:ext cx="2844800" cy="365125"/>
          </a:xfrm>
        </p:spPr>
        <p:txBody>
          <a:bodyPr anchor="ctr"/>
          <a:lstStyle>
            <a:lvl1pPr algn="ctr">
              <a:defRPr sz="1000">
                <a:solidFill>
                  <a:srgbClr val="556570"/>
                </a:solidFill>
              </a:defRPr>
            </a:lvl1pPr>
          </a:lstStyle>
          <a:p>
            <a:fld id="{D2CA30D1-6A19-47B2-8C3C-0B96E26185B8}" type="slidenum">
              <a:rPr lang="en-US" altLang="en-US"/>
              <a:pPr/>
              <a:t>‹#›</a:t>
            </a:fld>
            <a:endParaRPr lang="en-US" altLang="en-US"/>
          </a:p>
        </p:txBody>
      </p:sp>
    </p:spTree>
    <p:extLst>
      <p:ext uri="{BB962C8B-B14F-4D97-AF65-F5344CB8AC3E}">
        <p14:creationId xmlns:p14="http://schemas.microsoft.com/office/powerpoint/2010/main" val="3697277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4380644" y="1727881"/>
            <a:ext cx="2485203" cy="3444477"/>
          </a:xfrm>
          <a:prstGeom prst="rect">
            <a:avLst/>
          </a:prstGeom>
          <a:solidFill>
            <a:schemeClr val="bg1">
              <a:lumMod val="50000"/>
            </a:schemeClr>
          </a:solidFill>
        </p:spPr>
        <p:txBody>
          <a:bodyPr/>
          <a:lstStyle/>
          <a:p>
            <a:endParaRPr lang="en-US"/>
          </a:p>
        </p:txBody>
      </p:sp>
      <p:sp>
        <p:nvSpPr>
          <p:cNvPr id="7" name="Rectangle 6">
            <a:extLst>
              <a:ext uri="{FF2B5EF4-FFF2-40B4-BE49-F238E27FC236}">
                <a16:creationId xmlns:a16="http://schemas.microsoft.com/office/drawing/2014/main" id="{C6B38872-77FE-410B-9DC0-A9681AAD520B}"/>
              </a:ext>
            </a:extLst>
          </p:cNvPr>
          <p:cNvSpPr/>
          <p:nvPr userDrawn="1"/>
        </p:nvSpPr>
        <p:spPr>
          <a:xfrm>
            <a:off x="6864306" y="1727881"/>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105848"/>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5857137" y="4461705"/>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6089528" y="4905561"/>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6089525" y="4611062"/>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8129403" y="1727881"/>
            <a:ext cx="2485203" cy="3444477"/>
          </a:xfrm>
          <a:prstGeom prst="rect">
            <a:avLst/>
          </a:prstGeom>
          <a:solidFill>
            <a:schemeClr val="bg1">
              <a:lumMod val="50000"/>
            </a:schemeClr>
          </a:solidFill>
        </p:spPr>
        <p:txBody>
          <a:bodyPr/>
          <a:lstStyle/>
          <a:p>
            <a:endParaRPr lang="en-US"/>
          </a:p>
        </p:txBody>
      </p:sp>
      <p:sp>
        <p:nvSpPr>
          <p:cNvPr id="15" name="Rectangle 14">
            <a:extLst>
              <a:ext uri="{FF2B5EF4-FFF2-40B4-BE49-F238E27FC236}">
                <a16:creationId xmlns:a16="http://schemas.microsoft.com/office/drawing/2014/main" id="{D748CA9B-9392-47A0-B187-8A7E09542226}"/>
              </a:ext>
            </a:extLst>
          </p:cNvPr>
          <p:cNvSpPr/>
          <p:nvPr userDrawn="1"/>
        </p:nvSpPr>
        <p:spPr>
          <a:xfrm>
            <a:off x="10611735" y="1727881"/>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Bold" panose="00000800000000000000" pitchFamily="50" charset="0"/>
            </a:endParaRPr>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9605896" y="4461720"/>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9838287" y="4905576"/>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9838284" y="4611077"/>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a:t>Click to edit</a:t>
            </a:r>
          </a:p>
        </p:txBody>
      </p:sp>
    </p:spTree>
    <p:extLst>
      <p:ext uri="{BB962C8B-B14F-4D97-AF65-F5344CB8AC3E}">
        <p14:creationId xmlns:p14="http://schemas.microsoft.com/office/powerpoint/2010/main" val="1280313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pening_0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423672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5783536" y="5413244"/>
            <a:ext cx="4986064" cy="382429"/>
          </a:xfrm>
          <a:prstGeom prst="rect">
            <a:avLst/>
          </a:prstGeom>
        </p:spPr>
        <p:txBody>
          <a:bodyPr/>
          <a:lstStyle>
            <a:lvl1pPr marL="0" indent="0" algn="l">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852011" y="4777400"/>
            <a:ext cx="3335337" cy="1654119"/>
          </a:xfrm>
          <a:prstGeom prst="rect">
            <a:avLst/>
          </a:prstGeom>
          <a:noFill/>
        </p:spPr>
        <p:txBody>
          <a:bodyPr/>
          <a:lstStyle/>
          <a:p>
            <a:r>
              <a:rPr lang="en-US"/>
              <a:t>Your logo here</a:t>
            </a:r>
          </a:p>
        </p:txBody>
      </p:sp>
    </p:spTree>
    <p:extLst>
      <p:ext uri="{BB962C8B-B14F-4D97-AF65-F5344CB8AC3E}">
        <p14:creationId xmlns:p14="http://schemas.microsoft.com/office/powerpoint/2010/main" val="2756846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EFEFAD-0D18-4D95-B3FA-41EF0BD62AB7}"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5E110-E11C-4F4F-B776-58EFCE82F9DD}" type="slidenum">
              <a:rPr lang="en-US" smtClean="0"/>
              <a:t>‹#›</a:t>
            </a:fld>
            <a:endParaRPr lang="en-US"/>
          </a:p>
        </p:txBody>
      </p:sp>
    </p:spTree>
    <p:extLst>
      <p:ext uri="{BB962C8B-B14F-4D97-AF65-F5344CB8AC3E}">
        <p14:creationId xmlns:p14="http://schemas.microsoft.com/office/powerpoint/2010/main" val="1694198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18082" y="990601"/>
            <a:ext cx="4977917"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18081" y="1667933"/>
            <a:ext cx="4977919" cy="1346199"/>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281334" y="1151327"/>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281332" y="736461"/>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7281334" y="3098798"/>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7281332" y="2683932"/>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7281334" y="5046269"/>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7281332" y="4631403"/>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309938"/>
            <a:ext cx="6096000" cy="3548062"/>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3681364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6648037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5169408" y="0"/>
            <a:ext cx="7022593"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264539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DF764D-A077-4BED-ABF1-8DF341BC85D7}"/>
              </a:ext>
            </a:extLst>
          </p:cNvPr>
          <p:cNvSpPr>
            <a:spLocks noGrp="1"/>
          </p:cNvSpPr>
          <p:nvPr>
            <p:ph type="pic" sz="quarter" idx="10"/>
          </p:nvPr>
        </p:nvSpPr>
        <p:spPr>
          <a:xfrm>
            <a:off x="458724" y="411480"/>
            <a:ext cx="11274552" cy="6035040"/>
          </a:xfrm>
          <a:solidFill>
            <a:schemeClr val="accent1"/>
          </a:solidFill>
        </p:spPr>
        <p:txBody>
          <a:bodyPr/>
          <a:lstStyle/>
          <a:p>
            <a:endParaRPr lang="en-US"/>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458724" y="3236493"/>
            <a:ext cx="5149596" cy="1448385"/>
          </a:xfrm>
          <a:solidFill>
            <a:schemeClr val="bg1">
              <a:alpha val="80000"/>
            </a:schemeClr>
          </a:solidFill>
        </p:spPr>
        <p:txBody>
          <a:bodyPr lIns="502920" bIns="137160" anchor="b">
            <a:normAutofit/>
          </a:bodyPr>
          <a:lstStyle>
            <a:lvl1pPr algn="l">
              <a:defRPr sz="3600">
                <a:solidFill>
                  <a:schemeClr val="bg2">
                    <a:lumMod val="50000"/>
                  </a:schemeClr>
                </a:solidFill>
              </a:defRPr>
            </a:lvl1pPr>
          </a:lstStyle>
          <a:p>
            <a:r>
              <a:rPr lang="en-US"/>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8724" y="4684879"/>
            <a:ext cx="5149596" cy="524794"/>
          </a:xfrm>
          <a:solidFill>
            <a:schemeClr val="bg1">
              <a:alpha val="80000"/>
            </a:schemeClr>
          </a:solidFill>
        </p:spPr>
        <p:txBody>
          <a:bodyPr lIns="502920">
            <a:normAutofit/>
          </a:bodyPr>
          <a:lstStyle>
            <a:lvl1pPr marL="0" indent="0" algn="l">
              <a:buNone/>
              <a:defRPr sz="1400" spc="30" baseline="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5413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56C8C1-E81C-436D-A310-A71CAAE33A17}"/>
              </a:ext>
              <a:ext uri="{C183D7F6-B498-43B3-948B-1728B52AA6E4}">
                <adec:decorative xmlns="" xmlns:adec="http://schemas.microsoft.com/office/drawing/2017/decorative" val="1"/>
              </a:ext>
            </a:extLst>
          </p:cNvPr>
          <p:cNvSpPr/>
          <p:nvPr userDrawn="1"/>
        </p:nvSpPr>
        <p:spPr>
          <a:xfrm>
            <a:off x="6286500" y="946404"/>
            <a:ext cx="5486400" cy="496519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457199" y="2103120"/>
            <a:ext cx="3848101" cy="1325563"/>
          </a:xfrm>
        </p:spPr>
        <p:txBody>
          <a:bodyPr anchor="b" anchorCtr="0">
            <a:normAutofit/>
          </a:bodyPr>
          <a:lstStyle>
            <a:lvl1pPr>
              <a:defRPr sz="3600">
                <a:solidFill>
                  <a:schemeClr val="bg2">
                    <a:lumMod val="50000"/>
                  </a:schemeClr>
                </a:solidFill>
              </a:defRPr>
            </a:lvl1pPr>
          </a:lstStyle>
          <a:p>
            <a:r>
              <a:rPr lang="en-US"/>
              <a:t>CLICK TO ADD TITLE</a:t>
            </a:r>
          </a:p>
        </p:txBody>
      </p:sp>
      <p:sp>
        <p:nvSpPr>
          <p:cNvPr id="13" name="Picture Placeholder 12">
            <a:extLst>
              <a:ext uri="{FF2B5EF4-FFF2-40B4-BE49-F238E27FC236}">
                <a16:creationId xmlns:a16="http://schemas.microsoft.com/office/drawing/2014/main" id="{428B1CE2-91FA-4E2B-8543-3B0F79B4801D}"/>
              </a:ext>
            </a:extLst>
          </p:cNvPr>
          <p:cNvSpPr>
            <a:spLocks noGrp="1"/>
          </p:cNvSpPr>
          <p:nvPr>
            <p:ph type="pic" sz="quarter" idx="15"/>
          </p:nvPr>
        </p:nvSpPr>
        <p:spPr>
          <a:xfrm>
            <a:off x="4697421" y="1600200"/>
            <a:ext cx="2743199" cy="3657600"/>
          </a:xfrm>
          <a:solidFill>
            <a:schemeClr val="accent1"/>
          </a:solidFill>
        </p:spPr>
        <p:txBody>
          <a:bodyPr/>
          <a:lstStyle/>
          <a:p>
            <a:endParaRPr lang="en-US"/>
          </a:p>
        </p:txBody>
      </p:sp>
      <p:sp>
        <p:nvSpPr>
          <p:cNvPr id="10" name="Text Placeholder 6">
            <a:extLst>
              <a:ext uri="{FF2B5EF4-FFF2-40B4-BE49-F238E27FC236}">
                <a16:creationId xmlns:a16="http://schemas.microsoft.com/office/drawing/2014/main" id="{0F7B6DF9-E76A-44ED-B84C-1391CD5D5592}"/>
              </a:ext>
            </a:extLst>
          </p:cNvPr>
          <p:cNvSpPr>
            <a:spLocks noGrp="1"/>
          </p:cNvSpPr>
          <p:nvPr>
            <p:ph type="body" sz="quarter" idx="16"/>
          </p:nvPr>
        </p:nvSpPr>
        <p:spPr>
          <a:xfrm>
            <a:off x="8312614" y="1893262"/>
            <a:ext cx="2743200" cy="3071477"/>
          </a:xfrm>
        </p:spPr>
        <p:txBody>
          <a:bodyPr anchor="ctr" anchorCtr="0">
            <a:normAutofit/>
          </a:bodyPr>
          <a:lstStyle>
            <a:lvl1pPr marL="285750" indent="-285750">
              <a:lnSpc>
                <a:spcPct val="100000"/>
              </a:lnSpc>
              <a:buFont typeface="Arial" panose="020B0604020202020204" pitchFamily="34" charset="0"/>
              <a:buChar char="•"/>
              <a:defRPr sz="1800">
                <a:solidFill>
                  <a:schemeClr val="tx1">
                    <a:lumMod val="75000"/>
                    <a:lumOff val="25000"/>
                  </a:schemeClr>
                </a:solidFill>
              </a:defRPr>
            </a:lvl1pPr>
            <a:lvl2pPr marL="742950" indent="-285750">
              <a:lnSpc>
                <a:spcPct val="100000"/>
              </a:lnSpc>
              <a:buFont typeface="Arial" panose="020B0604020202020204" pitchFamily="34" charset="0"/>
              <a:buChar char="•"/>
              <a:defRPr sz="2000"/>
            </a:lvl2pPr>
            <a:lvl3pPr marL="1200150" indent="-285750">
              <a:lnSpc>
                <a:spcPct val="100000"/>
              </a:lnSpc>
              <a:buFont typeface="Arial" panose="020B0604020202020204" pitchFamily="34" charset="0"/>
              <a:buChar char="•"/>
              <a:defRPr sz="2000"/>
            </a:lvl3pPr>
            <a:lvl4pPr marL="1657350" indent="-285750">
              <a:lnSpc>
                <a:spcPct val="100000"/>
              </a:lnSpc>
              <a:buFont typeface="Arial" panose="020B0604020202020204" pitchFamily="34" charset="0"/>
              <a:buChar char="•"/>
              <a:defRPr sz="2000"/>
            </a:lvl4pPr>
            <a:lvl5pPr marL="2114550" indent="-285750">
              <a:lnSpc>
                <a:spcPct val="100000"/>
              </a:lnSpc>
              <a:buFont typeface="Arial" panose="020B0604020202020204" pitchFamily="34" charset="0"/>
              <a:buChar char="•"/>
              <a:defRPr sz="2000"/>
            </a:lvl5pPr>
          </a:lstStyle>
          <a:p>
            <a:pPr lvl="0"/>
            <a:r>
              <a:rPr lang="en-US"/>
              <a:t>Click to edit Master text styles</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
        <p:nvSpPr>
          <p:cNvPr id="7" name="Freeform: Shape 6">
            <a:extLst>
              <a:ext uri="{FF2B5EF4-FFF2-40B4-BE49-F238E27FC236}">
                <a16:creationId xmlns:a16="http://schemas.microsoft.com/office/drawing/2014/main" id="{4ECB9306-A7FD-4B22-8E8A-E0B8D7862BCE}"/>
              </a:ext>
              <a:ext uri="{C183D7F6-B498-43B3-948B-1728B52AA6E4}">
                <adec:decorative xmlns="" xmlns:adec="http://schemas.microsoft.com/office/drawing/2017/decorative" val="1"/>
              </a:ext>
            </a:extLst>
          </p:cNvPr>
          <p:cNvSpPr/>
          <p:nvPr userDrawn="1"/>
        </p:nvSpPr>
        <p:spPr>
          <a:xfrm rot="13547565" flipH="1">
            <a:off x="624728" y="3747150"/>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3">
              <a:lumMod val="40000"/>
              <a:lumOff val="60000"/>
              <a:alpha val="82000"/>
            </a:schemeClr>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2378223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6312583" y="2102720"/>
            <a:ext cx="5422217" cy="1325563"/>
          </a:xfrm>
        </p:spPr>
        <p:txBody>
          <a:bodyPr anchor="b" anchorCtr="0">
            <a:normAutofit/>
          </a:bodyPr>
          <a:lstStyle>
            <a:lvl1pPr>
              <a:defRPr sz="3600">
                <a:solidFill>
                  <a:schemeClr val="bg2">
                    <a:lumMod val="50000"/>
                  </a:schemeClr>
                </a:solidFill>
              </a:defRPr>
            </a:lvl1pPr>
          </a:lstStyle>
          <a:p>
            <a:r>
              <a:rPr lang="en-US"/>
              <a:t>CLICK TO ADD TITLE</a:t>
            </a:r>
          </a:p>
        </p:txBody>
      </p:sp>
      <p:sp>
        <p:nvSpPr>
          <p:cNvPr id="13" name="Picture Placeholder 12">
            <a:extLst>
              <a:ext uri="{FF2B5EF4-FFF2-40B4-BE49-F238E27FC236}">
                <a16:creationId xmlns:a16="http://schemas.microsoft.com/office/drawing/2014/main" id="{428B1CE2-91FA-4E2B-8543-3B0F79B4801D}"/>
              </a:ext>
            </a:extLst>
          </p:cNvPr>
          <p:cNvSpPr>
            <a:spLocks noGrp="1"/>
          </p:cNvSpPr>
          <p:nvPr>
            <p:ph type="pic" sz="quarter" idx="15"/>
          </p:nvPr>
        </p:nvSpPr>
        <p:spPr>
          <a:xfrm>
            <a:off x="457200" y="1143000"/>
            <a:ext cx="5486400" cy="4572000"/>
          </a:xfrm>
          <a:solidFill>
            <a:schemeClr val="accent1"/>
          </a:solidFill>
        </p:spPr>
        <p:txBody>
          <a:bodyPr/>
          <a:lstStyle/>
          <a:p>
            <a:endParaRPr lang="en-US"/>
          </a:p>
        </p:txBody>
      </p:sp>
      <p:sp>
        <p:nvSpPr>
          <p:cNvPr id="7" name="Text Placeholder 6">
            <a:extLst>
              <a:ext uri="{FF2B5EF4-FFF2-40B4-BE49-F238E27FC236}">
                <a16:creationId xmlns:a16="http://schemas.microsoft.com/office/drawing/2014/main" id="{24C2C3F7-8611-4C35-8251-0FD61D72D6B9}"/>
              </a:ext>
            </a:extLst>
          </p:cNvPr>
          <p:cNvSpPr>
            <a:spLocks noGrp="1"/>
          </p:cNvSpPr>
          <p:nvPr>
            <p:ph type="body" sz="quarter" idx="13"/>
          </p:nvPr>
        </p:nvSpPr>
        <p:spPr>
          <a:xfrm>
            <a:off x="6309360" y="3500407"/>
            <a:ext cx="4572000" cy="1888373"/>
          </a:xfrm>
        </p:spPr>
        <p:txBody>
          <a:bodyPr>
            <a:normAutofit/>
          </a:bodyPr>
          <a:lstStyle>
            <a:lvl1pPr marL="0" indent="0">
              <a:lnSpc>
                <a:spcPts val="2400"/>
              </a:lnSpc>
              <a:buFont typeface="Arial" panose="020B0604020202020204" pitchFamily="34" charset="0"/>
              <a:buNone/>
              <a:defRPr sz="1400" spc="30" baseline="0">
                <a:solidFill>
                  <a:schemeClr val="bg2">
                    <a:lumMod val="50000"/>
                  </a:schemeClr>
                </a:solidFill>
              </a:defRPr>
            </a:lvl1pPr>
            <a:lvl2pPr marL="457200" indent="0">
              <a:lnSpc>
                <a:spcPts val="2400"/>
              </a:lnSpc>
              <a:buFont typeface="Arial" panose="020B0604020202020204" pitchFamily="34" charset="0"/>
              <a:buNone/>
              <a:defRPr sz="1400" spc="30" baseline="0">
                <a:solidFill>
                  <a:schemeClr val="bg2">
                    <a:lumMod val="50000"/>
                  </a:schemeClr>
                </a:solidFill>
              </a:defRPr>
            </a:lvl2pPr>
            <a:lvl3pPr marL="914400" indent="0">
              <a:lnSpc>
                <a:spcPts val="2400"/>
              </a:lnSpc>
              <a:buFont typeface="Arial" panose="020B0604020202020204" pitchFamily="34" charset="0"/>
              <a:buNone/>
              <a:defRPr sz="1400" spc="30" baseline="0">
                <a:solidFill>
                  <a:schemeClr val="bg2">
                    <a:lumMod val="50000"/>
                  </a:schemeClr>
                </a:solidFill>
              </a:defRPr>
            </a:lvl3pPr>
            <a:lvl4pPr marL="1371600" indent="0">
              <a:lnSpc>
                <a:spcPts val="2400"/>
              </a:lnSpc>
              <a:buFont typeface="Arial" panose="020B0604020202020204" pitchFamily="34" charset="0"/>
              <a:buNone/>
              <a:defRPr sz="1400" spc="30" baseline="0">
                <a:solidFill>
                  <a:schemeClr val="bg2">
                    <a:lumMod val="50000"/>
                  </a:schemeClr>
                </a:solidFill>
              </a:defRPr>
            </a:lvl4pPr>
            <a:lvl5pPr marL="1828800" indent="0">
              <a:lnSpc>
                <a:spcPts val="2400"/>
              </a:lnSpc>
              <a:buFont typeface="Arial" panose="020B0604020202020204" pitchFamily="34" charset="0"/>
              <a:buNone/>
              <a:defRPr sz="1400" spc="30" baseline="0">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70753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DF764D-A077-4BED-ABF1-8DF341BC85D7}"/>
              </a:ext>
            </a:extLst>
          </p:cNvPr>
          <p:cNvSpPr>
            <a:spLocks noGrp="1"/>
          </p:cNvSpPr>
          <p:nvPr>
            <p:ph type="pic" sz="quarter" idx="10"/>
          </p:nvPr>
        </p:nvSpPr>
        <p:spPr>
          <a:xfrm>
            <a:off x="1524" y="-2"/>
            <a:ext cx="12188952" cy="4572000"/>
          </a:xfrm>
          <a:solidFill>
            <a:schemeClr val="accent1"/>
          </a:solidFill>
        </p:spPr>
        <p:txBody>
          <a:bodyPr/>
          <a:lstStyle/>
          <a:p>
            <a:endParaRPr lang="en-US"/>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524000" y="4667250"/>
            <a:ext cx="9144000" cy="1212182"/>
          </a:xfrm>
        </p:spPr>
        <p:txBody>
          <a:bodyPr anchor="b">
            <a:normAutofit/>
          </a:bodyPr>
          <a:lstStyle>
            <a:lvl1pPr algn="ctr">
              <a:defRPr sz="3600">
                <a:solidFill>
                  <a:schemeClr val="bg2">
                    <a:lumMod val="50000"/>
                  </a:schemeClr>
                </a:solidFill>
              </a:defRPr>
            </a:lvl1pPr>
          </a:lstStyle>
          <a:p>
            <a:r>
              <a:rPr lang="en-US"/>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524000" y="5971507"/>
            <a:ext cx="9144000" cy="524794"/>
          </a:xfrm>
        </p:spPr>
        <p:txBody>
          <a:bodyPr>
            <a:normAutofit/>
          </a:bodyPr>
          <a:lstStyle>
            <a:lvl1pPr marL="0" indent="0" algn="ctr">
              <a:buNone/>
              <a:defRPr sz="1400" spc="30" baseline="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68680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p:txBody>
          <a:bodyPr>
            <a:normAutofit/>
          </a:bodyPr>
          <a:lstStyle>
            <a:lvl1pPr>
              <a:defRPr sz="3600">
                <a:solidFill>
                  <a:schemeClr val="bg2">
                    <a:lumMod val="50000"/>
                  </a:schemeClr>
                </a:solidFill>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
            <a:extLst>
              <a:ext uri="{FF2B5EF4-FFF2-40B4-BE49-F238E27FC236}">
                <a16:creationId xmlns:a16="http://schemas.microsoft.com/office/drawing/2014/main" id="{842BA18D-167B-42CD-8DD5-844A20873AAA}"/>
              </a:ext>
            </a:extLst>
          </p:cNvPr>
          <p:cNvSpPr>
            <a:spLocks noGrp="1"/>
          </p:cNvSpPr>
          <p:nvPr>
            <p:ph type="dt" sz="half" idx="10"/>
          </p:nvPr>
        </p:nvSpPr>
        <p:spPr>
          <a:xfrm>
            <a:off x="457200" y="6356350"/>
            <a:ext cx="2743200" cy="365125"/>
          </a:xfrm>
        </p:spPr>
        <p:txBody>
          <a:bodyPr/>
          <a:lstStyle/>
          <a:p>
            <a:r>
              <a:rPr lang="en-US"/>
              <a:t>20XX</a:t>
            </a:r>
          </a:p>
        </p:txBody>
      </p:sp>
      <p:sp>
        <p:nvSpPr>
          <p:cNvPr id="7" name="Footer Placeholder 3">
            <a:extLst>
              <a:ext uri="{FF2B5EF4-FFF2-40B4-BE49-F238E27FC236}">
                <a16:creationId xmlns:a16="http://schemas.microsoft.com/office/drawing/2014/main" id="{519A9BF1-35FD-4BDE-9C59-E08CB7A7078D}"/>
              </a:ext>
            </a:extLst>
          </p:cNvPr>
          <p:cNvSpPr>
            <a:spLocks noGrp="1"/>
          </p:cNvSpPr>
          <p:nvPr>
            <p:ph type="ftr" sz="quarter" idx="11"/>
          </p:nvPr>
        </p:nvSpPr>
        <p:spPr>
          <a:xfrm>
            <a:off x="4038600" y="6356350"/>
            <a:ext cx="4114800" cy="365125"/>
          </a:xfrm>
        </p:spPr>
        <p:txBody>
          <a:bodyPr/>
          <a:lstStyle/>
          <a:p>
            <a:r>
              <a:rPr lang="en-US"/>
              <a:t>Presentation title</a:t>
            </a:r>
          </a:p>
        </p:txBody>
      </p:sp>
      <p:sp>
        <p:nvSpPr>
          <p:cNvPr id="8" name="Slide Number Placeholder 4">
            <a:extLst>
              <a:ext uri="{FF2B5EF4-FFF2-40B4-BE49-F238E27FC236}">
                <a16:creationId xmlns:a16="http://schemas.microsoft.com/office/drawing/2014/main" id="{F02A2A47-BED9-43DF-8914-AD1EB274F523}"/>
              </a:ext>
            </a:extLst>
          </p:cNvPr>
          <p:cNvSpPr>
            <a:spLocks noGrp="1"/>
          </p:cNvSpPr>
          <p:nvPr>
            <p:ph type="sldNum" sz="quarter" idx="12"/>
          </p:nvPr>
        </p:nvSpPr>
        <p:spPr>
          <a:xfrm>
            <a:off x="8610600" y="6356350"/>
            <a:ext cx="2743200" cy="365125"/>
          </a:xfr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011814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DFBA353-19B1-4A04-A7EE-345F93C189D4}"/>
              </a:ext>
            </a:extLst>
          </p:cNvPr>
          <p:cNvSpPr>
            <a:spLocks noGrp="1"/>
          </p:cNvSpPr>
          <p:nvPr>
            <p:ph type="pic" sz="quarter" idx="13"/>
          </p:nvPr>
        </p:nvSpPr>
        <p:spPr>
          <a:xfrm>
            <a:off x="6232491" y="946404"/>
            <a:ext cx="5486400" cy="4965192"/>
          </a:xfrm>
          <a:solidFill>
            <a:schemeClr val="accent1"/>
          </a:solidFill>
        </p:spPr>
        <p:txBody>
          <a:bodyPr/>
          <a:lstStyle/>
          <a:p>
            <a:endParaRPr lang="en-US"/>
          </a:p>
        </p:txBody>
      </p:sp>
      <p:sp>
        <p:nvSpPr>
          <p:cNvPr id="2" name="Title 1">
            <a:extLst>
              <a:ext uri="{FF2B5EF4-FFF2-40B4-BE49-F238E27FC236}">
                <a16:creationId xmlns:a16="http://schemas.microsoft.com/office/drawing/2014/main" id="{EDC4857A-B6DC-4F0A-AD6B-243F6C085554}"/>
              </a:ext>
            </a:extLst>
          </p:cNvPr>
          <p:cNvSpPr>
            <a:spLocks noGrp="1"/>
          </p:cNvSpPr>
          <p:nvPr>
            <p:ph type="title" hasCustomPrompt="1"/>
          </p:nvPr>
        </p:nvSpPr>
        <p:spPr>
          <a:xfrm>
            <a:off x="473109" y="2386584"/>
            <a:ext cx="4315968" cy="2084832"/>
          </a:xfrm>
        </p:spPr>
        <p:txBody>
          <a:bodyPr anchor="t">
            <a:normAutofit/>
          </a:bodyPr>
          <a:lstStyle>
            <a:lvl1pPr>
              <a:defRPr sz="3400" spc="0" baseline="0">
                <a:solidFill>
                  <a:schemeClr val="bg2">
                    <a:lumMod val="75000"/>
                  </a:schemeClr>
                </a:solidFill>
              </a:defRPr>
            </a:lvl1pPr>
          </a:lstStyle>
          <a:p>
            <a:r>
              <a:rPr lang="en-US"/>
              <a:t>Click to add title</a:t>
            </a:r>
          </a:p>
        </p:txBody>
      </p:sp>
      <p:sp>
        <p:nvSpPr>
          <p:cNvPr id="13" name="Text Placeholder 6">
            <a:extLst>
              <a:ext uri="{FF2B5EF4-FFF2-40B4-BE49-F238E27FC236}">
                <a16:creationId xmlns:a16="http://schemas.microsoft.com/office/drawing/2014/main" id="{D8717D35-8E1B-4C94-BA72-91D4DCA6576C}"/>
              </a:ext>
            </a:extLst>
          </p:cNvPr>
          <p:cNvSpPr>
            <a:spLocks noGrp="1"/>
          </p:cNvSpPr>
          <p:nvPr>
            <p:ph type="body" sz="quarter" idx="15" hasCustomPrompt="1"/>
          </p:nvPr>
        </p:nvSpPr>
        <p:spPr>
          <a:xfrm>
            <a:off x="457200" y="4471416"/>
            <a:ext cx="3584448" cy="637674"/>
          </a:xfrm>
        </p:spPr>
        <p:txBody>
          <a:bodyPr anchor="ctr" anchorCtr="0">
            <a:normAutofit/>
          </a:bodyPr>
          <a:lstStyle>
            <a:lvl1pPr marL="0" indent="0">
              <a:lnSpc>
                <a:spcPct val="100000"/>
              </a:lnSpc>
              <a:buFont typeface="Arial" panose="020B0604020202020204" pitchFamily="34" charset="0"/>
              <a:buNone/>
              <a:defRPr sz="1600" spc="100" baseline="0">
                <a:solidFill>
                  <a:schemeClr val="bg2">
                    <a:lumMod val="50000"/>
                  </a:schemeClr>
                </a:solidFill>
                <a:latin typeface="+mn-lt"/>
              </a:defRPr>
            </a:lvl1pPr>
            <a:lvl2pPr marL="457200" indent="0">
              <a:lnSpc>
                <a:spcPct val="100000"/>
              </a:lnSpc>
              <a:buFont typeface="Arial" panose="020B0604020202020204" pitchFamily="34" charset="0"/>
              <a:buNone/>
              <a:defRPr sz="2000">
                <a:latin typeface="+mj-lt"/>
              </a:defRPr>
            </a:lvl2pPr>
            <a:lvl3pPr marL="914400" indent="0">
              <a:lnSpc>
                <a:spcPct val="100000"/>
              </a:lnSpc>
              <a:buFont typeface="Arial" panose="020B0604020202020204" pitchFamily="34" charset="0"/>
              <a:buNone/>
              <a:defRPr sz="2000">
                <a:latin typeface="+mj-lt"/>
              </a:defRPr>
            </a:lvl3pPr>
            <a:lvl4pPr marL="1371600" indent="0">
              <a:lnSpc>
                <a:spcPct val="100000"/>
              </a:lnSpc>
              <a:buFont typeface="Arial" panose="020B0604020202020204" pitchFamily="34" charset="0"/>
              <a:buNone/>
              <a:defRPr sz="2000">
                <a:latin typeface="+mj-lt"/>
              </a:defRPr>
            </a:lvl4pPr>
            <a:lvl5pPr marL="1828800" indent="0">
              <a:lnSpc>
                <a:spcPct val="100000"/>
              </a:lnSpc>
              <a:buFont typeface="Arial" panose="020B0604020202020204" pitchFamily="34" charset="0"/>
              <a:buNone/>
              <a:defRPr sz="2000">
                <a:latin typeface="+mj-lt"/>
              </a:defRPr>
            </a:lvl5pPr>
          </a:lstStyle>
          <a:p>
            <a:pPr lvl="0"/>
            <a:r>
              <a:rPr lang="en-US"/>
              <a:t>CLICK TO EDIT MASTER TEXT STYLES</a:t>
            </a:r>
          </a:p>
        </p:txBody>
      </p:sp>
      <p:sp>
        <p:nvSpPr>
          <p:cNvPr id="11" name="Picture Placeholder 9">
            <a:extLst>
              <a:ext uri="{FF2B5EF4-FFF2-40B4-BE49-F238E27FC236}">
                <a16:creationId xmlns:a16="http://schemas.microsoft.com/office/drawing/2014/main" id="{F15B60AE-D6AB-472C-8342-2A3EB53493C8}"/>
              </a:ext>
            </a:extLst>
          </p:cNvPr>
          <p:cNvSpPr>
            <a:spLocks noGrp="1"/>
          </p:cNvSpPr>
          <p:nvPr>
            <p:ph type="pic" sz="quarter" idx="14"/>
          </p:nvPr>
        </p:nvSpPr>
        <p:spPr>
          <a:xfrm>
            <a:off x="5093208" y="1600200"/>
            <a:ext cx="2286000" cy="3657600"/>
          </a:xfrm>
          <a:solidFill>
            <a:schemeClr val="accent1"/>
          </a:solidFill>
        </p:spPr>
        <p:txBody>
          <a:bodyPr/>
          <a:lstStyle/>
          <a:p>
            <a:endParaRPr lang="en-US"/>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
        <p:nvSpPr>
          <p:cNvPr id="9" name="Freeform: Shape 8">
            <a:extLst>
              <a:ext uri="{FF2B5EF4-FFF2-40B4-BE49-F238E27FC236}">
                <a16:creationId xmlns:a16="http://schemas.microsoft.com/office/drawing/2014/main" id="{FBB5B262-532A-4EE4-98E7-0EB6A8C56003}"/>
              </a:ext>
              <a:ext uri="{C183D7F6-B498-43B3-948B-1728B52AA6E4}">
                <adec:decorative xmlns="" xmlns:adec="http://schemas.microsoft.com/office/drawing/2017/decorative" val="1"/>
              </a:ext>
            </a:extLst>
          </p:cNvPr>
          <p:cNvSpPr/>
          <p:nvPr userDrawn="1"/>
        </p:nvSpPr>
        <p:spPr>
          <a:xfrm rot="13547565" flipH="1">
            <a:off x="1727251" y="114592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3">
              <a:lumMod val="40000"/>
              <a:lumOff val="60000"/>
              <a:alpha val="82000"/>
            </a:schemeClr>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3615255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457200" y="381000"/>
            <a:ext cx="11277600" cy="1325563"/>
          </a:xfrm>
        </p:spPr>
        <p:txBody>
          <a:bodyPr>
            <a:normAutofit/>
          </a:bodyPr>
          <a:lstStyle>
            <a:lvl1pPr>
              <a:defRPr sz="3600">
                <a:solidFill>
                  <a:schemeClr val="bg2">
                    <a:lumMod val="50000"/>
                  </a:schemeClr>
                </a:solidFill>
              </a:defRPr>
            </a:lvl1pPr>
          </a:lstStyle>
          <a:p>
            <a:r>
              <a:rPr lang="en-US"/>
              <a:t>CLICK TO ADD TITLE</a:t>
            </a:r>
          </a:p>
        </p:txBody>
      </p:sp>
      <p:sp>
        <p:nvSpPr>
          <p:cNvPr id="7" name="Picture Placeholder 6">
            <a:extLst>
              <a:ext uri="{FF2B5EF4-FFF2-40B4-BE49-F238E27FC236}">
                <a16:creationId xmlns:a16="http://schemas.microsoft.com/office/drawing/2014/main" id="{FB0F91E1-53D9-4A2A-923E-0CB7755188AD}"/>
              </a:ext>
            </a:extLst>
          </p:cNvPr>
          <p:cNvSpPr>
            <a:spLocks noGrp="1"/>
          </p:cNvSpPr>
          <p:nvPr>
            <p:ph type="pic" sz="quarter" idx="13"/>
          </p:nvPr>
        </p:nvSpPr>
        <p:spPr>
          <a:xfrm>
            <a:off x="457200" y="1806318"/>
            <a:ext cx="2286000" cy="3200400"/>
          </a:xfrm>
          <a:solidFill>
            <a:schemeClr val="accent2"/>
          </a:solidFill>
        </p:spPr>
        <p:txBody>
          <a:bodyPr/>
          <a:lstStyle/>
          <a:p>
            <a:endParaRPr lang="en-US"/>
          </a:p>
        </p:txBody>
      </p:sp>
      <p:sp>
        <p:nvSpPr>
          <p:cNvPr id="9" name="Picture Placeholder 6">
            <a:extLst>
              <a:ext uri="{FF2B5EF4-FFF2-40B4-BE49-F238E27FC236}">
                <a16:creationId xmlns:a16="http://schemas.microsoft.com/office/drawing/2014/main" id="{2F6A179B-CBDB-414D-B2F8-E1FEE9B831BE}"/>
              </a:ext>
            </a:extLst>
          </p:cNvPr>
          <p:cNvSpPr>
            <a:spLocks noGrp="1"/>
          </p:cNvSpPr>
          <p:nvPr>
            <p:ph type="pic" sz="quarter" idx="14"/>
          </p:nvPr>
        </p:nvSpPr>
        <p:spPr>
          <a:xfrm>
            <a:off x="3429000" y="1806318"/>
            <a:ext cx="2286000" cy="3200400"/>
          </a:xfrm>
          <a:solidFill>
            <a:schemeClr val="accent2"/>
          </a:solidFill>
        </p:spPr>
        <p:txBody>
          <a:bodyPr/>
          <a:lstStyle/>
          <a:p>
            <a:endParaRPr lang="en-US"/>
          </a:p>
        </p:txBody>
      </p:sp>
      <p:sp>
        <p:nvSpPr>
          <p:cNvPr id="10" name="Picture Placeholder 6">
            <a:extLst>
              <a:ext uri="{FF2B5EF4-FFF2-40B4-BE49-F238E27FC236}">
                <a16:creationId xmlns:a16="http://schemas.microsoft.com/office/drawing/2014/main" id="{F7A822EC-853A-46EC-8775-F8B48F2A81EB}"/>
              </a:ext>
            </a:extLst>
          </p:cNvPr>
          <p:cNvSpPr>
            <a:spLocks noGrp="1"/>
          </p:cNvSpPr>
          <p:nvPr>
            <p:ph type="pic" sz="quarter" idx="15"/>
          </p:nvPr>
        </p:nvSpPr>
        <p:spPr>
          <a:xfrm>
            <a:off x="6477000" y="1806318"/>
            <a:ext cx="2286000" cy="3200400"/>
          </a:xfrm>
          <a:solidFill>
            <a:schemeClr val="accent2"/>
          </a:solidFill>
        </p:spPr>
        <p:txBody>
          <a:bodyPr/>
          <a:lstStyle/>
          <a:p>
            <a:endParaRPr lang="en-US"/>
          </a:p>
        </p:txBody>
      </p:sp>
      <p:sp>
        <p:nvSpPr>
          <p:cNvPr id="11" name="Picture Placeholder 6">
            <a:extLst>
              <a:ext uri="{FF2B5EF4-FFF2-40B4-BE49-F238E27FC236}">
                <a16:creationId xmlns:a16="http://schemas.microsoft.com/office/drawing/2014/main" id="{AA0D329B-CAB8-4E3A-BA03-C17A79790B67}"/>
              </a:ext>
            </a:extLst>
          </p:cNvPr>
          <p:cNvSpPr>
            <a:spLocks noGrp="1"/>
          </p:cNvSpPr>
          <p:nvPr>
            <p:ph type="pic" sz="quarter" idx="16"/>
          </p:nvPr>
        </p:nvSpPr>
        <p:spPr>
          <a:xfrm>
            <a:off x="9452808" y="1806318"/>
            <a:ext cx="2286000" cy="3200400"/>
          </a:xfrm>
          <a:solidFill>
            <a:schemeClr val="accent2"/>
          </a:solidFill>
        </p:spPr>
        <p:txBody>
          <a:bodyPr/>
          <a:lstStyle/>
          <a:p>
            <a:endParaRPr lang="en-US"/>
          </a:p>
        </p:txBody>
      </p:sp>
      <p:sp>
        <p:nvSpPr>
          <p:cNvPr id="13" name="Text Placeholder 12">
            <a:extLst>
              <a:ext uri="{FF2B5EF4-FFF2-40B4-BE49-F238E27FC236}">
                <a16:creationId xmlns:a16="http://schemas.microsoft.com/office/drawing/2014/main" id="{A5F9E280-35B2-41C7-8D2D-C1FF69DE2CD9}"/>
              </a:ext>
            </a:extLst>
          </p:cNvPr>
          <p:cNvSpPr>
            <a:spLocks noGrp="1"/>
          </p:cNvSpPr>
          <p:nvPr>
            <p:ph type="body" sz="quarter" idx="17" hasCustomPrompt="1"/>
          </p:nvPr>
        </p:nvSpPr>
        <p:spPr>
          <a:xfrm>
            <a:off x="379376" y="5202936"/>
            <a:ext cx="2286000" cy="280027"/>
          </a:xfrm>
        </p:spPr>
        <p:txBody>
          <a:bodyPr>
            <a:noAutofit/>
          </a:bodyPr>
          <a:lstStyle>
            <a:lvl1pPr marL="0" indent="0">
              <a:buNone/>
              <a:defRPr sz="16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5" name="Text Placeholder 14">
            <a:extLst>
              <a:ext uri="{FF2B5EF4-FFF2-40B4-BE49-F238E27FC236}">
                <a16:creationId xmlns:a16="http://schemas.microsoft.com/office/drawing/2014/main" id="{E872F581-8AEF-4CFC-B0F3-79A2530C9319}"/>
              </a:ext>
            </a:extLst>
          </p:cNvPr>
          <p:cNvSpPr>
            <a:spLocks noGrp="1"/>
          </p:cNvSpPr>
          <p:nvPr>
            <p:ph type="body" sz="quarter" idx="18" hasCustomPrompt="1"/>
          </p:nvPr>
        </p:nvSpPr>
        <p:spPr>
          <a:xfrm>
            <a:off x="379376" y="5568696"/>
            <a:ext cx="2286000" cy="244475"/>
          </a:xfrm>
        </p:spPr>
        <p:txBody>
          <a:bodyPr>
            <a:noAutofit/>
          </a:bodyPr>
          <a:lstStyle>
            <a:lvl1pPr marL="0" indent="0">
              <a:buFont typeface="Arial" panose="020B0604020202020204" pitchFamily="34" charset="0"/>
              <a:buNone/>
              <a:defRPr sz="120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16" name="Text Placeholder 12">
            <a:extLst>
              <a:ext uri="{FF2B5EF4-FFF2-40B4-BE49-F238E27FC236}">
                <a16:creationId xmlns:a16="http://schemas.microsoft.com/office/drawing/2014/main" id="{1FA5D559-B67C-4F57-BC90-E982E66ADA5E}"/>
              </a:ext>
            </a:extLst>
          </p:cNvPr>
          <p:cNvSpPr>
            <a:spLocks noGrp="1"/>
          </p:cNvSpPr>
          <p:nvPr>
            <p:ph type="body" sz="quarter" idx="19" hasCustomPrompt="1"/>
          </p:nvPr>
        </p:nvSpPr>
        <p:spPr>
          <a:xfrm>
            <a:off x="3351175" y="5202936"/>
            <a:ext cx="2286000" cy="280027"/>
          </a:xfrm>
        </p:spPr>
        <p:txBody>
          <a:bodyPr>
            <a:noAutofit/>
          </a:bodyPr>
          <a:lstStyle>
            <a:lvl1pPr marL="0" indent="0">
              <a:buNone/>
              <a:defRPr sz="16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7" name="Text Placeholder 14">
            <a:extLst>
              <a:ext uri="{FF2B5EF4-FFF2-40B4-BE49-F238E27FC236}">
                <a16:creationId xmlns:a16="http://schemas.microsoft.com/office/drawing/2014/main" id="{F932B527-4126-40FF-8117-412DC7BD81F6}"/>
              </a:ext>
            </a:extLst>
          </p:cNvPr>
          <p:cNvSpPr>
            <a:spLocks noGrp="1"/>
          </p:cNvSpPr>
          <p:nvPr>
            <p:ph type="body" sz="quarter" idx="20" hasCustomPrompt="1"/>
          </p:nvPr>
        </p:nvSpPr>
        <p:spPr>
          <a:xfrm>
            <a:off x="3351174" y="5568696"/>
            <a:ext cx="2286000" cy="244475"/>
          </a:xfrm>
        </p:spPr>
        <p:txBody>
          <a:bodyPr>
            <a:noAutofit/>
          </a:bodyPr>
          <a:lstStyle>
            <a:lvl1pPr marL="0" indent="0">
              <a:buFont typeface="Arial" panose="020B0604020202020204" pitchFamily="34" charset="0"/>
              <a:buNone/>
              <a:defRPr sz="120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18" name="Text Placeholder 12">
            <a:extLst>
              <a:ext uri="{FF2B5EF4-FFF2-40B4-BE49-F238E27FC236}">
                <a16:creationId xmlns:a16="http://schemas.microsoft.com/office/drawing/2014/main" id="{D84B520F-D618-4828-AA40-CCCA0AF8966F}"/>
              </a:ext>
            </a:extLst>
          </p:cNvPr>
          <p:cNvSpPr>
            <a:spLocks noGrp="1"/>
          </p:cNvSpPr>
          <p:nvPr>
            <p:ph type="body" sz="quarter" idx="21" hasCustomPrompt="1"/>
          </p:nvPr>
        </p:nvSpPr>
        <p:spPr>
          <a:xfrm>
            <a:off x="6399176" y="5202936"/>
            <a:ext cx="2286000" cy="280027"/>
          </a:xfrm>
        </p:spPr>
        <p:txBody>
          <a:bodyPr>
            <a:noAutofit/>
          </a:bodyPr>
          <a:lstStyle>
            <a:lvl1pPr marL="0" indent="0">
              <a:buNone/>
              <a:defRPr sz="16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9" name="Text Placeholder 14">
            <a:extLst>
              <a:ext uri="{FF2B5EF4-FFF2-40B4-BE49-F238E27FC236}">
                <a16:creationId xmlns:a16="http://schemas.microsoft.com/office/drawing/2014/main" id="{39A9C8DE-6F8B-405D-A604-845E81998FA9}"/>
              </a:ext>
            </a:extLst>
          </p:cNvPr>
          <p:cNvSpPr>
            <a:spLocks noGrp="1"/>
          </p:cNvSpPr>
          <p:nvPr>
            <p:ph type="body" sz="quarter" idx="22" hasCustomPrompt="1"/>
          </p:nvPr>
        </p:nvSpPr>
        <p:spPr>
          <a:xfrm>
            <a:off x="6399175" y="5568696"/>
            <a:ext cx="2286000" cy="244475"/>
          </a:xfrm>
        </p:spPr>
        <p:txBody>
          <a:bodyPr>
            <a:noAutofit/>
          </a:bodyPr>
          <a:lstStyle>
            <a:lvl1pPr marL="0" indent="0">
              <a:buFont typeface="Arial" panose="020B0604020202020204" pitchFamily="34" charset="0"/>
              <a:buNone/>
              <a:defRPr sz="120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20" name="Text Placeholder 12">
            <a:extLst>
              <a:ext uri="{FF2B5EF4-FFF2-40B4-BE49-F238E27FC236}">
                <a16:creationId xmlns:a16="http://schemas.microsoft.com/office/drawing/2014/main" id="{AB0C4D8C-1454-41F3-934E-A2BA603449BF}"/>
              </a:ext>
            </a:extLst>
          </p:cNvPr>
          <p:cNvSpPr>
            <a:spLocks noGrp="1"/>
          </p:cNvSpPr>
          <p:nvPr>
            <p:ph type="body" sz="quarter" idx="23" hasCustomPrompt="1"/>
          </p:nvPr>
        </p:nvSpPr>
        <p:spPr>
          <a:xfrm>
            <a:off x="9374985" y="5202936"/>
            <a:ext cx="2286000" cy="280027"/>
          </a:xfrm>
        </p:spPr>
        <p:txBody>
          <a:bodyPr>
            <a:noAutofit/>
          </a:bodyPr>
          <a:lstStyle>
            <a:lvl1pPr marL="0" indent="0">
              <a:buNone/>
              <a:defRPr sz="16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21" name="Text Placeholder 14">
            <a:extLst>
              <a:ext uri="{FF2B5EF4-FFF2-40B4-BE49-F238E27FC236}">
                <a16:creationId xmlns:a16="http://schemas.microsoft.com/office/drawing/2014/main" id="{45707A1B-C9F6-4ABB-A6CE-D2901CE94793}"/>
              </a:ext>
            </a:extLst>
          </p:cNvPr>
          <p:cNvSpPr>
            <a:spLocks noGrp="1"/>
          </p:cNvSpPr>
          <p:nvPr>
            <p:ph type="body" sz="quarter" idx="24" hasCustomPrompt="1"/>
          </p:nvPr>
        </p:nvSpPr>
        <p:spPr>
          <a:xfrm>
            <a:off x="9374984" y="5568696"/>
            <a:ext cx="2286000" cy="244475"/>
          </a:xfrm>
        </p:spPr>
        <p:txBody>
          <a:bodyPr>
            <a:noAutofit/>
          </a:bodyPr>
          <a:lstStyle>
            <a:lvl1pPr marL="0" indent="0">
              <a:buFont typeface="Arial" panose="020B0604020202020204" pitchFamily="34" charset="0"/>
              <a:buNone/>
              <a:defRPr sz="120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02036245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heme" Target="../theme/theme1.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061E44"/>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6"/>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0" name="think-cell Slide" r:id="rId7" imgW="270" imgH="270" progId="TCLayout.ActiveDocument.1">
                  <p:embed/>
                </p:oleObj>
              </mc:Choice>
              <mc:Fallback>
                <p:oleObj name="think-cell Slide" r:id="rId7" imgW="270" imgH="270" progId="TCLayout.ActiveDocument.1">
                  <p:embed/>
                  <p:pic>
                    <p:nvPicPr>
                      <p:cNvPr id="7" name="Object 6" hidden="1"/>
                      <p:cNvPicPr/>
                      <p:nvPr/>
                    </p:nvPicPr>
                    <p:blipFill>
                      <a:blip r:embed="rId8"/>
                      <a:stretch>
                        <a:fillRect/>
                      </a:stretch>
                    </p:blipFill>
                    <p:spPr>
                      <a:xfrm>
                        <a:off x="1588" y="1588"/>
                        <a:ext cx="1587" cy="1587"/>
                      </a:xfrm>
                      <a:prstGeom prst="rect">
                        <a:avLst/>
                      </a:prstGeom>
                    </p:spPr>
                  </p:pic>
                </p:oleObj>
              </mc:Fallback>
            </mc:AlternateContent>
          </a:graphicData>
        </a:graphic>
      </p:graphicFrame>
    </p:spTree>
    <p:custDataLst>
      <p:tags r:id="rId5"/>
    </p:custDataLst>
    <p:extLst>
      <p:ext uri="{BB962C8B-B14F-4D97-AF65-F5344CB8AC3E}">
        <p14:creationId xmlns:p14="http://schemas.microsoft.com/office/powerpoint/2010/main" val="2025643753"/>
      </p:ext>
    </p:extLst>
  </p:cSld>
  <p:clrMap bg1="lt1" tx1="dk1" bg2="lt2" tx2="dk2" accent1="accent1" accent2="accent2" accent3="accent3" accent4="accent4" accent5="accent5" accent6="accent6" hlink="hlink" folHlink="folHlink"/>
  <p:sldLayoutIdLst>
    <p:sldLayoutId id="2147483669" r:id="rId1"/>
    <p:sldLayoutId id="214748367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
          <p15:clr>
            <a:srgbClr val="F26B43"/>
          </p15:clr>
        </p15:guide>
        <p15:guide id="2" pos="415">
          <p15:clr>
            <a:srgbClr val="F26B43"/>
          </p15:clr>
        </p15:guide>
        <p15:guide id="3" orient="horz" pos="3906">
          <p15:clr>
            <a:srgbClr val="F26B43"/>
          </p15:clr>
        </p15:guide>
        <p15:guide id="4" pos="7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62B82C-34E9-4F3B-9B0F-A3207161C41E}"/>
              </a:ext>
            </a:extLst>
          </p:cNvPr>
          <p:cNvSpPr/>
          <p:nvPr userDrawn="1"/>
        </p:nvSpPr>
        <p:spPr>
          <a:xfrm>
            <a:off x="10820400" y="813816"/>
            <a:ext cx="1371600" cy="4572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457200" y="381000"/>
            <a:ext cx="11277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457200" y="1825625"/>
            <a:ext cx="11277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a:t>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11817394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Lst>
  <p:hf hdr="0" dt="0"/>
  <p:txStyles>
    <p:titleStyle>
      <a:lvl1pPr algn="l" defTabSz="914400" rtl="0" eaLnBrk="1" latinLnBrk="0" hangingPunct="1">
        <a:lnSpc>
          <a:spcPct val="90000"/>
        </a:lnSpc>
        <a:spcBef>
          <a:spcPct val="0"/>
        </a:spcBef>
        <a:buNone/>
        <a:defRPr sz="3600" kern="1200" spc="30" baseline="0">
          <a:solidFill>
            <a:schemeClr val="bg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88">
          <p15:clr>
            <a:srgbClr val="547EBF"/>
          </p15:clr>
        </p15:guide>
        <p15:guide id="4" orient="horz" pos="240">
          <p15:clr>
            <a:srgbClr val="547EBF"/>
          </p15:clr>
        </p15:guide>
        <p15:guide id="5" pos="7392">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8.jpeg"/><Relationship Id="rId5" Type="http://schemas.openxmlformats.org/officeDocument/2006/relationships/hyperlink" Target="http://www.google.com/url?sa=i&amp;rct=j&amp;q=&amp;esrc=s&amp;frm=1&amp;source=images&amp;cd=&amp;cad=rja&amp;uact=8&amp;ved=0CAcQjRw&amp;url=http://realfall2011.dctc.edu/2011/11/09/give-a-gift-to-dctc/&amp;ei=SQv-VIrwG9ilyAST0IHQAQ&amp;psig=AFQjCNF71RrRGKqbCoF7pC9Hy1Om_cIXDA&amp;ust=1426021498931678" TargetMode="Externa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hyperlink" Target="https://www.greenpath.com/partner/huecu/"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22.xml"/><Relationship Id="rId6" Type="http://schemas.openxmlformats.org/officeDocument/2006/relationships/image" Target="../media/image24.svg"/><Relationship Id="rId11" Type="http://schemas.openxmlformats.org/officeDocument/2006/relationships/image" Target="../media/image24.jpe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2.sv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nowy mountain with trees and clouds&#10;&#10;Description automatically generated">
            <a:extLst>
              <a:ext uri="{FF2B5EF4-FFF2-40B4-BE49-F238E27FC236}">
                <a16:creationId xmlns:a16="http://schemas.microsoft.com/office/drawing/2014/main" id="{AFE523D6-7841-47EC-B6FC-983BC4547140}"/>
              </a:ext>
            </a:extLst>
          </p:cNvPr>
          <p:cNvPicPr>
            <a:picLocks noGrp="1" noChangeAspect="1"/>
          </p:cNvPicPr>
          <p:nvPr>
            <p:ph type="pic" sz="quarter" idx="10"/>
          </p:nvPr>
        </p:nvPicPr>
        <p:blipFill rotWithShape="1">
          <a:blip r:embed="rId2"/>
          <a:srcRect l="1274" r="1274"/>
          <a:stretch/>
        </p:blipFill>
        <p:spPr>
          <a:xfrm>
            <a:off x="-1750292" y="-1030962"/>
            <a:ext cx="17262740" cy="10953526"/>
          </a:xfrm>
          <a:prstGeom prst="rect">
            <a:avLst/>
          </a:prstGeom>
        </p:spPr>
      </p:pic>
      <p:sp>
        <p:nvSpPr>
          <p:cNvPr id="2" name="Rectangle 1">
            <a:extLst>
              <a:ext uri="{FF2B5EF4-FFF2-40B4-BE49-F238E27FC236}">
                <a16:creationId xmlns:a16="http://schemas.microsoft.com/office/drawing/2014/main" id="{AD962A01-6AE2-3E94-261B-E45131309078}"/>
              </a:ext>
            </a:extLst>
          </p:cNvPr>
          <p:cNvSpPr/>
          <p:nvPr/>
        </p:nvSpPr>
        <p:spPr>
          <a:xfrm>
            <a:off x="-2307066" y="-1755919"/>
            <a:ext cx="19604296" cy="12403440"/>
          </a:xfrm>
          <a:prstGeom prst="rect">
            <a:avLst/>
          </a:prstGeom>
          <a:solidFill>
            <a:srgbClr val="000000">
              <a:alpha val="705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5" name="Subtitle 4">
            <a:extLst>
              <a:ext uri="{FF2B5EF4-FFF2-40B4-BE49-F238E27FC236}">
                <a16:creationId xmlns:a16="http://schemas.microsoft.com/office/drawing/2014/main" id="{4629126B-8A12-F046-8967-3BB074B17A21}"/>
              </a:ext>
            </a:extLst>
          </p:cNvPr>
          <p:cNvSpPr>
            <a:spLocks noGrp="1"/>
          </p:cNvSpPr>
          <p:nvPr>
            <p:ph type="subTitle" idx="1"/>
          </p:nvPr>
        </p:nvSpPr>
        <p:spPr>
          <a:xfrm>
            <a:off x="1491521" y="3416513"/>
            <a:ext cx="8214610" cy="993068"/>
          </a:xfrm>
        </p:spPr>
        <p:txBody>
          <a:bodyPr vert="horz" lIns="91440" tIns="45720" rIns="91440" bIns="45720" rtlCol="0" anchor="t">
            <a:noAutofit/>
          </a:bodyPr>
          <a:lstStyle/>
          <a:p>
            <a:r>
              <a:rPr lang="en-US" sz="4000" dirty="0" smtClean="0">
                <a:solidFill>
                  <a:schemeClr val="bg1"/>
                </a:solidFill>
                <a:latin typeface="Gilroy SemiBold"/>
                <a:ea typeface="Open Sans"/>
                <a:cs typeface="Open Sans"/>
              </a:rPr>
              <a:t>Managing Credit</a:t>
            </a:r>
            <a:endParaRPr lang="en-US" sz="4000" dirty="0">
              <a:solidFill>
                <a:schemeClr val="bg1"/>
              </a:solidFill>
              <a:latin typeface="Gilroy SemiBold"/>
              <a:ea typeface="Open Sans"/>
              <a:cs typeface="Open Sans"/>
            </a:endParaRPr>
          </a:p>
        </p:txBody>
      </p:sp>
      <p:sp>
        <p:nvSpPr>
          <p:cNvPr id="8" name="Subtitle 4">
            <a:extLst>
              <a:ext uri="{FF2B5EF4-FFF2-40B4-BE49-F238E27FC236}">
                <a16:creationId xmlns:a16="http://schemas.microsoft.com/office/drawing/2014/main" id="{4629126B-8A12-F046-8967-3BB074B17A21}"/>
              </a:ext>
            </a:extLst>
          </p:cNvPr>
          <p:cNvSpPr txBox="1">
            <a:spLocks/>
          </p:cNvSpPr>
          <p:nvPr/>
        </p:nvSpPr>
        <p:spPr>
          <a:xfrm>
            <a:off x="1356733" y="2152600"/>
            <a:ext cx="10178198" cy="86113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6000" b="0" i="0" u="none" strike="noStrike" kern="1200" cap="none" spc="0" normalizeH="0" baseline="0" noProof="0" dirty="0">
                <a:ln>
                  <a:noFill/>
                </a:ln>
                <a:solidFill>
                  <a:srgbClr val="C2E4E8"/>
                </a:solidFill>
                <a:effectLst/>
                <a:uLnTx/>
                <a:uFillTx/>
                <a:latin typeface="Klinic Slab Bold"/>
                <a:ea typeface="Open Sans"/>
                <a:cs typeface="Open Sans"/>
              </a:rPr>
              <a:t>Wintersession 2024</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733" y="1206867"/>
            <a:ext cx="2684595" cy="542953"/>
          </a:xfrm>
          <a:prstGeom prst="rect">
            <a:avLst/>
          </a:prstGeom>
        </p:spPr>
      </p:pic>
      <p:cxnSp>
        <p:nvCxnSpPr>
          <p:cNvPr id="10" name="Straight Connector 9"/>
          <p:cNvCxnSpPr/>
          <p:nvPr/>
        </p:nvCxnSpPr>
        <p:spPr>
          <a:xfrm>
            <a:off x="1491521" y="3204622"/>
            <a:ext cx="6290404" cy="21003"/>
          </a:xfrm>
          <a:prstGeom prst="line">
            <a:avLst/>
          </a:prstGeom>
          <a:ln w="57150">
            <a:solidFill>
              <a:srgbClr val="C2E4E8"/>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2929" y="814204"/>
            <a:ext cx="1441596" cy="935616"/>
          </a:xfrm>
          <a:prstGeom prst="rect">
            <a:avLst/>
          </a:prstGeom>
        </p:spPr>
      </p:pic>
    </p:spTree>
    <p:extLst>
      <p:ext uri="{BB962C8B-B14F-4D97-AF65-F5344CB8AC3E}">
        <p14:creationId xmlns:p14="http://schemas.microsoft.com/office/powerpoint/2010/main" val="469414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2192111"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Agenda</a:t>
            </a:r>
          </a:p>
        </p:txBody>
      </p:sp>
      <p:sp>
        <p:nvSpPr>
          <p:cNvPr id="6" name="TextBox 5">
            <a:extLst>
              <a:ext uri="{FF2B5EF4-FFF2-40B4-BE49-F238E27FC236}">
                <a16:creationId xmlns:a16="http://schemas.microsoft.com/office/drawing/2014/main" id="{10E40874-0B8C-90DA-85FA-58ACFDA489CD}"/>
              </a:ext>
            </a:extLst>
          </p:cNvPr>
          <p:cNvSpPr txBox="1"/>
          <p:nvPr/>
        </p:nvSpPr>
        <p:spPr>
          <a:xfrm>
            <a:off x="3048000" y="1823357"/>
            <a:ext cx="5910592" cy="2677656"/>
          </a:xfrm>
          <a:prstGeom prst="rect">
            <a:avLst/>
          </a:prstGeom>
          <a:noFill/>
        </p:spPr>
        <p:txBody>
          <a:bodyPr wrap="none" rtlCol="0">
            <a:spAutoFit/>
          </a:bodyPr>
          <a:lstStyle/>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Basics of credit</a:t>
            </a:r>
          </a:p>
          <a:p>
            <a:pPr marL="285750" indent="-285750">
              <a:buFont typeface="Arial" panose="020B0604020202020204" pitchFamily="34" charset="0"/>
              <a:buChar char="•"/>
            </a:pPr>
            <a:endParaRPr lang="en-US" sz="2800" dirty="0">
              <a:solidFill>
                <a:srgbClr val="FFFFFF">
                  <a:alpha val="30000"/>
                </a:srgbClr>
              </a:solidFill>
              <a:latin typeface="Century Gothic" panose="020B0502020202020204" pitchFamily="34" charset="0"/>
            </a:endParaRP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Why credit is important</a:t>
            </a:r>
          </a:p>
          <a:p>
            <a:pPr marL="285750" indent="-285750">
              <a:buFont typeface="Arial" panose="020B0604020202020204" pitchFamily="34" charset="0"/>
              <a:buChar char="•"/>
            </a:pPr>
            <a:endParaRPr lang="en-US" sz="2800" dirty="0">
              <a:solidFill>
                <a:srgbClr val="FFFFFF"/>
              </a:solidFill>
              <a:latin typeface="Century Gothic" panose="020B0502020202020204" pitchFamily="34" charset="0"/>
            </a:endParaRPr>
          </a:p>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What impacts your credit score</a:t>
            </a:r>
          </a:p>
          <a:p>
            <a:pPr marL="285750" indent="-285750">
              <a:buFont typeface="Arial" panose="020B0604020202020204" pitchFamily="34" charset="0"/>
              <a:buChar char="•"/>
            </a:pPr>
            <a:endParaRPr lang="en-US" sz="28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1816499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2192111"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Agenda</a:t>
            </a:r>
          </a:p>
        </p:txBody>
      </p:sp>
      <p:sp>
        <p:nvSpPr>
          <p:cNvPr id="6" name="TextBox 5">
            <a:extLst>
              <a:ext uri="{FF2B5EF4-FFF2-40B4-BE49-F238E27FC236}">
                <a16:creationId xmlns:a16="http://schemas.microsoft.com/office/drawing/2014/main" id="{2924A30A-BADA-602F-E4DD-B603EA9A5DAC}"/>
              </a:ext>
            </a:extLst>
          </p:cNvPr>
          <p:cNvSpPr txBox="1"/>
          <p:nvPr/>
        </p:nvSpPr>
        <p:spPr>
          <a:xfrm>
            <a:off x="3048000" y="1823357"/>
            <a:ext cx="5910592" cy="3108543"/>
          </a:xfrm>
          <a:prstGeom prst="rect">
            <a:avLst/>
          </a:prstGeom>
          <a:noFill/>
        </p:spPr>
        <p:txBody>
          <a:bodyPr wrap="none" rtlCol="0">
            <a:spAutoFit/>
          </a:bodyPr>
          <a:lstStyle/>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Basics of credit</a:t>
            </a:r>
          </a:p>
          <a:p>
            <a:pPr marL="285750" indent="-285750">
              <a:buFont typeface="Arial" panose="020B0604020202020204" pitchFamily="34" charset="0"/>
              <a:buChar char="•"/>
            </a:pPr>
            <a:endParaRPr lang="en-US" sz="2800" dirty="0">
              <a:solidFill>
                <a:srgbClr val="FFFFFF">
                  <a:alpha val="30000"/>
                </a:srgbClr>
              </a:solidFill>
              <a:latin typeface="Century Gothic" panose="020B0502020202020204" pitchFamily="34" charset="0"/>
            </a:endParaRP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Why credit is important</a:t>
            </a:r>
          </a:p>
          <a:p>
            <a:pPr marL="285750" indent="-285750">
              <a:buFont typeface="Arial" panose="020B0604020202020204" pitchFamily="34" charset="0"/>
              <a:buChar char="•"/>
            </a:pPr>
            <a:endParaRPr lang="en-US" sz="2800" dirty="0">
              <a:solidFill>
                <a:srgbClr val="FFFFFF">
                  <a:alpha val="30000"/>
                </a:srgbClr>
              </a:solidFill>
              <a:latin typeface="Century Gothic" panose="020B0502020202020204" pitchFamily="34" charset="0"/>
            </a:endParaRP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What impacts your credit score</a:t>
            </a:r>
          </a:p>
          <a:p>
            <a:pPr marL="285750" indent="-285750">
              <a:buFont typeface="Arial" panose="020B0604020202020204" pitchFamily="34" charset="0"/>
              <a:buChar char="•"/>
            </a:pPr>
            <a:endParaRPr lang="en-US" sz="2800" dirty="0">
              <a:solidFill>
                <a:srgbClr val="FFFFFF"/>
              </a:solidFill>
              <a:latin typeface="Century Gothic" panose="020B0502020202020204" pitchFamily="34" charset="0"/>
            </a:endParaRPr>
          </a:p>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How to build (or rebuild) credit</a:t>
            </a:r>
          </a:p>
        </p:txBody>
      </p:sp>
    </p:spTree>
    <p:extLst>
      <p:ext uri="{BB962C8B-B14F-4D97-AF65-F5344CB8AC3E}">
        <p14:creationId xmlns:p14="http://schemas.microsoft.com/office/powerpoint/2010/main" val="2563541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2192111"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Agenda</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5910592" cy="3970318"/>
          </a:xfrm>
          <a:prstGeom prst="rect">
            <a:avLst/>
          </a:prstGeom>
          <a:noFill/>
        </p:spPr>
        <p:txBody>
          <a:bodyPr wrap="none" rtlCol="0">
            <a:spAutoFit/>
          </a:bodyPr>
          <a:lstStyle/>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Basics of credit</a:t>
            </a:r>
          </a:p>
          <a:p>
            <a:pPr marL="285750" indent="-285750">
              <a:buFont typeface="Arial" panose="020B0604020202020204" pitchFamily="34" charset="0"/>
              <a:buChar char="•"/>
            </a:pPr>
            <a:endParaRPr lang="en-US" sz="2800" dirty="0">
              <a:solidFill>
                <a:srgbClr val="FFFFFF">
                  <a:alpha val="30000"/>
                </a:srgbClr>
              </a:solidFill>
              <a:latin typeface="Century Gothic" panose="020B0502020202020204" pitchFamily="34" charset="0"/>
            </a:endParaRP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Why credit is important</a:t>
            </a:r>
          </a:p>
          <a:p>
            <a:pPr marL="285750" indent="-285750">
              <a:buFont typeface="Arial" panose="020B0604020202020204" pitchFamily="34" charset="0"/>
              <a:buChar char="•"/>
            </a:pPr>
            <a:endParaRPr lang="en-US" sz="2800" dirty="0">
              <a:solidFill>
                <a:srgbClr val="FFFFFF">
                  <a:alpha val="30000"/>
                </a:srgbClr>
              </a:solidFill>
              <a:latin typeface="Century Gothic" panose="020B0502020202020204" pitchFamily="34" charset="0"/>
            </a:endParaRP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What impacts your credit score</a:t>
            </a:r>
          </a:p>
          <a:p>
            <a:pPr marL="285750" indent="-285750">
              <a:buFont typeface="Arial" panose="020B0604020202020204" pitchFamily="34" charset="0"/>
              <a:buChar char="•"/>
            </a:pPr>
            <a:endParaRPr lang="en-US" sz="2800" dirty="0">
              <a:solidFill>
                <a:srgbClr val="FFFFFF">
                  <a:alpha val="30000"/>
                </a:srgbClr>
              </a:solidFill>
              <a:latin typeface="Century Gothic" panose="020B0502020202020204" pitchFamily="34" charset="0"/>
            </a:endParaRP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How to build (or rebuild) credit</a:t>
            </a:r>
          </a:p>
          <a:p>
            <a:pPr marL="285750" indent="-285750">
              <a:buFont typeface="Arial" panose="020B0604020202020204" pitchFamily="34" charset="0"/>
              <a:buChar char="•"/>
            </a:pPr>
            <a:endParaRPr lang="en-US" sz="2800" dirty="0">
              <a:solidFill>
                <a:srgbClr val="FFFFFF"/>
              </a:solidFill>
              <a:latin typeface="Century Gothic" panose="020B0502020202020204" pitchFamily="34" charset="0"/>
            </a:endParaRPr>
          </a:p>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Busting credit myths</a:t>
            </a:r>
          </a:p>
        </p:txBody>
      </p:sp>
    </p:spTree>
    <p:extLst>
      <p:ext uri="{BB962C8B-B14F-4D97-AF65-F5344CB8AC3E}">
        <p14:creationId xmlns:p14="http://schemas.microsoft.com/office/powerpoint/2010/main" val="3266953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2192111"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Agenda</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5910592" cy="4832092"/>
          </a:xfrm>
          <a:prstGeom prst="rect">
            <a:avLst/>
          </a:prstGeom>
          <a:noFill/>
        </p:spPr>
        <p:txBody>
          <a:bodyPr wrap="none" rtlCol="0">
            <a:spAutoFit/>
          </a:bodyPr>
          <a:lstStyle/>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Basics of credit</a:t>
            </a:r>
          </a:p>
          <a:p>
            <a:pPr marL="285750" indent="-285750">
              <a:buFont typeface="Arial" panose="020B0604020202020204" pitchFamily="34" charset="0"/>
              <a:buChar char="•"/>
            </a:pPr>
            <a:endParaRPr lang="en-US" sz="2800" dirty="0">
              <a:solidFill>
                <a:srgbClr val="FFFFFF">
                  <a:alpha val="30000"/>
                </a:srgbClr>
              </a:solidFill>
              <a:latin typeface="Century Gothic" panose="020B0502020202020204" pitchFamily="34" charset="0"/>
            </a:endParaRP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Why credit is important</a:t>
            </a:r>
          </a:p>
          <a:p>
            <a:pPr marL="285750" indent="-285750">
              <a:buFont typeface="Arial" panose="020B0604020202020204" pitchFamily="34" charset="0"/>
              <a:buChar char="•"/>
            </a:pPr>
            <a:endParaRPr lang="en-US" sz="2800" dirty="0">
              <a:solidFill>
                <a:srgbClr val="FFFFFF">
                  <a:alpha val="30000"/>
                </a:srgbClr>
              </a:solidFill>
              <a:latin typeface="Century Gothic" panose="020B0502020202020204" pitchFamily="34" charset="0"/>
            </a:endParaRP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What impacts your credit score</a:t>
            </a:r>
          </a:p>
          <a:p>
            <a:pPr marL="285750" indent="-285750">
              <a:buFont typeface="Arial" panose="020B0604020202020204" pitchFamily="34" charset="0"/>
              <a:buChar char="•"/>
            </a:pPr>
            <a:endParaRPr lang="en-US" sz="2800" dirty="0">
              <a:solidFill>
                <a:srgbClr val="FFFFFF">
                  <a:alpha val="30000"/>
                </a:srgbClr>
              </a:solidFill>
              <a:latin typeface="Century Gothic" panose="020B0502020202020204" pitchFamily="34" charset="0"/>
            </a:endParaRP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How to build (or rebuild) credit</a:t>
            </a:r>
          </a:p>
          <a:p>
            <a:pPr marL="285750" indent="-285750">
              <a:buFont typeface="Arial" panose="020B0604020202020204" pitchFamily="34" charset="0"/>
              <a:buChar char="•"/>
            </a:pPr>
            <a:endParaRPr lang="en-US" sz="2800" dirty="0">
              <a:solidFill>
                <a:srgbClr val="FFFFFF">
                  <a:alpha val="30000"/>
                </a:srgbClr>
              </a:solidFill>
              <a:latin typeface="Century Gothic" panose="020B0502020202020204" pitchFamily="34" charset="0"/>
            </a:endParaRP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Busting credit myths</a:t>
            </a:r>
          </a:p>
          <a:p>
            <a:pPr marL="285750" indent="-285750">
              <a:buFont typeface="Arial" panose="020B0604020202020204" pitchFamily="34" charset="0"/>
              <a:buChar char="•"/>
            </a:pPr>
            <a:endParaRPr lang="en-US" sz="2800" dirty="0">
              <a:solidFill>
                <a:srgbClr val="FFFFFF"/>
              </a:solidFill>
              <a:latin typeface="Century Gothic" panose="020B0502020202020204" pitchFamily="34" charset="0"/>
            </a:endParaRPr>
          </a:p>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Healthy credit habits &amp; tips</a:t>
            </a:r>
          </a:p>
        </p:txBody>
      </p:sp>
    </p:spTree>
    <p:extLst>
      <p:ext uri="{BB962C8B-B14F-4D97-AF65-F5344CB8AC3E}">
        <p14:creationId xmlns:p14="http://schemas.microsoft.com/office/powerpoint/2010/main" val="3115033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Basics of Credit</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6953250" cy="1815882"/>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rgbClr val="FFFFFF"/>
                </a:solidFill>
                <a:latin typeface="Century Gothic" panose="020B0502020202020204" pitchFamily="34" charset="0"/>
              </a:rPr>
              <a:t>CREDIT: </a:t>
            </a:r>
            <a:r>
              <a:rPr lang="en-US" sz="2800" dirty="0">
                <a:solidFill>
                  <a:srgbClr val="FFFFFF"/>
                </a:solidFill>
                <a:latin typeface="Century Gothic" panose="020B0502020202020204" pitchFamily="34" charset="0"/>
              </a:rPr>
              <a:t>an agreement wherein someone receives goods or services now with the understanding they will pay the creditor back later. </a:t>
            </a:r>
          </a:p>
        </p:txBody>
      </p:sp>
    </p:spTree>
    <p:extLst>
      <p:ext uri="{BB962C8B-B14F-4D97-AF65-F5344CB8AC3E}">
        <p14:creationId xmlns:p14="http://schemas.microsoft.com/office/powerpoint/2010/main" val="1490903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Basics of Credit</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6953250" cy="2246769"/>
          </a:xfrm>
          <a:prstGeom prst="rect">
            <a:avLst/>
          </a:prstGeom>
          <a:noFill/>
        </p:spPr>
        <p:txBody>
          <a:bodyPr wrap="square" rtlCol="0">
            <a:spAutoFit/>
          </a:bodyPr>
          <a:lstStyle/>
          <a:p>
            <a:pPr marL="285750" indent="-285750">
              <a:buFont typeface="Arial" panose="020B0604020202020204" pitchFamily="34" charset="0"/>
              <a:buChar cha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REPORT</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 statement that has information about your credit history and current credit activity, showing details of how you are and have handled credit accounts.</a:t>
            </a:r>
            <a:endParaRPr lang="en-US" sz="28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439017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Basics of Credit</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6953250" cy="954107"/>
          </a:xfrm>
          <a:prstGeom prst="rect">
            <a:avLst/>
          </a:prstGeom>
          <a:noFill/>
        </p:spPr>
        <p:txBody>
          <a:bodyPr wrap="square" rtlCol="0">
            <a:spAutoFit/>
          </a:bodyPr>
          <a:lstStyle/>
          <a:p>
            <a:pPr marL="285750" indent="-285750">
              <a:buFont typeface="Arial" panose="020B0604020202020204" pitchFamily="34" charset="0"/>
              <a:buChar cha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REPORT</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there are 3 credit bureaus that generate credit reports</a:t>
            </a:r>
            <a:endParaRPr lang="en-US" sz="2800" dirty="0">
              <a:solidFill>
                <a:srgbClr val="FFFFFF"/>
              </a:solidFill>
              <a:latin typeface="Century Gothic" panose="020B0502020202020204" pitchFamily="34" charset="0"/>
            </a:endParaRPr>
          </a:p>
        </p:txBody>
      </p:sp>
      <p:grpSp>
        <p:nvGrpSpPr>
          <p:cNvPr id="3" name="Group 2">
            <a:extLst>
              <a:ext uri="{FF2B5EF4-FFF2-40B4-BE49-F238E27FC236}">
                <a16:creationId xmlns:a16="http://schemas.microsoft.com/office/drawing/2014/main" id="{38972838-007D-A64E-F1C9-77C877472DFC}"/>
              </a:ext>
            </a:extLst>
          </p:cNvPr>
          <p:cNvGrpSpPr/>
          <p:nvPr/>
        </p:nvGrpSpPr>
        <p:grpSpPr>
          <a:xfrm>
            <a:off x="975469" y="3429000"/>
            <a:ext cx="10241062" cy="2175572"/>
            <a:chOff x="892030" y="3393570"/>
            <a:chExt cx="10241062" cy="2175572"/>
          </a:xfrm>
        </p:grpSpPr>
        <p:pic>
          <p:nvPicPr>
            <p:cNvPr id="17" name="Picture 16" descr="Logo, company name&#10;&#10;Description automatically generated">
              <a:extLst>
                <a:ext uri="{FF2B5EF4-FFF2-40B4-BE49-F238E27FC236}">
                  <a16:creationId xmlns:a16="http://schemas.microsoft.com/office/drawing/2014/main" id="{1DBC450B-A5A1-1B16-8B47-D581CD8F7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030" y="3429000"/>
              <a:ext cx="3442226" cy="1147409"/>
            </a:xfrm>
            <a:prstGeom prst="rect">
              <a:avLst/>
            </a:prstGeom>
          </p:spPr>
        </p:pic>
        <p:pic>
          <p:nvPicPr>
            <p:cNvPr id="19" name="Picture 18" descr="A close up of a logo&#10;&#10;Description automatically generated with low confidence">
              <a:extLst>
                <a:ext uri="{FF2B5EF4-FFF2-40B4-BE49-F238E27FC236}">
                  <a16:creationId xmlns:a16="http://schemas.microsoft.com/office/drawing/2014/main" id="{01E053E6-793E-C625-06CD-F948FCF1E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4256" y="4886747"/>
              <a:ext cx="3442226" cy="682395"/>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B3D6A3EC-FE6E-E858-6DAB-A35A939E3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6482" y="3393570"/>
              <a:ext cx="3356610" cy="877071"/>
            </a:xfrm>
            <a:prstGeom prst="rect">
              <a:avLst/>
            </a:prstGeom>
          </p:spPr>
        </p:pic>
      </p:grpSp>
    </p:spTree>
    <p:extLst>
      <p:ext uri="{BB962C8B-B14F-4D97-AF65-F5344CB8AC3E}">
        <p14:creationId xmlns:p14="http://schemas.microsoft.com/office/powerpoint/2010/main" val="1581653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Basics of Credit</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6953250" cy="1815882"/>
          </a:xfrm>
          <a:prstGeom prst="rect">
            <a:avLst/>
          </a:prstGeom>
          <a:noFill/>
        </p:spPr>
        <p:txBody>
          <a:bodyPr wrap="square" rtlCol="0">
            <a:spAutoFit/>
          </a:bodyPr>
          <a:lstStyle/>
          <a:p>
            <a:pPr marL="285750" indent="-285750">
              <a:buFont typeface="Arial" panose="020B0604020202020204" pitchFamily="34" charset="0"/>
              <a:buChar cha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REPORT</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Three credit bureaus</a:t>
            </a:r>
          </a:p>
          <a:p>
            <a:pPr marL="742950" lvl="1" indent="-285750">
              <a:buFont typeface="Arial" panose="020B0604020202020204" pitchFamily="34" charset="0"/>
              <a:buChar char="•"/>
            </a:pPr>
            <a:r>
              <a:rPr lang="en-US" sz="2800" dirty="0">
                <a:solidFill>
                  <a:srgbClr val="FFFFFF"/>
                </a:solidFill>
                <a:latin typeface="Century Gothic" panose="020B0502020202020204" pitchFamily="34" charset="0"/>
              </a:rPr>
              <a:t>Can be accessed for free at: </a:t>
            </a:r>
            <a:r>
              <a:rPr lang="en-US" sz="2800" b="1" u="sng" dirty="0">
                <a:solidFill>
                  <a:srgbClr val="FFFFFF"/>
                </a:solidFill>
                <a:latin typeface="Century Gothic" panose="020B0502020202020204" pitchFamily="34" charset="0"/>
              </a:rPr>
              <a:t>AnnualCreditReport.com</a:t>
            </a:r>
          </a:p>
        </p:txBody>
      </p:sp>
      <p:pic>
        <p:nvPicPr>
          <p:cNvPr id="8" name="Picture 7">
            <a:extLst>
              <a:ext uri="{FF2B5EF4-FFF2-40B4-BE49-F238E27FC236}">
                <a16:creationId xmlns:a16="http://schemas.microsoft.com/office/drawing/2014/main" id="{22A48722-1E6B-ECB0-04EF-642B133DDD2F}"/>
              </a:ext>
            </a:extLst>
          </p:cNvPr>
          <p:cNvPicPr>
            <a:picLocks noChangeAspect="1"/>
          </p:cNvPicPr>
          <p:nvPr/>
        </p:nvPicPr>
        <p:blipFill rotWithShape="1">
          <a:blip r:embed="rId3">
            <a:extLst>
              <a:ext uri="{28A0092B-C50C-407E-A947-70E740481C1C}">
                <a14:useLocalDpi xmlns:a14="http://schemas.microsoft.com/office/drawing/2010/main" val="0"/>
              </a:ext>
            </a:extLst>
          </a:blip>
          <a:srcRect t="4460" b="4460"/>
          <a:stretch/>
        </p:blipFill>
        <p:spPr>
          <a:xfrm>
            <a:off x="1650990" y="3942770"/>
            <a:ext cx="8890020" cy="2915230"/>
          </a:xfrm>
          <a:prstGeom prst="rect">
            <a:avLst/>
          </a:prstGeom>
        </p:spPr>
      </p:pic>
    </p:spTree>
    <p:extLst>
      <p:ext uri="{BB962C8B-B14F-4D97-AF65-F5344CB8AC3E}">
        <p14:creationId xmlns:p14="http://schemas.microsoft.com/office/powerpoint/2010/main" val="2413595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Basics of Credit</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7970520" cy="4401205"/>
          </a:xfrm>
          <a:prstGeom prst="rect">
            <a:avLst/>
          </a:prstGeom>
          <a:noFill/>
        </p:spPr>
        <p:txBody>
          <a:bodyPr wrap="square" rtlCol="0">
            <a:spAutoFit/>
          </a:bodyPr>
          <a:lstStyle/>
          <a:p>
            <a:pPr marL="285750" indent="-285750">
              <a:buFont typeface="Arial" panose="020B0604020202020204" pitchFamily="34" charset="0"/>
              <a:buChar cha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REPORT</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Three credit bureaus</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Can be accessed for free at: </a:t>
            </a:r>
            <a:r>
              <a:rPr lang="en-US" sz="2800" b="1" u="sng" dirty="0">
                <a:solidFill>
                  <a:srgbClr val="FFFFFF">
                    <a:alpha val="30000"/>
                  </a:srgbClr>
                </a:solidFill>
                <a:latin typeface="Century Gothic" panose="020B0502020202020204" pitchFamily="34" charset="0"/>
              </a:rPr>
              <a:t>AnnualCreditReport.com</a:t>
            </a:r>
          </a:p>
          <a:p>
            <a:pPr marL="742950" lvl="1" indent="-285750">
              <a:buFont typeface="Arial" panose="020B0604020202020204" pitchFamily="34" charset="0"/>
              <a:buChar char="•"/>
            </a:pPr>
            <a:r>
              <a:rPr lang="en-US" sz="2800" dirty="0">
                <a:solidFill>
                  <a:srgbClr val="FFFFFF"/>
                </a:solidFill>
                <a:latin typeface="Century Gothic" panose="020B0502020202020204" pitchFamily="34" charset="0"/>
              </a:rPr>
              <a:t>Includes: </a:t>
            </a:r>
          </a:p>
          <a:p>
            <a:pPr marL="1200150" lvl="2" indent="-285750">
              <a:buFont typeface="Arial" panose="020B0604020202020204" pitchFamily="34" charset="0"/>
              <a:buChar char="•"/>
            </a:pPr>
            <a:r>
              <a:rPr lang="en-US" sz="2800" dirty="0">
                <a:solidFill>
                  <a:srgbClr val="FFFFFF"/>
                </a:solidFill>
                <a:latin typeface="Century Gothic" panose="020B0502020202020204" pitchFamily="34" charset="0"/>
              </a:rPr>
              <a:t>Your identifying information</a:t>
            </a:r>
          </a:p>
          <a:p>
            <a:pPr marL="1200150" lvl="2" indent="-285750">
              <a:buFont typeface="Arial" panose="020B0604020202020204" pitchFamily="34" charset="0"/>
              <a:buChar char="•"/>
            </a:pPr>
            <a:r>
              <a:rPr lang="en-US" sz="2800" dirty="0">
                <a:solidFill>
                  <a:srgbClr val="FFFFFF"/>
                </a:solidFill>
                <a:latin typeface="Century Gothic" panose="020B0502020202020204" pitchFamily="34" charset="0"/>
              </a:rPr>
              <a:t>Credit &amp; Account history/info</a:t>
            </a:r>
          </a:p>
          <a:p>
            <a:pPr marL="1200150" lvl="2" indent="-285750">
              <a:buFont typeface="Arial" panose="020B0604020202020204" pitchFamily="34" charset="0"/>
              <a:buChar char="•"/>
            </a:pPr>
            <a:r>
              <a:rPr lang="en-US" sz="2800" dirty="0">
                <a:solidFill>
                  <a:srgbClr val="FFFFFF"/>
                </a:solidFill>
                <a:latin typeface="Century Gothic" panose="020B0502020202020204" pitchFamily="34" charset="0"/>
              </a:rPr>
              <a:t>Bankruptcies &amp; collection accounts</a:t>
            </a:r>
          </a:p>
          <a:p>
            <a:pPr marL="1200150" lvl="2" indent="-285750">
              <a:buFont typeface="Arial" panose="020B0604020202020204" pitchFamily="34" charset="0"/>
              <a:buChar char="•"/>
            </a:pPr>
            <a:r>
              <a:rPr lang="en-US" sz="2800" dirty="0">
                <a:solidFill>
                  <a:srgbClr val="FFFFFF"/>
                </a:solidFill>
                <a:latin typeface="Century Gothic" panose="020B0502020202020204" pitchFamily="34" charset="0"/>
              </a:rPr>
              <a:t>Who has accessed your credit report (inquiries)</a:t>
            </a:r>
          </a:p>
        </p:txBody>
      </p:sp>
    </p:spTree>
    <p:extLst>
      <p:ext uri="{BB962C8B-B14F-4D97-AF65-F5344CB8AC3E}">
        <p14:creationId xmlns:p14="http://schemas.microsoft.com/office/powerpoint/2010/main" val="3431371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Basics of Credit</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6953250" cy="2246769"/>
          </a:xfrm>
          <a:prstGeom prst="rect">
            <a:avLst/>
          </a:prstGeom>
          <a:noFill/>
        </p:spPr>
        <p:txBody>
          <a:bodyPr wrap="square" rtlCol="0">
            <a:spAutoFit/>
          </a:bodyPr>
          <a:lstStyle/>
          <a:p>
            <a:pPr marL="285750" indent="-285750">
              <a:buFont typeface="Arial" panose="020B0604020202020204" pitchFamily="34" charset="0"/>
              <a:buChar cha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SCORE</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 three-digit number that uses information from your credit report to predict how likely you are to pay back as agreed credit that may be extended to you.</a:t>
            </a:r>
            <a:endParaRPr lang="en-US" sz="28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4230228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3282308-968D-984F-8466-3EB6FFBF78E0}"/>
              </a:ext>
            </a:extLst>
          </p:cNvPr>
          <p:cNvSpPr>
            <a:spLocks noGrp="1"/>
          </p:cNvSpPr>
          <p:nvPr>
            <p:ph type="body" sz="quarter" idx="12"/>
          </p:nvPr>
        </p:nvSpPr>
        <p:spPr>
          <a:xfrm>
            <a:off x="5772332" y="272815"/>
            <a:ext cx="4505524" cy="865117"/>
          </a:xfrm>
        </p:spPr>
        <p:txBody>
          <a:bodyPr lIns="91440">
            <a:noAutofit/>
          </a:bodyPr>
          <a:lstStyle/>
          <a:p>
            <a:r>
              <a:rPr lang="en-US" sz="4800" dirty="0"/>
              <a:t>Today’s </a:t>
            </a:r>
            <a:r>
              <a:rPr lang="en-US" dirty="0">
                <a:solidFill>
                  <a:srgbClr val="8C2332"/>
                </a:solidFill>
              </a:rPr>
              <a:t>Webinar</a:t>
            </a:r>
          </a:p>
        </p:txBody>
      </p:sp>
      <p:grpSp>
        <p:nvGrpSpPr>
          <p:cNvPr id="2" name="Group 1">
            <a:extLst>
              <a:ext uri="{FF2B5EF4-FFF2-40B4-BE49-F238E27FC236}">
                <a16:creationId xmlns:a16="http://schemas.microsoft.com/office/drawing/2014/main" id="{8A74D73C-0C6B-424F-8C62-508C32254269}"/>
              </a:ext>
            </a:extLst>
          </p:cNvPr>
          <p:cNvGrpSpPr/>
          <p:nvPr/>
        </p:nvGrpSpPr>
        <p:grpSpPr>
          <a:xfrm>
            <a:off x="5864058" y="1865028"/>
            <a:ext cx="5398292" cy="740539"/>
            <a:chOff x="6924762" y="667870"/>
            <a:chExt cx="5398292" cy="740539"/>
          </a:xfrm>
        </p:grpSpPr>
        <p:sp>
          <p:nvSpPr>
            <p:cNvPr id="39" name="Text Placeholder 10">
              <a:extLst>
                <a:ext uri="{FF2B5EF4-FFF2-40B4-BE49-F238E27FC236}">
                  <a16:creationId xmlns:a16="http://schemas.microsoft.com/office/drawing/2014/main" id="{AFE82D45-654E-4274-8E5F-DCA4905D6339}"/>
                </a:ext>
              </a:extLst>
            </p:cNvPr>
            <p:cNvSpPr txBox="1">
              <a:spLocks/>
            </p:cNvSpPr>
            <p:nvPr/>
          </p:nvSpPr>
          <p:spPr>
            <a:xfrm>
              <a:off x="6924763" y="1051579"/>
              <a:ext cx="5398291" cy="356830"/>
            </a:xfrm>
            <a:prstGeom prst="rect">
              <a:avLst/>
            </a:prstGeom>
          </p:spPr>
          <p:txBody>
            <a:bodyPr lIns="91440" tIns="45720" rIns="91440" bIns="45720" anchor="t"/>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44546A">
                      <a:lumMod val="75000"/>
                    </a:srgbClr>
                  </a:solidFill>
                  <a:effectLst/>
                  <a:uLnTx/>
                  <a:uFillTx/>
                  <a:latin typeface="Klinic Slab Book"/>
                  <a:ea typeface="Open Sans"/>
                  <a:cs typeface="Open Sans"/>
                </a:rPr>
                <a:t>We will ask our presenter to answer the questions submitted before the webinar first, then turn to new questions.</a:t>
              </a:r>
              <a:endParaRPr kumimoji="0" lang="en-US" sz="1200" b="0" i="0" u="none" strike="noStrike" kern="1200" cap="none" spc="0" normalizeH="0" baseline="0" noProof="0" dirty="0">
                <a:ln>
                  <a:noFill/>
                </a:ln>
                <a:solidFill>
                  <a:srgbClr val="44546A">
                    <a:lumMod val="75000"/>
                  </a:srgbClr>
                </a:solidFill>
                <a:effectLst/>
                <a:uLnTx/>
                <a:uFillTx/>
                <a:latin typeface="Klinic Slab Book" pitchFamily="50" charset="0"/>
                <a:ea typeface="Open Sans" panose="020B0606030504020204" pitchFamily="34" charset="0"/>
                <a:cs typeface="Open Sans" panose="020B0606030504020204" pitchFamily="34" charset="0"/>
              </a:endParaRPr>
            </a:p>
          </p:txBody>
        </p:sp>
        <p:sp>
          <p:nvSpPr>
            <p:cNvPr id="40" name="Text Placeholder 11">
              <a:extLst>
                <a:ext uri="{FF2B5EF4-FFF2-40B4-BE49-F238E27FC236}">
                  <a16:creationId xmlns:a16="http://schemas.microsoft.com/office/drawing/2014/main" id="{F2A9690A-A926-40FC-89FB-7E16B54FDA16}"/>
                </a:ext>
              </a:extLst>
            </p:cNvPr>
            <p:cNvSpPr txBox="1">
              <a:spLocks/>
            </p:cNvSpPr>
            <p:nvPr/>
          </p:nvSpPr>
          <p:spPr>
            <a:xfrm>
              <a:off x="6924762" y="667870"/>
              <a:ext cx="3667767"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Gilroy Bold" panose="00000800000000000000" pitchFamily="50" charset="0"/>
                  <a:ea typeface="Open Sans" panose="020B0606030504020204" pitchFamily="34" charset="0"/>
                  <a:cs typeface="Poppins SemiBold" panose="02000000000000000000" pitchFamily="2" charset="77"/>
                </a:rPr>
                <a:t>Format</a:t>
              </a:r>
              <a:endParaRPr kumimoji="0" lang="en-US" sz="2400" b="1" i="0" u="none" strike="noStrike" kern="1200" cap="none" spc="0" normalizeH="0" baseline="0" noProof="0" dirty="0">
                <a:ln>
                  <a:noFill/>
                </a:ln>
                <a:solidFill>
                  <a:srgbClr val="8C2332"/>
                </a:solidFill>
                <a:effectLst/>
                <a:uLnTx/>
                <a:uFillTx/>
                <a:latin typeface="Gilroy Bold" panose="00000800000000000000" pitchFamily="50" charset="0"/>
                <a:ea typeface="Open Sans" panose="020B0606030504020204" pitchFamily="34" charset="0"/>
                <a:cs typeface="Poppins SemiBold" panose="02000000000000000000" pitchFamily="2" charset="77"/>
              </a:endParaRPr>
            </a:p>
          </p:txBody>
        </p:sp>
      </p:grpSp>
      <p:grpSp>
        <p:nvGrpSpPr>
          <p:cNvPr id="3" name="Group 2">
            <a:extLst>
              <a:ext uri="{FF2B5EF4-FFF2-40B4-BE49-F238E27FC236}">
                <a16:creationId xmlns:a16="http://schemas.microsoft.com/office/drawing/2014/main" id="{8B331BA3-3BA9-4122-8AA3-5597FF7C47A1}"/>
              </a:ext>
            </a:extLst>
          </p:cNvPr>
          <p:cNvGrpSpPr/>
          <p:nvPr/>
        </p:nvGrpSpPr>
        <p:grpSpPr>
          <a:xfrm>
            <a:off x="5864058" y="2889964"/>
            <a:ext cx="4806990" cy="722249"/>
            <a:chOff x="6924762" y="2167093"/>
            <a:chExt cx="4806990" cy="722249"/>
          </a:xfrm>
        </p:grpSpPr>
        <p:sp>
          <p:nvSpPr>
            <p:cNvPr id="41" name="Text Placeholder 12">
              <a:extLst>
                <a:ext uri="{FF2B5EF4-FFF2-40B4-BE49-F238E27FC236}">
                  <a16:creationId xmlns:a16="http://schemas.microsoft.com/office/drawing/2014/main" id="{15A6BEEC-BF36-49E5-8AFD-4F220B486EBC}"/>
                </a:ext>
              </a:extLst>
            </p:cNvPr>
            <p:cNvSpPr txBox="1">
              <a:spLocks/>
            </p:cNvSpPr>
            <p:nvPr/>
          </p:nvSpPr>
          <p:spPr>
            <a:xfrm>
              <a:off x="6924764" y="2532513"/>
              <a:ext cx="4806988" cy="356829"/>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44546A">
                      <a:lumMod val="75000"/>
                    </a:srgbClr>
                  </a:solidFill>
                  <a:effectLst/>
                  <a:uLnTx/>
                  <a:uFillTx/>
                  <a:latin typeface="Klinic Slab Book" pitchFamily="50" charset="0"/>
                  <a:ea typeface="Open Sans" panose="020B0606030504020204" pitchFamily="34" charset="0"/>
                  <a:cs typeface="Open Sans" panose="020B0606030504020204" pitchFamily="34" charset="0"/>
                </a:rPr>
                <a:t>Make sure you are in a quiet place without distractions.</a:t>
              </a:r>
            </a:p>
          </p:txBody>
        </p:sp>
        <p:sp>
          <p:nvSpPr>
            <p:cNvPr id="42" name="Text Placeholder 13">
              <a:extLst>
                <a:ext uri="{FF2B5EF4-FFF2-40B4-BE49-F238E27FC236}">
                  <a16:creationId xmlns:a16="http://schemas.microsoft.com/office/drawing/2014/main" id="{6B9E3C38-0DC5-4001-A800-87CF5B4A9B67}"/>
                </a:ext>
              </a:extLst>
            </p:cNvPr>
            <p:cNvSpPr txBox="1">
              <a:spLocks/>
            </p:cNvSpPr>
            <p:nvPr/>
          </p:nvSpPr>
          <p:spPr>
            <a:xfrm>
              <a:off x="6924762" y="2167093"/>
              <a:ext cx="4413798" cy="347132"/>
            </a:xfrm>
            <a:prstGeom prst="rect">
              <a:avLst/>
            </a:prstGeom>
          </p:spPr>
          <p:txBody>
            <a:bodyPr lIns="91440" tIns="45720" rIns="91440" bIns="45720" anchor="t"/>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Gilroy Bold"/>
                  <a:ea typeface="Open Sans"/>
                </a:rPr>
                <a:t>Reducing Background </a:t>
              </a:r>
              <a:r>
                <a:rPr kumimoji="0" lang="en-US" sz="2000" b="1" i="0" u="none" strike="noStrike" kern="1200" cap="none" spc="0" normalizeH="0" baseline="0" noProof="0">
                  <a:ln>
                    <a:noFill/>
                  </a:ln>
                  <a:solidFill>
                    <a:srgbClr val="8C2332"/>
                  </a:solidFill>
                  <a:effectLst/>
                  <a:uLnTx/>
                  <a:uFillTx/>
                  <a:latin typeface="Gilroy Bold"/>
                  <a:ea typeface="Open Sans"/>
                </a:rPr>
                <a:t>Noise</a:t>
              </a:r>
            </a:p>
          </p:txBody>
        </p:sp>
      </p:grpSp>
      <p:grpSp>
        <p:nvGrpSpPr>
          <p:cNvPr id="4" name="Group 3">
            <a:extLst>
              <a:ext uri="{FF2B5EF4-FFF2-40B4-BE49-F238E27FC236}">
                <a16:creationId xmlns:a16="http://schemas.microsoft.com/office/drawing/2014/main" id="{A33EFC7F-8568-413A-ACCB-BEEC5F0E8B84}"/>
              </a:ext>
            </a:extLst>
          </p:cNvPr>
          <p:cNvGrpSpPr/>
          <p:nvPr/>
        </p:nvGrpSpPr>
        <p:grpSpPr>
          <a:xfrm>
            <a:off x="5864060" y="3924042"/>
            <a:ext cx="4912186" cy="758282"/>
            <a:chOff x="6924764" y="3676220"/>
            <a:chExt cx="4912186" cy="758282"/>
          </a:xfrm>
        </p:grpSpPr>
        <p:sp>
          <p:nvSpPr>
            <p:cNvPr id="43" name="Text Placeholder 12">
              <a:extLst>
                <a:ext uri="{FF2B5EF4-FFF2-40B4-BE49-F238E27FC236}">
                  <a16:creationId xmlns:a16="http://schemas.microsoft.com/office/drawing/2014/main" id="{FF3814FA-A054-49DC-B266-F3330F5952E6}"/>
                </a:ext>
              </a:extLst>
            </p:cNvPr>
            <p:cNvSpPr txBox="1">
              <a:spLocks/>
            </p:cNvSpPr>
            <p:nvPr/>
          </p:nvSpPr>
          <p:spPr>
            <a:xfrm>
              <a:off x="6924765" y="3995920"/>
              <a:ext cx="4912185" cy="438582"/>
            </a:xfrm>
            <a:prstGeom prst="rect">
              <a:avLst/>
            </a:prstGeom>
          </p:spPr>
          <p:txBody>
            <a:bodyPr wrap="square" lIns="91440" tIns="45720" rIns="91440" bIns="45720" anchor="t">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44546A">
                      <a:lumMod val="75000"/>
                    </a:srgbClr>
                  </a:solidFill>
                  <a:effectLst/>
                  <a:uLnTx/>
                  <a:uFillTx/>
                  <a:latin typeface="Klinic Slab Book"/>
                  <a:ea typeface="Open Sans"/>
                  <a:cs typeface="Open Sans"/>
                </a:rPr>
                <a:t>If you have a question, use the Q&amp;A feature to let us know.</a:t>
              </a:r>
              <a:endParaRPr kumimoji="0" lang="en-US" sz="1500" b="0" i="0" u="none" strike="noStrike" kern="1200" cap="none" spc="0" normalizeH="0" baseline="0" noProof="0" dirty="0">
                <a:ln>
                  <a:noFill/>
                </a:ln>
                <a:solidFill>
                  <a:srgbClr val="44546A">
                    <a:lumMod val="75000"/>
                  </a:srgbClr>
                </a:solidFill>
                <a:effectLst/>
                <a:uLnTx/>
                <a:uFillTx/>
                <a:latin typeface="Klinic Slab Book" pitchFamily="50" charset="0"/>
                <a:ea typeface="Open Sans" panose="020B0606030504020204" pitchFamily="34" charset="0"/>
                <a:cs typeface="Open Sans" panose="020B0606030504020204" pitchFamily="34" charset="0"/>
              </a:endParaRPr>
            </a:p>
          </p:txBody>
        </p:sp>
        <p:sp>
          <p:nvSpPr>
            <p:cNvPr id="44" name="Text Placeholder 13">
              <a:extLst>
                <a:ext uri="{FF2B5EF4-FFF2-40B4-BE49-F238E27FC236}">
                  <a16:creationId xmlns:a16="http://schemas.microsoft.com/office/drawing/2014/main" id="{AF9A5539-BCE0-4B37-B6AE-AFB376BD9F37}"/>
                </a:ext>
              </a:extLst>
            </p:cNvPr>
            <p:cNvSpPr txBox="1">
              <a:spLocks/>
            </p:cNvSpPr>
            <p:nvPr/>
          </p:nvSpPr>
          <p:spPr>
            <a:xfrm>
              <a:off x="6924764" y="3676220"/>
              <a:ext cx="4550956" cy="400110"/>
            </a:xfrm>
            <a:prstGeom prst="rect">
              <a:avLst/>
            </a:prstGeom>
          </p:spPr>
          <p:txBody>
            <a:bodyPr lIns="91440" tIns="45720" rIns="91440" bIns="45720" anchor="t">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Gilroy Bold"/>
                  <a:ea typeface="Open Sans"/>
                </a:rPr>
                <a:t>Using the “Questions” </a:t>
              </a:r>
              <a:r>
                <a:rPr kumimoji="0" lang="en-US" sz="2000" b="1" i="0" u="none" strike="noStrike" kern="1200" cap="none" spc="0" normalizeH="0" baseline="0" noProof="0">
                  <a:ln>
                    <a:noFill/>
                  </a:ln>
                  <a:solidFill>
                    <a:srgbClr val="8C2332"/>
                  </a:solidFill>
                  <a:effectLst/>
                  <a:uLnTx/>
                  <a:uFillTx/>
                  <a:latin typeface="Gilroy Bold"/>
                  <a:ea typeface="Open Sans"/>
                </a:rPr>
                <a:t>Feature</a:t>
              </a:r>
            </a:p>
          </p:txBody>
        </p:sp>
      </p:grpSp>
      <p:grpSp>
        <p:nvGrpSpPr>
          <p:cNvPr id="5" name="Group 4">
            <a:extLst>
              <a:ext uri="{FF2B5EF4-FFF2-40B4-BE49-F238E27FC236}">
                <a16:creationId xmlns:a16="http://schemas.microsoft.com/office/drawing/2014/main" id="{C7023A6E-44DA-4F27-9EEA-4FB41E2F0E06}"/>
              </a:ext>
            </a:extLst>
          </p:cNvPr>
          <p:cNvGrpSpPr/>
          <p:nvPr/>
        </p:nvGrpSpPr>
        <p:grpSpPr>
          <a:xfrm>
            <a:off x="5864058" y="5002024"/>
            <a:ext cx="5172746" cy="1047365"/>
            <a:chOff x="6924762" y="4962427"/>
            <a:chExt cx="5172746" cy="1047365"/>
          </a:xfrm>
        </p:grpSpPr>
        <p:sp>
          <p:nvSpPr>
            <p:cNvPr id="45" name="Text Placeholder 12">
              <a:extLst>
                <a:ext uri="{FF2B5EF4-FFF2-40B4-BE49-F238E27FC236}">
                  <a16:creationId xmlns:a16="http://schemas.microsoft.com/office/drawing/2014/main" id="{94ADC2A8-F3B5-4E6A-A302-B2D75181F301}"/>
                </a:ext>
              </a:extLst>
            </p:cNvPr>
            <p:cNvSpPr txBox="1">
              <a:spLocks/>
            </p:cNvSpPr>
            <p:nvPr/>
          </p:nvSpPr>
          <p:spPr>
            <a:xfrm>
              <a:off x="6924763" y="5364423"/>
              <a:ext cx="5172745" cy="645369"/>
            </a:xfrm>
            <a:prstGeom prst="rect">
              <a:avLst/>
            </a:prstGeom>
          </p:spPr>
          <p:txBody>
            <a:bodyPr wrap="square" lIns="91440" tIns="45720" rIns="91440" bIns="45720" anchor="t">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44546A">
                      <a:lumMod val="75000"/>
                    </a:srgbClr>
                  </a:solidFill>
                  <a:effectLst/>
                  <a:uLnTx/>
                  <a:uFillTx/>
                  <a:latin typeface="Klinic Slab Book"/>
                  <a:ea typeface="Open Sans"/>
                  <a:cs typeface="Open Sans"/>
                </a:rPr>
                <a:t>This presentation is being recording and will be posted on our YouTube channel to re-watch.</a:t>
              </a:r>
            </a:p>
          </p:txBody>
        </p:sp>
        <p:sp>
          <p:nvSpPr>
            <p:cNvPr id="46" name="Text Placeholder 13">
              <a:extLst>
                <a:ext uri="{FF2B5EF4-FFF2-40B4-BE49-F238E27FC236}">
                  <a16:creationId xmlns:a16="http://schemas.microsoft.com/office/drawing/2014/main" id="{AF461267-DD5D-4EB2-982F-AAFB7184C08B}"/>
                </a:ext>
              </a:extLst>
            </p:cNvPr>
            <p:cNvSpPr txBox="1">
              <a:spLocks/>
            </p:cNvSpPr>
            <p:nvPr/>
          </p:nvSpPr>
          <p:spPr>
            <a:xfrm>
              <a:off x="6924762" y="4962427"/>
              <a:ext cx="4276634" cy="400110"/>
            </a:xfrm>
            <a:prstGeom prst="rect">
              <a:avLst/>
            </a:prstGeom>
          </p:spPr>
          <p:txBody>
            <a:bodyPr wrap="square">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Gilroy Bold" panose="00000800000000000000" pitchFamily="50" charset="0"/>
                  <a:ea typeface="Open Sans" panose="020B0606030504020204" pitchFamily="34" charset="0"/>
                </a:rPr>
                <a:t>Presentation &amp; </a:t>
              </a:r>
              <a:r>
                <a:rPr kumimoji="0" lang="en-US" sz="2000" b="1" i="0" u="none" strike="noStrike" kern="1200" cap="none" spc="0" normalizeH="0" baseline="0" noProof="0" dirty="0">
                  <a:ln>
                    <a:noFill/>
                  </a:ln>
                  <a:solidFill>
                    <a:srgbClr val="8C2332"/>
                  </a:solidFill>
                  <a:effectLst/>
                  <a:uLnTx/>
                  <a:uFillTx/>
                  <a:latin typeface="Gilroy Bold" panose="00000800000000000000" pitchFamily="50" charset="0"/>
                  <a:ea typeface="Open Sans" panose="020B0606030504020204" pitchFamily="34" charset="0"/>
                </a:rPr>
                <a:t>Recording</a:t>
              </a:r>
            </a:p>
          </p:txBody>
        </p:sp>
      </p:grpSp>
      <p:pic>
        <p:nvPicPr>
          <p:cNvPr id="15" name="Picture Placeholder 14">
            <a:extLst>
              <a:ext uri="{FF2B5EF4-FFF2-40B4-BE49-F238E27FC236}">
                <a16:creationId xmlns:a16="http://schemas.microsoft.com/office/drawing/2014/main" id="{93396C7F-E80B-4735-9622-A85D75D43000}"/>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tretch>
            <a:fillRect/>
          </a:stretch>
        </p:blipFill>
        <p:spPr>
          <a:xfrm>
            <a:off x="0" y="223090"/>
            <a:ext cx="4276634" cy="6411820"/>
          </a:xfrm>
        </p:spPr>
      </p:pic>
      <p:sp>
        <p:nvSpPr>
          <p:cNvPr id="16" name="Rectangle 15"/>
          <p:cNvSpPr/>
          <p:nvPr/>
        </p:nvSpPr>
        <p:spPr>
          <a:xfrm>
            <a:off x="10528419" y="341832"/>
            <a:ext cx="1663581" cy="1341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Light"/>
              <a:ea typeface="+mn-ea"/>
              <a:cs typeface="+mn-cs"/>
            </a:endParaRPr>
          </a:p>
        </p:txBody>
      </p:sp>
    </p:spTree>
    <p:extLst>
      <p:ext uri="{BB962C8B-B14F-4D97-AF65-F5344CB8AC3E}">
        <p14:creationId xmlns:p14="http://schemas.microsoft.com/office/powerpoint/2010/main" val="32145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Basics of Credit</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6953250" cy="523220"/>
          </a:xfrm>
          <a:prstGeom prst="rect">
            <a:avLst/>
          </a:prstGeom>
          <a:noFill/>
        </p:spPr>
        <p:txBody>
          <a:bodyPr wrap="square" rtlCol="0">
            <a:spAutoFit/>
          </a:bodyPr>
          <a:lstStyle/>
          <a:p>
            <a:pPr marL="285750" indent="-285750">
              <a:buFont typeface="Arial" panose="020B0604020202020204" pitchFamily="34" charset="0"/>
              <a:buChar cha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SCORES</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lang="en-US" sz="2800" dirty="0">
              <a:solidFill>
                <a:srgbClr val="FFFFFF"/>
              </a:solidFill>
              <a:latin typeface="Century Gothic" panose="020B0502020202020204" pitchFamily="34" charset="0"/>
            </a:endParaRPr>
          </a:p>
        </p:txBody>
      </p:sp>
      <p:grpSp>
        <p:nvGrpSpPr>
          <p:cNvPr id="3" name="Group 2">
            <a:extLst>
              <a:ext uri="{FF2B5EF4-FFF2-40B4-BE49-F238E27FC236}">
                <a16:creationId xmlns:a16="http://schemas.microsoft.com/office/drawing/2014/main" id="{060F6DBE-39BA-45F9-01E9-48517696E159}"/>
              </a:ext>
            </a:extLst>
          </p:cNvPr>
          <p:cNvGrpSpPr/>
          <p:nvPr/>
        </p:nvGrpSpPr>
        <p:grpSpPr>
          <a:xfrm>
            <a:off x="1376363" y="2798334"/>
            <a:ext cx="9439273" cy="3878597"/>
            <a:chOff x="1616603" y="2842243"/>
            <a:chExt cx="9439273" cy="3878597"/>
          </a:xfrm>
        </p:grpSpPr>
        <p:sp>
          <p:nvSpPr>
            <p:cNvPr id="6" name="Flowchart: Data 5">
              <a:extLst>
                <a:ext uri="{FF2B5EF4-FFF2-40B4-BE49-F238E27FC236}">
                  <a16:creationId xmlns:a16="http://schemas.microsoft.com/office/drawing/2014/main" id="{910ED2A6-A7C7-0AF0-564F-9DCB4E8E28FD}"/>
                </a:ext>
              </a:extLst>
            </p:cNvPr>
            <p:cNvSpPr/>
            <p:nvPr/>
          </p:nvSpPr>
          <p:spPr>
            <a:xfrm>
              <a:off x="1616603" y="2842243"/>
              <a:ext cx="2143125" cy="2914650"/>
            </a:xfrm>
            <a:prstGeom prst="flowChartInputOutput">
              <a:avLst/>
            </a:prstGeom>
            <a:solidFill>
              <a:srgbClr val="88C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ata 6">
              <a:extLst>
                <a:ext uri="{FF2B5EF4-FFF2-40B4-BE49-F238E27FC236}">
                  <a16:creationId xmlns:a16="http://schemas.microsoft.com/office/drawing/2014/main" id="{7BE030AD-69CF-5BD2-0EA1-105FAB9203C3}"/>
                </a:ext>
              </a:extLst>
            </p:cNvPr>
            <p:cNvSpPr/>
            <p:nvPr/>
          </p:nvSpPr>
          <p:spPr>
            <a:xfrm>
              <a:off x="3440640" y="2842243"/>
              <a:ext cx="2143125" cy="2914650"/>
            </a:xfrm>
            <a:prstGeom prst="flowChartInputOutput">
              <a:avLst/>
            </a:prstGeom>
            <a:solidFill>
              <a:srgbClr val="88C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ata 7">
              <a:extLst>
                <a:ext uri="{FF2B5EF4-FFF2-40B4-BE49-F238E27FC236}">
                  <a16:creationId xmlns:a16="http://schemas.microsoft.com/office/drawing/2014/main" id="{0EA54550-DEBD-AEE2-63BF-D7A743B5E98C}"/>
                </a:ext>
              </a:extLst>
            </p:cNvPr>
            <p:cNvSpPr/>
            <p:nvPr/>
          </p:nvSpPr>
          <p:spPr>
            <a:xfrm>
              <a:off x="5264677" y="2842243"/>
              <a:ext cx="2143125" cy="2914650"/>
            </a:xfrm>
            <a:prstGeom prst="flowChartInputOutput">
              <a:avLst/>
            </a:prstGeom>
            <a:solidFill>
              <a:srgbClr val="88C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ata 8">
              <a:extLst>
                <a:ext uri="{FF2B5EF4-FFF2-40B4-BE49-F238E27FC236}">
                  <a16:creationId xmlns:a16="http://schemas.microsoft.com/office/drawing/2014/main" id="{9CEBFCF3-6D85-2043-9AF8-8EB29739FBE1}"/>
                </a:ext>
              </a:extLst>
            </p:cNvPr>
            <p:cNvSpPr/>
            <p:nvPr/>
          </p:nvSpPr>
          <p:spPr>
            <a:xfrm>
              <a:off x="7088714" y="2842243"/>
              <a:ext cx="2143125" cy="2914650"/>
            </a:xfrm>
            <a:prstGeom prst="flowChartInputOutput">
              <a:avLst/>
            </a:prstGeom>
            <a:solidFill>
              <a:srgbClr val="88C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ata 9">
              <a:extLst>
                <a:ext uri="{FF2B5EF4-FFF2-40B4-BE49-F238E27FC236}">
                  <a16:creationId xmlns:a16="http://schemas.microsoft.com/office/drawing/2014/main" id="{64F91546-E17C-624A-AC8B-561EEABCC582}"/>
                </a:ext>
              </a:extLst>
            </p:cNvPr>
            <p:cNvSpPr/>
            <p:nvPr/>
          </p:nvSpPr>
          <p:spPr>
            <a:xfrm>
              <a:off x="8912751" y="2856697"/>
              <a:ext cx="2143125" cy="2914650"/>
            </a:xfrm>
            <a:prstGeom prst="flowChartInputOutput">
              <a:avLst/>
            </a:prstGeom>
            <a:solidFill>
              <a:srgbClr val="88C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E6960E1-BF98-AFAD-1843-42EB0ECA8964}"/>
                </a:ext>
              </a:extLst>
            </p:cNvPr>
            <p:cNvSpPr txBox="1"/>
            <p:nvPr/>
          </p:nvSpPr>
          <p:spPr>
            <a:xfrm>
              <a:off x="1969135" y="3159860"/>
              <a:ext cx="1404403" cy="2308324"/>
            </a:xfrm>
            <a:prstGeom prst="rect">
              <a:avLst/>
            </a:prstGeom>
            <a:noFill/>
          </p:spPr>
          <p:txBody>
            <a:bodyPr wrap="square" rtlCol="0">
              <a:spAutoFit/>
            </a:bodyPr>
            <a:lstStyle/>
            <a:p>
              <a:pPr algn="ctr"/>
              <a:r>
                <a:rPr lang="en-US" sz="3200" b="1" i="1" dirty="0">
                  <a:solidFill>
                    <a:schemeClr val="bg1"/>
                  </a:solidFill>
                  <a:latin typeface="Century Gothic" panose="020B0502020202020204" pitchFamily="34" charset="0"/>
                </a:rPr>
                <a:t>300 </a:t>
              </a:r>
            </a:p>
            <a:p>
              <a:pPr algn="ctr"/>
              <a:endParaRPr lang="en-US" sz="2400" b="1" i="1" dirty="0">
                <a:solidFill>
                  <a:schemeClr val="bg1"/>
                </a:solidFill>
                <a:latin typeface="Century Gothic" panose="020B0502020202020204" pitchFamily="34" charset="0"/>
              </a:endParaRPr>
            </a:p>
            <a:p>
              <a:pPr algn="ctr"/>
              <a:r>
                <a:rPr lang="en-US" sz="2400" b="1" i="1" dirty="0">
                  <a:solidFill>
                    <a:schemeClr val="bg1"/>
                  </a:solidFill>
                  <a:latin typeface="Century Gothic" panose="020B0502020202020204" pitchFamily="34" charset="0"/>
                </a:rPr>
                <a:t>-</a:t>
              </a:r>
            </a:p>
            <a:p>
              <a:pPr algn="ctr"/>
              <a:r>
                <a:rPr lang="en-US" sz="3200" b="1" i="1" dirty="0">
                  <a:solidFill>
                    <a:schemeClr val="bg1"/>
                  </a:solidFill>
                  <a:latin typeface="Century Gothic" panose="020B0502020202020204" pitchFamily="34" charset="0"/>
                </a:rPr>
                <a:t> </a:t>
              </a:r>
            </a:p>
            <a:p>
              <a:pPr algn="ctr"/>
              <a:r>
                <a:rPr lang="en-US" sz="3200" b="1" i="1" dirty="0">
                  <a:solidFill>
                    <a:schemeClr val="bg1"/>
                  </a:solidFill>
                  <a:latin typeface="Century Gothic" panose="020B0502020202020204" pitchFamily="34" charset="0"/>
                </a:rPr>
                <a:t>579</a:t>
              </a:r>
            </a:p>
          </p:txBody>
        </p:sp>
        <p:sp>
          <p:nvSpPr>
            <p:cNvPr id="12" name="TextBox 11">
              <a:extLst>
                <a:ext uri="{FF2B5EF4-FFF2-40B4-BE49-F238E27FC236}">
                  <a16:creationId xmlns:a16="http://schemas.microsoft.com/office/drawing/2014/main" id="{ABF7BA3B-E84D-E9E3-9022-E918966E6A2C}"/>
                </a:ext>
              </a:extLst>
            </p:cNvPr>
            <p:cNvSpPr txBox="1"/>
            <p:nvPr/>
          </p:nvSpPr>
          <p:spPr>
            <a:xfrm>
              <a:off x="1616603" y="5918420"/>
              <a:ext cx="1647825" cy="461665"/>
            </a:xfrm>
            <a:prstGeom prst="rect">
              <a:avLst/>
            </a:prstGeom>
            <a:noFill/>
          </p:spPr>
          <p:txBody>
            <a:bodyPr wrap="square" rtlCol="0">
              <a:spAutoFit/>
            </a:bodyPr>
            <a:lstStyle/>
            <a:p>
              <a:pPr algn="ctr"/>
              <a:r>
                <a:rPr lang="en-US" sz="2300" b="1" dirty="0">
                  <a:solidFill>
                    <a:srgbClr val="FFFFFF"/>
                  </a:solidFill>
                  <a:latin typeface="Century Gothic" panose="020B0502020202020204" pitchFamily="34" charset="0"/>
                </a:rPr>
                <a:t>POOR</a:t>
              </a:r>
            </a:p>
          </p:txBody>
        </p:sp>
        <p:sp>
          <p:nvSpPr>
            <p:cNvPr id="13" name="TextBox 12">
              <a:extLst>
                <a:ext uri="{FF2B5EF4-FFF2-40B4-BE49-F238E27FC236}">
                  <a16:creationId xmlns:a16="http://schemas.microsoft.com/office/drawing/2014/main" id="{2CECC6F6-5C91-BF9E-E8C5-E836FF14E575}"/>
                </a:ext>
              </a:extLst>
            </p:cNvPr>
            <p:cNvSpPr txBox="1"/>
            <p:nvPr/>
          </p:nvSpPr>
          <p:spPr>
            <a:xfrm>
              <a:off x="3826615" y="3145406"/>
              <a:ext cx="1404618" cy="2322778"/>
            </a:xfrm>
            <a:prstGeom prst="rect">
              <a:avLst/>
            </a:prstGeom>
            <a:noFill/>
          </p:spPr>
          <p:txBody>
            <a:bodyPr wrap="square" rtlCol="0">
              <a:spAutoFit/>
            </a:bodyPr>
            <a:lstStyle/>
            <a:p>
              <a:pPr algn="ctr"/>
              <a:r>
                <a:rPr lang="en-US" sz="3200" b="1" i="1" dirty="0">
                  <a:solidFill>
                    <a:schemeClr val="bg1"/>
                  </a:solidFill>
                  <a:latin typeface="Century Gothic" panose="020B0502020202020204" pitchFamily="34" charset="0"/>
                </a:rPr>
                <a:t>580 </a:t>
              </a:r>
            </a:p>
            <a:p>
              <a:pPr algn="ctr"/>
              <a:endParaRPr lang="en-US" sz="2400" b="1" i="1" dirty="0">
                <a:solidFill>
                  <a:schemeClr val="bg1"/>
                </a:solidFill>
                <a:latin typeface="Century Gothic" panose="020B0502020202020204" pitchFamily="34" charset="0"/>
              </a:endParaRPr>
            </a:p>
            <a:p>
              <a:pPr algn="ctr"/>
              <a:r>
                <a:rPr lang="en-US" sz="2400" b="1" i="1" dirty="0">
                  <a:solidFill>
                    <a:schemeClr val="bg1"/>
                  </a:solidFill>
                  <a:latin typeface="Century Gothic" panose="020B0502020202020204" pitchFamily="34" charset="0"/>
                </a:rPr>
                <a:t>-</a:t>
              </a:r>
            </a:p>
            <a:p>
              <a:pPr algn="ctr"/>
              <a:r>
                <a:rPr lang="en-US" sz="3200" b="1" i="1" dirty="0">
                  <a:solidFill>
                    <a:schemeClr val="bg1"/>
                  </a:solidFill>
                  <a:latin typeface="Century Gothic" panose="020B0502020202020204" pitchFamily="34" charset="0"/>
                </a:rPr>
                <a:t> </a:t>
              </a:r>
            </a:p>
            <a:p>
              <a:pPr algn="ctr"/>
              <a:r>
                <a:rPr lang="en-US" sz="3200" b="1" i="1" dirty="0">
                  <a:solidFill>
                    <a:schemeClr val="bg1"/>
                  </a:solidFill>
                  <a:latin typeface="Century Gothic" panose="020B0502020202020204" pitchFamily="34" charset="0"/>
                </a:rPr>
                <a:t>669</a:t>
              </a:r>
            </a:p>
          </p:txBody>
        </p:sp>
        <p:sp>
          <p:nvSpPr>
            <p:cNvPr id="14" name="TextBox 13">
              <a:extLst>
                <a:ext uri="{FF2B5EF4-FFF2-40B4-BE49-F238E27FC236}">
                  <a16:creationId xmlns:a16="http://schemas.microsoft.com/office/drawing/2014/main" id="{D712DD26-9D96-487F-AC97-ECA6F09C0C00}"/>
                </a:ext>
              </a:extLst>
            </p:cNvPr>
            <p:cNvSpPr txBox="1"/>
            <p:nvPr/>
          </p:nvSpPr>
          <p:spPr>
            <a:xfrm>
              <a:off x="3474083" y="5918419"/>
              <a:ext cx="1647825" cy="461665"/>
            </a:xfrm>
            <a:prstGeom prst="rect">
              <a:avLst/>
            </a:prstGeom>
            <a:noFill/>
          </p:spPr>
          <p:txBody>
            <a:bodyPr wrap="square" rtlCol="0">
              <a:spAutoFit/>
            </a:bodyPr>
            <a:lstStyle/>
            <a:p>
              <a:pPr algn="ctr"/>
              <a:r>
                <a:rPr lang="en-US" sz="2300" b="1" dirty="0">
                  <a:solidFill>
                    <a:srgbClr val="FFFFFF"/>
                  </a:solidFill>
                  <a:latin typeface="Century Gothic" panose="020B0502020202020204" pitchFamily="34" charset="0"/>
                </a:rPr>
                <a:t>FAIR</a:t>
              </a:r>
            </a:p>
          </p:txBody>
        </p:sp>
        <p:sp>
          <p:nvSpPr>
            <p:cNvPr id="15" name="TextBox 14">
              <a:extLst>
                <a:ext uri="{FF2B5EF4-FFF2-40B4-BE49-F238E27FC236}">
                  <a16:creationId xmlns:a16="http://schemas.microsoft.com/office/drawing/2014/main" id="{F90D6730-02A4-ACC2-F353-A2FBA15201CF}"/>
                </a:ext>
              </a:extLst>
            </p:cNvPr>
            <p:cNvSpPr txBox="1"/>
            <p:nvPr/>
          </p:nvSpPr>
          <p:spPr>
            <a:xfrm>
              <a:off x="5641344" y="3138179"/>
              <a:ext cx="1404618" cy="2322778"/>
            </a:xfrm>
            <a:prstGeom prst="rect">
              <a:avLst/>
            </a:prstGeom>
            <a:noFill/>
          </p:spPr>
          <p:txBody>
            <a:bodyPr wrap="square" rtlCol="0">
              <a:spAutoFit/>
            </a:bodyPr>
            <a:lstStyle/>
            <a:p>
              <a:pPr algn="ctr"/>
              <a:r>
                <a:rPr lang="en-US" sz="3200" b="1" i="1" dirty="0">
                  <a:solidFill>
                    <a:schemeClr val="bg1"/>
                  </a:solidFill>
                  <a:latin typeface="Century Gothic" panose="020B0502020202020204" pitchFamily="34" charset="0"/>
                </a:rPr>
                <a:t>670 </a:t>
              </a:r>
            </a:p>
            <a:p>
              <a:pPr algn="ctr"/>
              <a:endParaRPr lang="en-US" sz="2400" b="1" i="1" dirty="0">
                <a:solidFill>
                  <a:schemeClr val="bg1"/>
                </a:solidFill>
                <a:latin typeface="Century Gothic" panose="020B0502020202020204" pitchFamily="34" charset="0"/>
              </a:endParaRPr>
            </a:p>
            <a:p>
              <a:pPr algn="ctr"/>
              <a:r>
                <a:rPr lang="en-US" sz="2400" b="1" i="1" dirty="0">
                  <a:solidFill>
                    <a:schemeClr val="bg1"/>
                  </a:solidFill>
                  <a:latin typeface="Century Gothic" panose="020B0502020202020204" pitchFamily="34" charset="0"/>
                </a:rPr>
                <a:t>-</a:t>
              </a:r>
            </a:p>
            <a:p>
              <a:pPr algn="ctr"/>
              <a:r>
                <a:rPr lang="en-US" sz="3200" b="1" i="1" dirty="0">
                  <a:solidFill>
                    <a:schemeClr val="bg1"/>
                  </a:solidFill>
                  <a:latin typeface="Century Gothic" panose="020B0502020202020204" pitchFamily="34" charset="0"/>
                </a:rPr>
                <a:t> </a:t>
              </a:r>
            </a:p>
            <a:p>
              <a:pPr algn="ctr"/>
              <a:r>
                <a:rPr lang="en-US" sz="3200" b="1" i="1" dirty="0">
                  <a:solidFill>
                    <a:schemeClr val="bg1"/>
                  </a:solidFill>
                  <a:latin typeface="Century Gothic" panose="020B0502020202020204" pitchFamily="34" charset="0"/>
                </a:rPr>
                <a:t>739</a:t>
              </a:r>
            </a:p>
          </p:txBody>
        </p:sp>
        <p:sp>
          <p:nvSpPr>
            <p:cNvPr id="16" name="TextBox 15">
              <a:extLst>
                <a:ext uri="{FF2B5EF4-FFF2-40B4-BE49-F238E27FC236}">
                  <a16:creationId xmlns:a16="http://schemas.microsoft.com/office/drawing/2014/main" id="{B50963FF-8F98-A6CF-B892-FFEFC4215F2C}"/>
                </a:ext>
              </a:extLst>
            </p:cNvPr>
            <p:cNvSpPr txBox="1"/>
            <p:nvPr/>
          </p:nvSpPr>
          <p:spPr>
            <a:xfrm>
              <a:off x="5226578" y="5904131"/>
              <a:ext cx="1647825" cy="461665"/>
            </a:xfrm>
            <a:prstGeom prst="rect">
              <a:avLst/>
            </a:prstGeom>
            <a:noFill/>
          </p:spPr>
          <p:txBody>
            <a:bodyPr wrap="square" rtlCol="0">
              <a:spAutoFit/>
            </a:bodyPr>
            <a:lstStyle/>
            <a:p>
              <a:pPr algn="ctr"/>
              <a:r>
                <a:rPr lang="en-US" sz="2300" b="1" dirty="0">
                  <a:solidFill>
                    <a:srgbClr val="FFFFFF"/>
                  </a:solidFill>
                  <a:latin typeface="Century Gothic" panose="020B0502020202020204" pitchFamily="34" charset="0"/>
                </a:rPr>
                <a:t>GOOD</a:t>
              </a:r>
            </a:p>
          </p:txBody>
        </p:sp>
        <p:sp>
          <p:nvSpPr>
            <p:cNvPr id="17" name="TextBox 16">
              <a:extLst>
                <a:ext uri="{FF2B5EF4-FFF2-40B4-BE49-F238E27FC236}">
                  <a16:creationId xmlns:a16="http://schemas.microsoft.com/office/drawing/2014/main" id="{C4DC5B8F-4AA5-44A2-5B52-5D692F6B58E3}"/>
                </a:ext>
              </a:extLst>
            </p:cNvPr>
            <p:cNvSpPr txBox="1"/>
            <p:nvPr/>
          </p:nvSpPr>
          <p:spPr>
            <a:xfrm>
              <a:off x="7474904" y="3138179"/>
              <a:ext cx="1404618" cy="2322778"/>
            </a:xfrm>
            <a:prstGeom prst="rect">
              <a:avLst/>
            </a:prstGeom>
            <a:noFill/>
          </p:spPr>
          <p:txBody>
            <a:bodyPr wrap="square" rtlCol="0">
              <a:spAutoFit/>
            </a:bodyPr>
            <a:lstStyle/>
            <a:p>
              <a:pPr algn="ctr"/>
              <a:r>
                <a:rPr lang="en-US" sz="3200" b="1" i="1" dirty="0">
                  <a:solidFill>
                    <a:schemeClr val="bg1"/>
                  </a:solidFill>
                  <a:latin typeface="Century Gothic" panose="020B0502020202020204" pitchFamily="34" charset="0"/>
                </a:rPr>
                <a:t>740 </a:t>
              </a:r>
            </a:p>
            <a:p>
              <a:pPr algn="ctr"/>
              <a:endParaRPr lang="en-US" sz="2400" b="1" i="1" dirty="0">
                <a:solidFill>
                  <a:schemeClr val="bg1"/>
                </a:solidFill>
                <a:latin typeface="Century Gothic" panose="020B0502020202020204" pitchFamily="34" charset="0"/>
              </a:endParaRPr>
            </a:p>
            <a:p>
              <a:pPr algn="ctr"/>
              <a:r>
                <a:rPr lang="en-US" sz="2400" b="1" i="1" dirty="0">
                  <a:solidFill>
                    <a:schemeClr val="bg1"/>
                  </a:solidFill>
                  <a:latin typeface="Century Gothic" panose="020B0502020202020204" pitchFamily="34" charset="0"/>
                </a:rPr>
                <a:t>-</a:t>
              </a:r>
            </a:p>
            <a:p>
              <a:pPr algn="ctr"/>
              <a:r>
                <a:rPr lang="en-US" sz="3200" b="1" i="1" dirty="0">
                  <a:solidFill>
                    <a:schemeClr val="bg1"/>
                  </a:solidFill>
                  <a:latin typeface="Century Gothic" panose="020B0502020202020204" pitchFamily="34" charset="0"/>
                </a:rPr>
                <a:t> </a:t>
              </a:r>
            </a:p>
            <a:p>
              <a:pPr algn="ctr"/>
              <a:r>
                <a:rPr lang="en-US" sz="3200" b="1" i="1" dirty="0">
                  <a:solidFill>
                    <a:schemeClr val="bg1"/>
                  </a:solidFill>
                  <a:latin typeface="Century Gothic" panose="020B0502020202020204" pitchFamily="34" charset="0"/>
                </a:rPr>
                <a:t>799</a:t>
              </a:r>
            </a:p>
          </p:txBody>
        </p:sp>
        <p:sp>
          <p:nvSpPr>
            <p:cNvPr id="18" name="TextBox 17">
              <a:extLst>
                <a:ext uri="{FF2B5EF4-FFF2-40B4-BE49-F238E27FC236}">
                  <a16:creationId xmlns:a16="http://schemas.microsoft.com/office/drawing/2014/main" id="{29F14C2B-A19F-BEF3-4C87-85A8C67D856D}"/>
                </a:ext>
              </a:extLst>
            </p:cNvPr>
            <p:cNvSpPr txBox="1"/>
            <p:nvPr/>
          </p:nvSpPr>
          <p:spPr>
            <a:xfrm>
              <a:off x="7017274" y="5889843"/>
              <a:ext cx="1819384" cy="830997"/>
            </a:xfrm>
            <a:prstGeom prst="rect">
              <a:avLst/>
            </a:prstGeom>
            <a:noFill/>
          </p:spPr>
          <p:txBody>
            <a:bodyPr wrap="square" rtlCol="0">
              <a:spAutoFit/>
            </a:bodyPr>
            <a:lstStyle/>
            <a:p>
              <a:pPr algn="ctr"/>
              <a:r>
                <a:rPr lang="en-US" sz="2300" b="1" dirty="0">
                  <a:solidFill>
                    <a:srgbClr val="FFFFFF"/>
                  </a:solidFill>
                  <a:latin typeface="Century Gothic" panose="020B0502020202020204" pitchFamily="34" charset="0"/>
                </a:rPr>
                <a:t>VERY GOOD</a:t>
              </a:r>
            </a:p>
          </p:txBody>
        </p:sp>
        <p:sp>
          <p:nvSpPr>
            <p:cNvPr id="19" name="TextBox 18">
              <a:extLst>
                <a:ext uri="{FF2B5EF4-FFF2-40B4-BE49-F238E27FC236}">
                  <a16:creationId xmlns:a16="http://schemas.microsoft.com/office/drawing/2014/main" id="{7A326CF4-1B12-4309-1B7A-25BE38ADC6F0}"/>
                </a:ext>
              </a:extLst>
            </p:cNvPr>
            <p:cNvSpPr txBox="1"/>
            <p:nvPr/>
          </p:nvSpPr>
          <p:spPr>
            <a:xfrm>
              <a:off x="9298941" y="3145406"/>
              <a:ext cx="1404618" cy="2322778"/>
            </a:xfrm>
            <a:prstGeom prst="rect">
              <a:avLst/>
            </a:prstGeom>
            <a:noFill/>
          </p:spPr>
          <p:txBody>
            <a:bodyPr wrap="square" rtlCol="0">
              <a:spAutoFit/>
            </a:bodyPr>
            <a:lstStyle/>
            <a:p>
              <a:pPr algn="ctr"/>
              <a:r>
                <a:rPr lang="en-US" sz="3200" b="1" i="1" dirty="0">
                  <a:solidFill>
                    <a:schemeClr val="bg1"/>
                  </a:solidFill>
                  <a:latin typeface="Century Gothic" panose="020B0502020202020204" pitchFamily="34" charset="0"/>
                </a:rPr>
                <a:t>800 </a:t>
              </a:r>
            </a:p>
            <a:p>
              <a:pPr algn="ctr"/>
              <a:endParaRPr lang="en-US" sz="2400" b="1" i="1" dirty="0">
                <a:solidFill>
                  <a:schemeClr val="bg1"/>
                </a:solidFill>
                <a:latin typeface="Century Gothic" panose="020B0502020202020204" pitchFamily="34" charset="0"/>
              </a:endParaRPr>
            </a:p>
            <a:p>
              <a:pPr algn="ctr"/>
              <a:r>
                <a:rPr lang="en-US" sz="2400" b="1" i="1" dirty="0">
                  <a:solidFill>
                    <a:schemeClr val="bg1"/>
                  </a:solidFill>
                  <a:latin typeface="Century Gothic" panose="020B0502020202020204" pitchFamily="34" charset="0"/>
                </a:rPr>
                <a:t>-</a:t>
              </a:r>
            </a:p>
            <a:p>
              <a:pPr algn="ctr"/>
              <a:r>
                <a:rPr lang="en-US" sz="3200" b="1" i="1" dirty="0">
                  <a:solidFill>
                    <a:schemeClr val="bg1"/>
                  </a:solidFill>
                  <a:latin typeface="Century Gothic" panose="020B0502020202020204" pitchFamily="34" charset="0"/>
                </a:rPr>
                <a:t> </a:t>
              </a:r>
            </a:p>
            <a:p>
              <a:pPr algn="ctr"/>
              <a:r>
                <a:rPr lang="en-US" sz="3200" b="1" i="1" dirty="0">
                  <a:solidFill>
                    <a:schemeClr val="bg1"/>
                  </a:solidFill>
                  <a:latin typeface="Century Gothic" panose="020B0502020202020204" pitchFamily="34" charset="0"/>
                </a:rPr>
                <a:t>850</a:t>
              </a:r>
            </a:p>
          </p:txBody>
        </p:sp>
        <p:sp>
          <p:nvSpPr>
            <p:cNvPr id="20" name="TextBox 19">
              <a:extLst>
                <a:ext uri="{FF2B5EF4-FFF2-40B4-BE49-F238E27FC236}">
                  <a16:creationId xmlns:a16="http://schemas.microsoft.com/office/drawing/2014/main" id="{CFB3B5CC-722C-4721-EA7B-8B435DBEE8D4}"/>
                </a:ext>
              </a:extLst>
            </p:cNvPr>
            <p:cNvSpPr txBox="1"/>
            <p:nvPr/>
          </p:nvSpPr>
          <p:spPr>
            <a:xfrm>
              <a:off x="8912640" y="5875554"/>
              <a:ext cx="1714609" cy="446276"/>
            </a:xfrm>
            <a:prstGeom prst="rect">
              <a:avLst/>
            </a:prstGeom>
            <a:noFill/>
          </p:spPr>
          <p:txBody>
            <a:bodyPr wrap="square" rtlCol="0">
              <a:spAutoFit/>
            </a:bodyPr>
            <a:lstStyle/>
            <a:p>
              <a:pPr algn="ctr"/>
              <a:r>
                <a:rPr lang="en-US" sz="2300" b="1" dirty="0">
                  <a:solidFill>
                    <a:srgbClr val="FFFFFF"/>
                  </a:solidFill>
                  <a:latin typeface="Century Gothic" panose="020B0502020202020204" pitchFamily="34" charset="0"/>
                </a:rPr>
                <a:t>EXCELLENT</a:t>
              </a:r>
            </a:p>
          </p:txBody>
        </p:sp>
      </p:grpSp>
    </p:spTree>
    <p:extLst>
      <p:ext uri="{BB962C8B-B14F-4D97-AF65-F5344CB8AC3E}">
        <p14:creationId xmlns:p14="http://schemas.microsoft.com/office/powerpoint/2010/main" val="3917678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Basics of Credit</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6953250" cy="3108543"/>
          </a:xfrm>
          <a:prstGeom prst="rect">
            <a:avLst/>
          </a:prstGeom>
          <a:noFill/>
        </p:spPr>
        <p:txBody>
          <a:bodyPr wrap="square" rtlCol="0">
            <a:spAutoFit/>
          </a:bodyPr>
          <a:lstStyle/>
          <a:p>
            <a:pPr marL="285750" indent="-285750">
              <a:buFont typeface="Arial" panose="020B0604020202020204" pitchFamily="34" charset="0"/>
              <a:buChar cha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SCORE</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a:ln>
                  <a:noFill/>
                </a:ln>
                <a:solidFill>
                  <a:srgbClr val="FFFFFF">
                    <a:alpha val="30000"/>
                  </a:srgbClr>
                </a:solidFill>
                <a:effectLst/>
                <a:uLnTx/>
                <a:uFillTx/>
                <a:latin typeface="Century Gothic" panose="020B0502020202020204" pitchFamily="34" charset="0"/>
                <a:ea typeface="+mn-ea"/>
                <a:cs typeface="+mn-cs"/>
              </a:rPr>
              <a:t>a three-digit number that uses information from your credit report to predict how likely you are to pay back as agreed credit that may be extended to you.</a:t>
            </a:r>
          </a:p>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A credit score is </a:t>
            </a:r>
            <a:r>
              <a:rPr lang="en-US" sz="2800" b="1" i="1" dirty="0">
                <a:solidFill>
                  <a:srgbClr val="92D050"/>
                </a:solidFill>
                <a:latin typeface="Century Gothic" panose="020B0502020202020204" pitchFamily="34" charset="0"/>
              </a:rPr>
              <a:t>NOT</a:t>
            </a:r>
            <a:r>
              <a:rPr lang="en-US" sz="2800" dirty="0">
                <a:solidFill>
                  <a:srgbClr val="FFFFFF"/>
                </a:solidFill>
                <a:latin typeface="Century Gothic" panose="020B0502020202020204" pitchFamily="34" charset="0"/>
              </a:rPr>
              <a:t> a financial health score. </a:t>
            </a:r>
          </a:p>
        </p:txBody>
      </p:sp>
    </p:spTree>
    <p:extLst>
      <p:ext uri="{BB962C8B-B14F-4D97-AF65-F5344CB8AC3E}">
        <p14:creationId xmlns:p14="http://schemas.microsoft.com/office/powerpoint/2010/main" val="1155641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Why Credit Matters</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6953250" cy="523220"/>
          </a:xfrm>
          <a:prstGeom prst="rect">
            <a:avLst/>
          </a:prstGeom>
          <a:noFill/>
        </p:spPr>
        <p:txBody>
          <a:bodyPr wrap="square" rtlCol="0">
            <a:spAutoFit/>
          </a:bodyPr>
          <a:lstStyle/>
          <a:p>
            <a:pPr marL="285750" indent="-285750">
              <a:buFont typeface="Arial" panose="020B0604020202020204" pitchFamily="34" charset="0"/>
              <a:buChar cha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CAN IMPACT YOUR ABILITY TO:</a:t>
            </a:r>
            <a:endParaRPr lang="en-US" sz="28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909491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Why Credit Matters</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6953250" cy="954107"/>
          </a:xfrm>
          <a:prstGeom prst="rect">
            <a:avLst/>
          </a:prstGeom>
          <a:noFill/>
        </p:spPr>
        <p:txBody>
          <a:bodyPr wrap="square" rtlCol="0">
            <a:spAutoFit/>
          </a:bodyPr>
          <a:lstStyle/>
          <a:p>
            <a:pPr marL="285750" indent="-285750">
              <a:buFont typeface="Arial" panose="020B0604020202020204" pitchFamily="34" charset="0"/>
              <a:buChar cha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CAN IMPACT YOUR ABILITY TO:</a:t>
            </a:r>
          </a:p>
          <a:p>
            <a:pPr marL="742950" lvl="1" indent="-285750">
              <a:buFont typeface="Arial" panose="020B0604020202020204" pitchFamily="34" charset="0"/>
              <a:buChar char="•"/>
            </a:pPr>
            <a:r>
              <a:rPr lang="en-US" sz="2800" dirty="0">
                <a:solidFill>
                  <a:srgbClr val="FFFFFF"/>
                </a:solidFill>
                <a:latin typeface="Century Gothic" panose="020B0502020202020204" pitchFamily="34" charset="0"/>
              </a:rPr>
              <a:t>rent or purchase a home</a:t>
            </a:r>
          </a:p>
        </p:txBody>
      </p:sp>
    </p:spTree>
    <p:extLst>
      <p:ext uri="{BB962C8B-B14F-4D97-AF65-F5344CB8AC3E}">
        <p14:creationId xmlns:p14="http://schemas.microsoft.com/office/powerpoint/2010/main" val="277064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Why Credit Matters</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6953250" cy="1384995"/>
          </a:xfrm>
          <a:prstGeom prst="rect">
            <a:avLst/>
          </a:prstGeom>
          <a:noFill/>
        </p:spPr>
        <p:txBody>
          <a:bodyPr wrap="square" rtlCol="0">
            <a:spAutoFit/>
          </a:bodyPr>
          <a:lstStyle/>
          <a:p>
            <a:pPr marL="285750" indent="-285750">
              <a:buFont typeface="Arial" panose="020B0604020202020204" pitchFamily="34" charset="0"/>
              <a:buChar cha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CAN IMPACT YOUR ABILITY TO:</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rent or purchase a home</a:t>
            </a:r>
          </a:p>
          <a:p>
            <a:pPr marL="742950" lvl="1" indent="-285750">
              <a:buFont typeface="Arial" panose="020B0604020202020204" pitchFamily="34" charset="0"/>
              <a:buChar char="•"/>
            </a:pPr>
            <a:r>
              <a:rPr lang="en-US" sz="2800" dirty="0">
                <a:solidFill>
                  <a:srgbClr val="FFFFFF"/>
                </a:solidFill>
                <a:latin typeface="Century Gothic" panose="020B0502020202020204" pitchFamily="34" charset="0"/>
              </a:rPr>
              <a:t>turn on utilities in your name</a:t>
            </a:r>
          </a:p>
        </p:txBody>
      </p:sp>
    </p:spTree>
    <p:extLst>
      <p:ext uri="{BB962C8B-B14F-4D97-AF65-F5344CB8AC3E}">
        <p14:creationId xmlns:p14="http://schemas.microsoft.com/office/powerpoint/2010/main" val="963862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Why Credit Matters</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6953250" cy="1815882"/>
          </a:xfrm>
          <a:prstGeom prst="rect">
            <a:avLst/>
          </a:prstGeom>
          <a:noFill/>
        </p:spPr>
        <p:txBody>
          <a:bodyPr wrap="square" rtlCol="0">
            <a:spAutoFit/>
          </a:bodyPr>
          <a:lstStyle/>
          <a:p>
            <a:pPr marL="285750" indent="-285750">
              <a:buFont typeface="Arial" panose="020B0604020202020204" pitchFamily="34" charset="0"/>
              <a:buChar cha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CAN IMPACT YOUR ABILITY TO:</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rent or purchase a home</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turn on utilities in your name</a:t>
            </a:r>
          </a:p>
          <a:p>
            <a:pPr marL="742950" lvl="1" indent="-285750">
              <a:buFont typeface="Arial" panose="020B0604020202020204" pitchFamily="34" charset="0"/>
              <a:buChar char="•"/>
            </a:pPr>
            <a:r>
              <a:rPr lang="en-US" sz="2800" dirty="0">
                <a:solidFill>
                  <a:srgbClr val="FFFFFF"/>
                </a:solidFill>
                <a:latin typeface="Century Gothic" panose="020B0502020202020204" pitchFamily="34" charset="0"/>
              </a:rPr>
              <a:t>get and/or keep some jobs</a:t>
            </a:r>
          </a:p>
        </p:txBody>
      </p:sp>
    </p:spTree>
    <p:extLst>
      <p:ext uri="{BB962C8B-B14F-4D97-AF65-F5344CB8AC3E}">
        <p14:creationId xmlns:p14="http://schemas.microsoft.com/office/powerpoint/2010/main" val="1407016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Why Credit Matters</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6953250" cy="2677656"/>
          </a:xfrm>
          <a:prstGeom prst="rect">
            <a:avLst/>
          </a:prstGeom>
          <a:noFill/>
        </p:spPr>
        <p:txBody>
          <a:bodyPr wrap="square" rtlCol="0">
            <a:spAutoFit/>
          </a:bodyPr>
          <a:lstStyle/>
          <a:p>
            <a:pPr marL="285750" indent="-285750">
              <a:buFont typeface="Arial" panose="020B0604020202020204" pitchFamily="34" charset="0"/>
              <a:buChar cha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CAN IMPACT YOUR ABILITY TO:</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rent or purchase a home</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turn on utilities in your name</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get and/or keep some jobs</a:t>
            </a:r>
          </a:p>
          <a:p>
            <a:pPr marL="742950" lvl="1" indent="-285750">
              <a:buFont typeface="Arial" panose="020B0604020202020204" pitchFamily="34" charset="0"/>
              <a:buChar char="•"/>
            </a:pPr>
            <a:r>
              <a:rPr lang="en-US" sz="2800" dirty="0">
                <a:solidFill>
                  <a:srgbClr val="FFFFFF"/>
                </a:solidFill>
                <a:latin typeface="Century Gothic" panose="020B0502020202020204" pitchFamily="34" charset="0"/>
              </a:rPr>
              <a:t>open bank accounts and apply for loans and credit cards</a:t>
            </a:r>
          </a:p>
        </p:txBody>
      </p:sp>
    </p:spTree>
    <p:extLst>
      <p:ext uri="{BB962C8B-B14F-4D97-AF65-F5344CB8AC3E}">
        <p14:creationId xmlns:p14="http://schemas.microsoft.com/office/powerpoint/2010/main" val="2039265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Why Credit Matters</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6953250" cy="3108543"/>
          </a:xfrm>
          <a:prstGeom prst="rect">
            <a:avLst/>
          </a:prstGeom>
          <a:noFill/>
        </p:spPr>
        <p:txBody>
          <a:bodyPr wrap="square" rtlCol="0">
            <a:spAutoFit/>
          </a:bodyPr>
          <a:lstStyle/>
          <a:p>
            <a:pPr marL="285750" indent="-285750">
              <a:buFont typeface="Arial" panose="020B0604020202020204" pitchFamily="34" charset="0"/>
              <a:buChar cha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CAN IMPACT YOUR ABILITY TO:</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rent or purchase a home</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turn on utilities in your name</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get and/or keep some jobs</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open bank accounts and apply for loans and credit cards</a:t>
            </a:r>
          </a:p>
          <a:p>
            <a:pPr marL="742950" lvl="1" indent="-285750">
              <a:buFont typeface="Arial" panose="020B0604020202020204" pitchFamily="34" charset="0"/>
              <a:buChar char="•"/>
            </a:pPr>
            <a:r>
              <a:rPr lang="en-US" sz="2800" dirty="0">
                <a:solidFill>
                  <a:srgbClr val="FFFFFF"/>
                </a:solidFill>
                <a:latin typeface="Century Gothic" panose="020B0502020202020204" pitchFamily="34" charset="0"/>
              </a:rPr>
              <a:t>miscellaneous other things</a:t>
            </a:r>
          </a:p>
        </p:txBody>
      </p:sp>
    </p:spTree>
    <p:extLst>
      <p:ext uri="{BB962C8B-B14F-4D97-AF65-F5344CB8AC3E}">
        <p14:creationId xmlns:p14="http://schemas.microsoft.com/office/powerpoint/2010/main" val="844459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Why Credit Matters</a:t>
            </a:r>
          </a:p>
        </p:txBody>
      </p:sp>
      <p:sp>
        <p:nvSpPr>
          <p:cNvPr id="5" name="TextBox 4">
            <a:extLst>
              <a:ext uri="{FF2B5EF4-FFF2-40B4-BE49-F238E27FC236}">
                <a16:creationId xmlns:a16="http://schemas.microsoft.com/office/drawing/2014/main" id="{C1AA8157-E291-D9CF-0095-2032004B0650}"/>
              </a:ext>
            </a:extLst>
          </p:cNvPr>
          <p:cNvSpPr txBox="1"/>
          <p:nvPr/>
        </p:nvSpPr>
        <p:spPr>
          <a:xfrm>
            <a:off x="3048000" y="1823357"/>
            <a:ext cx="6953250" cy="3539430"/>
          </a:xfrm>
          <a:prstGeom prst="rect">
            <a:avLst/>
          </a:prstGeom>
          <a:noFill/>
        </p:spPr>
        <p:txBody>
          <a:bodyPr wrap="square" rtlCol="0">
            <a:spAutoFit/>
          </a:bodyPr>
          <a:lstStyle/>
          <a:p>
            <a:pPr marL="285750" indent="-285750">
              <a:buFont typeface="Arial" panose="020B0604020202020204" pitchFamily="34" charset="0"/>
              <a:buChar char="•"/>
            </a:pPr>
            <a:r>
              <a:rPr kumimoji="0" lang="en-US"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CAN IMPACT YOUR ABILITY TO:</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rent or purchase a home</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turn on utilities in your name</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get and/or keep some jobs</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open bank accounts and apply for loans and credit cards</a:t>
            </a:r>
          </a:p>
          <a:p>
            <a:pPr marL="742950" lvl="1"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miscellaneous other things</a:t>
            </a:r>
          </a:p>
          <a:p>
            <a:pPr marL="742950" lvl="1" indent="-285750">
              <a:buFont typeface="Arial" panose="020B0604020202020204" pitchFamily="34" charset="0"/>
              <a:buChar char="•"/>
            </a:pPr>
            <a:r>
              <a:rPr lang="en-US" sz="2800" dirty="0">
                <a:solidFill>
                  <a:srgbClr val="FFFFFF"/>
                </a:solidFill>
                <a:latin typeface="Century Gothic" panose="020B0502020202020204" pitchFamily="34" charset="0"/>
              </a:rPr>
              <a:t>get better interest rates</a:t>
            </a:r>
          </a:p>
        </p:txBody>
      </p:sp>
    </p:spTree>
    <p:extLst>
      <p:ext uri="{BB962C8B-B14F-4D97-AF65-F5344CB8AC3E}">
        <p14:creationId xmlns:p14="http://schemas.microsoft.com/office/powerpoint/2010/main" val="2993897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BA22CFC0-0FCE-4EDB-B318-EEA05914CA6F}"/>
              </a:ext>
            </a:extLst>
          </p:cNvPr>
          <p:cNvSpPr txBox="1">
            <a:spLocks noChangeArrowheads="1"/>
          </p:cNvSpPr>
          <p:nvPr/>
        </p:nvSpPr>
        <p:spPr>
          <a:xfrm>
            <a:off x="257177" y="3171346"/>
            <a:ext cx="2760618" cy="1251150"/>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2800" dirty="0">
                <a:solidFill>
                  <a:srgbClr val="FFFFFF"/>
                </a:solidFill>
                <a:latin typeface="Century Gothic" panose="020B0502020202020204" pitchFamily="34" charset="0"/>
              </a:rPr>
              <a:t>60-month, new auto loan for $25,000</a:t>
            </a:r>
            <a:r>
              <a:rPr lang="en-US" altLang="en-US" sz="12800" dirty="0">
                <a:solidFill>
                  <a:srgbClr val="FFFFFF"/>
                </a:solidFill>
                <a:latin typeface="Century Gothic" panose="020B0502020202020204" pitchFamily="34" charset="0"/>
                <a:cs typeface="Arial" panose="020B0604020202020204" pitchFamily="34" charset="0"/>
              </a:rPr>
              <a:t> </a:t>
            </a:r>
          </a:p>
          <a:p>
            <a:endParaRPr lang="en-US" altLang="en-US" sz="3000" dirty="0"/>
          </a:p>
        </p:txBody>
      </p:sp>
      <p:graphicFrame>
        <p:nvGraphicFramePr>
          <p:cNvPr id="6" name="Table 5">
            <a:extLst>
              <a:ext uri="{FF2B5EF4-FFF2-40B4-BE49-F238E27FC236}">
                <a16:creationId xmlns:a16="http://schemas.microsoft.com/office/drawing/2014/main" id="{A05D107C-9CC0-4C03-874A-5E2015527728}"/>
              </a:ext>
            </a:extLst>
          </p:cNvPr>
          <p:cNvGraphicFramePr>
            <a:graphicFrameLocks noGrp="1"/>
          </p:cNvGraphicFramePr>
          <p:nvPr>
            <p:extLst>
              <p:ext uri="{D42A27DB-BD31-4B8C-83A1-F6EECF244321}">
                <p14:modId xmlns:p14="http://schemas.microsoft.com/office/powerpoint/2010/main" val="2467916799"/>
              </p:ext>
            </p:extLst>
          </p:nvPr>
        </p:nvGraphicFramePr>
        <p:xfrm>
          <a:off x="3304237" y="1690688"/>
          <a:ext cx="8049563" cy="4212466"/>
        </p:xfrm>
        <a:graphic>
          <a:graphicData uri="http://schemas.openxmlformats.org/drawingml/2006/table">
            <a:tbl>
              <a:tblPr firstRow="1" bandRow="1">
                <a:tableStyleId>{5C22544A-7EE6-4342-B048-85BDC9FD1C3A}</a:tableStyleId>
              </a:tblPr>
              <a:tblGrid>
                <a:gridCol w="2012391">
                  <a:extLst>
                    <a:ext uri="{9D8B030D-6E8A-4147-A177-3AD203B41FA5}">
                      <a16:colId xmlns:a16="http://schemas.microsoft.com/office/drawing/2014/main" val="20000"/>
                    </a:ext>
                  </a:extLst>
                </a:gridCol>
                <a:gridCol w="2012391">
                  <a:extLst>
                    <a:ext uri="{9D8B030D-6E8A-4147-A177-3AD203B41FA5}">
                      <a16:colId xmlns:a16="http://schemas.microsoft.com/office/drawing/2014/main" val="20001"/>
                    </a:ext>
                  </a:extLst>
                </a:gridCol>
                <a:gridCol w="1889183">
                  <a:extLst>
                    <a:ext uri="{9D8B030D-6E8A-4147-A177-3AD203B41FA5}">
                      <a16:colId xmlns:a16="http://schemas.microsoft.com/office/drawing/2014/main" val="20002"/>
                    </a:ext>
                  </a:extLst>
                </a:gridCol>
                <a:gridCol w="2135598">
                  <a:extLst>
                    <a:ext uri="{9D8B030D-6E8A-4147-A177-3AD203B41FA5}">
                      <a16:colId xmlns:a16="http://schemas.microsoft.com/office/drawing/2014/main" val="20003"/>
                    </a:ext>
                  </a:extLst>
                </a:gridCol>
              </a:tblGrid>
              <a:tr h="991036">
                <a:tc>
                  <a:txBody>
                    <a:bodyPr/>
                    <a:lstStyle/>
                    <a:p>
                      <a:pPr algn="ctr"/>
                      <a:r>
                        <a:rPr lang="en-US" sz="2600" b="1" dirty="0">
                          <a:latin typeface="Century Gothic" panose="020B0502020202020204" pitchFamily="34" charset="0"/>
                          <a:cs typeface="Arial" panose="020B0604020202020204" pitchFamily="34" charset="0"/>
                        </a:rPr>
                        <a:t>FICO </a:t>
                      </a:r>
                    </a:p>
                    <a:p>
                      <a:pPr algn="ctr"/>
                      <a:r>
                        <a:rPr lang="en-US" sz="2600" b="1" dirty="0">
                          <a:latin typeface="Century Gothic" panose="020B0502020202020204" pitchFamily="34" charset="0"/>
                          <a:cs typeface="Arial" panose="020B0604020202020204" pitchFamily="34" charset="0"/>
                        </a:rPr>
                        <a:t>Score</a:t>
                      </a:r>
                    </a:p>
                  </a:txBody>
                  <a:tcPr marT="45700" marB="45700">
                    <a:solidFill>
                      <a:srgbClr val="88C240"/>
                    </a:solidFill>
                  </a:tcPr>
                </a:tc>
                <a:tc>
                  <a:txBody>
                    <a:bodyPr/>
                    <a:lstStyle/>
                    <a:p>
                      <a:pPr algn="ctr"/>
                      <a:r>
                        <a:rPr lang="en-US" sz="2600" b="1" dirty="0">
                          <a:latin typeface="Century Gothic" panose="020B0502020202020204" pitchFamily="34" charset="0"/>
                          <a:cs typeface="Arial" panose="020B0604020202020204" pitchFamily="34" charset="0"/>
                        </a:rPr>
                        <a:t>Interest Rate</a:t>
                      </a:r>
                    </a:p>
                  </a:txBody>
                  <a:tcPr marT="45700" marB="45700">
                    <a:solidFill>
                      <a:srgbClr val="88C240"/>
                    </a:solidFill>
                  </a:tcPr>
                </a:tc>
                <a:tc>
                  <a:txBody>
                    <a:bodyPr/>
                    <a:lstStyle/>
                    <a:p>
                      <a:pPr algn="ctr"/>
                      <a:r>
                        <a:rPr lang="en-US" sz="2600" b="1" dirty="0">
                          <a:latin typeface="Century Gothic" panose="020B0502020202020204" pitchFamily="34" charset="0"/>
                          <a:cs typeface="Arial" panose="020B0604020202020204" pitchFamily="34" charset="0"/>
                        </a:rPr>
                        <a:t>Monthly</a:t>
                      </a:r>
                      <a:r>
                        <a:rPr lang="en-US" sz="2600" b="1" baseline="0" dirty="0">
                          <a:latin typeface="Century Gothic" panose="020B0502020202020204" pitchFamily="34" charset="0"/>
                          <a:cs typeface="Arial" panose="020B0604020202020204" pitchFamily="34" charset="0"/>
                        </a:rPr>
                        <a:t> Payment</a:t>
                      </a:r>
                      <a:endParaRPr lang="en-US" sz="2600" b="1" dirty="0">
                        <a:latin typeface="Century Gothic" panose="020B0502020202020204" pitchFamily="34" charset="0"/>
                        <a:cs typeface="Arial" panose="020B0604020202020204" pitchFamily="34" charset="0"/>
                      </a:endParaRPr>
                    </a:p>
                  </a:txBody>
                  <a:tcPr marT="45700" marB="45700">
                    <a:solidFill>
                      <a:srgbClr val="88C240"/>
                    </a:solidFill>
                  </a:tcPr>
                </a:tc>
                <a:tc>
                  <a:txBody>
                    <a:bodyPr/>
                    <a:lstStyle/>
                    <a:p>
                      <a:pPr algn="ctr"/>
                      <a:r>
                        <a:rPr lang="en-US" sz="2600" b="1" dirty="0">
                          <a:latin typeface="Century Gothic" panose="020B0502020202020204" pitchFamily="34" charset="0"/>
                          <a:cs typeface="Arial" panose="020B0604020202020204" pitchFamily="34" charset="0"/>
                        </a:rPr>
                        <a:t>Total Interest Paid</a:t>
                      </a:r>
                    </a:p>
                  </a:txBody>
                  <a:tcPr marT="45700" marB="45700">
                    <a:solidFill>
                      <a:srgbClr val="88C240"/>
                    </a:solidFill>
                  </a:tcPr>
                </a:tc>
                <a:extLst>
                  <a:ext uri="{0D108BD9-81ED-4DB2-BD59-A6C34878D82A}">
                    <a16:rowId xmlns:a16="http://schemas.microsoft.com/office/drawing/2014/main" val="10000"/>
                  </a:ext>
                </a:extLst>
              </a:tr>
              <a:tr h="468976">
                <a:tc>
                  <a:txBody>
                    <a:bodyPr/>
                    <a:lstStyle/>
                    <a:p>
                      <a:pPr algn="ctr"/>
                      <a:r>
                        <a:rPr lang="en-US" sz="2600" b="1" dirty="0">
                          <a:latin typeface="Century Gothic" panose="020B0502020202020204" pitchFamily="34" charset="0"/>
                          <a:cs typeface="Arial" panose="020B0604020202020204" pitchFamily="34" charset="0"/>
                        </a:rPr>
                        <a:t>720-850</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7.606%</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$502</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$5,133</a:t>
                      </a:r>
                    </a:p>
                  </a:txBody>
                  <a:tcPr marT="45700" marB="45700"/>
                </a:tc>
                <a:extLst>
                  <a:ext uri="{0D108BD9-81ED-4DB2-BD59-A6C34878D82A}">
                    <a16:rowId xmlns:a16="http://schemas.microsoft.com/office/drawing/2014/main" val="10001"/>
                  </a:ext>
                </a:extLst>
              </a:tr>
              <a:tr h="546758">
                <a:tc>
                  <a:txBody>
                    <a:bodyPr/>
                    <a:lstStyle/>
                    <a:p>
                      <a:pPr algn="ctr"/>
                      <a:r>
                        <a:rPr lang="en-US" sz="2600" b="1" dirty="0">
                          <a:latin typeface="Century Gothic" panose="020B0502020202020204" pitchFamily="34" charset="0"/>
                          <a:cs typeface="Arial" panose="020B0604020202020204" pitchFamily="34" charset="0"/>
                        </a:rPr>
                        <a:t>690-719</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8.709%</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$515</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$5,926</a:t>
                      </a:r>
                    </a:p>
                  </a:txBody>
                  <a:tcPr marT="45700" marB="45700"/>
                </a:tc>
                <a:extLst>
                  <a:ext uri="{0D108BD9-81ED-4DB2-BD59-A6C34878D82A}">
                    <a16:rowId xmlns:a16="http://schemas.microsoft.com/office/drawing/2014/main" val="10002"/>
                  </a:ext>
                </a:extLst>
              </a:tr>
              <a:tr h="546758">
                <a:tc>
                  <a:txBody>
                    <a:bodyPr/>
                    <a:lstStyle/>
                    <a:p>
                      <a:pPr algn="ctr"/>
                      <a:r>
                        <a:rPr lang="en-US" sz="2600" b="1" dirty="0">
                          <a:latin typeface="Century Gothic" panose="020B0502020202020204" pitchFamily="34" charset="0"/>
                          <a:cs typeface="Arial" panose="020B0604020202020204" pitchFamily="34" charset="0"/>
                        </a:rPr>
                        <a:t>660-689</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10.457%</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$537</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$7,209</a:t>
                      </a:r>
                    </a:p>
                  </a:txBody>
                  <a:tcPr marT="45700" marB="45700"/>
                </a:tc>
                <a:extLst>
                  <a:ext uri="{0D108BD9-81ED-4DB2-BD59-A6C34878D82A}">
                    <a16:rowId xmlns:a16="http://schemas.microsoft.com/office/drawing/2014/main" val="10003"/>
                  </a:ext>
                </a:extLst>
              </a:tr>
              <a:tr h="546758">
                <a:tc>
                  <a:txBody>
                    <a:bodyPr/>
                    <a:lstStyle/>
                    <a:p>
                      <a:pPr algn="ctr"/>
                      <a:r>
                        <a:rPr lang="en-US" sz="2600" b="1" dirty="0">
                          <a:latin typeface="Century Gothic" panose="020B0502020202020204" pitchFamily="34" charset="0"/>
                          <a:cs typeface="Arial" panose="020B0604020202020204" pitchFamily="34" charset="0"/>
                        </a:rPr>
                        <a:t>620-659</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12.658%</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$564</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$8,868</a:t>
                      </a:r>
                    </a:p>
                  </a:txBody>
                  <a:tcPr marT="45700" marB="45700"/>
                </a:tc>
                <a:extLst>
                  <a:ext uri="{0D108BD9-81ED-4DB2-BD59-A6C34878D82A}">
                    <a16:rowId xmlns:a16="http://schemas.microsoft.com/office/drawing/2014/main" val="10004"/>
                  </a:ext>
                </a:extLst>
              </a:tr>
              <a:tr h="546758">
                <a:tc>
                  <a:txBody>
                    <a:bodyPr/>
                    <a:lstStyle/>
                    <a:p>
                      <a:pPr algn="ctr"/>
                      <a:r>
                        <a:rPr lang="en-US" sz="2600" b="1" dirty="0">
                          <a:latin typeface="Century Gothic" panose="020B0502020202020204" pitchFamily="34" charset="0"/>
                          <a:cs typeface="Arial" panose="020B0604020202020204" pitchFamily="34" charset="0"/>
                        </a:rPr>
                        <a:t>590-619</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16.845%</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$619</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$12,154</a:t>
                      </a:r>
                    </a:p>
                  </a:txBody>
                  <a:tcPr marT="45700" marB="45700"/>
                </a:tc>
                <a:extLst>
                  <a:ext uri="{0D108BD9-81ED-4DB2-BD59-A6C34878D82A}">
                    <a16:rowId xmlns:a16="http://schemas.microsoft.com/office/drawing/2014/main" val="10005"/>
                  </a:ext>
                </a:extLst>
              </a:tr>
              <a:tr h="546758">
                <a:tc>
                  <a:txBody>
                    <a:bodyPr/>
                    <a:lstStyle/>
                    <a:p>
                      <a:pPr algn="ctr"/>
                      <a:r>
                        <a:rPr lang="en-US" sz="2600" b="1" dirty="0">
                          <a:latin typeface="Century Gothic" panose="020B0502020202020204" pitchFamily="34" charset="0"/>
                          <a:cs typeface="Arial" panose="020B0604020202020204" pitchFamily="34" charset="0"/>
                        </a:rPr>
                        <a:t>500-589</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17.568%</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$629</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$12,739</a:t>
                      </a:r>
                    </a:p>
                  </a:txBody>
                  <a:tcPr marT="45700" marB="45700"/>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CE073219-166E-42B3-90FC-CAF1BCDE5FDD}"/>
              </a:ext>
            </a:extLst>
          </p:cNvPr>
          <p:cNvSpPr txBox="1"/>
          <p:nvPr/>
        </p:nvSpPr>
        <p:spPr>
          <a:xfrm>
            <a:off x="0" y="6277728"/>
            <a:ext cx="12192000" cy="369332"/>
          </a:xfrm>
          <a:prstGeom prst="rect">
            <a:avLst/>
          </a:prstGeom>
          <a:noFill/>
        </p:spPr>
        <p:txBody>
          <a:bodyPr wrap="square" rtlCol="0">
            <a:spAutoFit/>
          </a:bodyPr>
          <a:lstStyle/>
          <a:p>
            <a:pPr algn="ctr"/>
            <a:r>
              <a:rPr lang="en-US" altLang="en-US" i="1" dirty="0">
                <a:solidFill>
                  <a:srgbClr val="FFFFFF"/>
                </a:solidFill>
                <a:latin typeface="Century Gothic" panose="020B0502020202020204" pitchFamily="34" charset="0"/>
                <a:cs typeface="Arial" panose="020B0604020202020204" pitchFamily="34" charset="0"/>
              </a:rPr>
              <a:t>Source: https://www.myfico.com/credit-education/calculators/loan-savings-calculator/ </a:t>
            </a:r>
          </a:p>
        </p:txBody>
      </p:sp>
      <p:sp>
        <p:nvSpPr>
          <p:cNvPr id="8" name="Rectangle 7">
            <a:extLst>
              <a:ext uri="{FF2B5EF4-FFF2-40B4-BE49-F238E27FC236}">
                <a16:creationId xmlns:a16="http://schemas.microsoft.com/office/drawing/2014/main" id="{03DA3055-421B-178A-1B6A-C8CBA1FF8DAD}"/>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9" name="TextBox 8">
            <a:extLst>
              <a:ext uri="{FF2B5EF4-FFF2-40B4-BE49-F238E27FC236}">
                <a16:creationId xmlns:a16="http://schemas.microsoft.com/office/drawing/2014/main" id="{4EDB4182-BDAA-5A4D-0340-69456B2FD0D5}"/>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Why Credit Matters</a:t>
            </a:r>
          </a:p>
        </p:txBody>
      </p:sp>
    </p:spTree>
    <p:extLst>
      <p:ext uri="{BB962C8B-B14F-4D97-AF65-F5344CB8AC3E}">
        <p14:creationId xmlns:p14="http://schemas.microsoft.com/office/powerpoint/2010/main" val="1533919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28419" y="341832"/>
            <a:ext cx="1663581" cy="1341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9" name="Text Placeholder 8">
            <a:extLst>
              <a:ext uri="{FF2B5EF4-FFF2-40B4-BE49-F238E27FC236}">
                <a16:creationId xmlns:a16="http://schemas.microsoft.com/office/drawing/2014/main" id="{03282308-968D-984F-8466-3EB6FFBF78E0}"/>
              </a:ext>
            </a:extLst>
          </p:cNvPr>
          <p:cNvSpPr>
            <a:spLocks noGrp="1"/>
          </p:cNvSpPr>
          <p:nvPr>
            <p:ph type="body" sz="quarter" idx="12"/>
          </p:nvPr>
        </p:nvSpPr>
        <p:spPr>
          <a:xfrm>
            <a:off x="610082" y="644688"/>
            <a:ext cx="4215918" cy="732144"/>
          </a:xfrm>
        </p:spPr>
        <p:txBody>
          <a:bodyPr>
            <a:normAutofit lnSpcReduction="10000"/>
          </a:bodyPr>
          <a:lstStyle/>
          <a:p>
            <a:r>
              <a:rPr lang="en-US"/>
              <a:t>Who is </a:t>
            </a:r>
            <a:r>
              <a:rPr lang="en-US">
                <a:solidFill>
                  <a:srgbClr val="8C2332"/>
                </a:solidFill>
              </a:rPr>
              <a:t>HUECU?</a:t>
            </a:r>
          </a:p>
        </p:txBody>
      </p:sp>
      <p:sp>
        <p:nvSpPr>
          <p:cNvPr id="10" name="Text Placeholder 9">
            <a:extLst>
              <a:ext uri="{FF2B5EF4-FFF2-40B4-BE49-F238E27FC236}">
                <a16:creationId xmlns:a16="http://schemas.microsoft.com/office/drawing/2014/main" id="{CEE927AD-8557-AC45-8B7E-6D8A8AB36B16}"/>
              </a:ext>
            </a:extLst>
          </p:cNvPr>
          <p:cNvSpPr>
            <a:spLocks noGrp="1"/>
          </p:cNvSpPr>
          <p:nvPr>
            <p:ph type="body" sz="quarter" idx="14"/>
          </p:nvPr>
        </p:nvSpPr>
        <p:spPr>
          <a:xfrm>
            <a:off x="610080" y="1809060"/>
            <a:ext cx="3994812" cy="641201"/>
          </a:xfrm>
        </p:spPr>
        <p:txBody>
          <a:bodyPr tIns="0" anchor="t" anchorCtr="0">
            <a:spAutoFit/>
          </a:bodyPr>
          <a:lstStyle/>
          <a:p>
            <a:pPr>
              <a:lnSpc>
                <a:spcPct val="125000"/>
              </a:lnSpc>
            </a:pPr>
            <a:r>
              <a:rPr lang="en-US" sz="1600">
                <a:latin typeface="Klinic Slab Medium" pitchFamily="50" charset="0"/>
              </a:rPr>
              <a:t>Since 1939, HUECU offers a variety of quality financial services to the Harvard community.</a:t>
            </a:r>
          </a:p>
        </p:txBody>
      </p:sp>
      <p:pic>
        <p:nvPicPr>
          <p:cNvPr id="20" name="Picture Placeholder 19" descr="A picture containing person, building, man, front&#10;&#10;Description automatically generated">
            <a:extLst>
              <a:ext uri="{FF2B5EF4-FFF2-40B4-BE49-F238E27FC236}">
                <a16:creationId xmlns:a16="http://schemas.microsoft.com/office/drawing/2014/main" id="{8BB9E3CB-FFE5-4428-8AC2-6A6A5A6FA2CB}"/>
              </a:ext>
            </a:extLst>
          </p:cNvPr>
          <p:cNvPicPr>
            <a:picLocks noGrp="1" noChangeAspect="1"/>
          </p:cNvPicPr>
          <p:nvPr>
            <p:ph type="pic" sz="quarter" idx="28"/>
          </p:nvPr>
        </p:nvPicPr>
        <p:blipFill rotWithShape="1">
          <a:blip r:embed="rId3"/>
          <a:srcRect l="19519" t="16211" r="13374" b="22514"/>
          <a:stretch/>
        </p:blipFill>
        <p:spPr>
          <a:xfrm>
            <a:off x="0" y="2773427"/>
            <a:ext cx="5334001" cy="4084573"/>
          </a:xfrm>
        </p:spPr>
      </p:pic>
      <p:grpSp>
        <p:nvGrpSpPr>
          <p:cNvPr id="2" name="Group 1">
            <a:extLst>
              <a:ext uri="{FF2B5EF4-FFF2-40B4-BE49-F238E27FC236}">
                <a16:creationId xmlns:a16="http://schemas.microsoft.com/office/drawing/2014/main" id="{8A74D73C-0C6B-424F-8C62-508C32254269}"/>
              </a:ext>
            </a:extLst>
          </p:cNvPr>
          <p:cNvGrpSpPr/>
          <p:nvPr/>
        </p:nvGrpSpPr>
        <p:grpSpPr>
          <a:xfrm>
            <a:off x="6661466" y="599453"/>
            <a:ext cx="4451238" cy="1212636"/>
            <a:chOff x="6924762" y="613006"/>
            <a:chExt cx="3880390" cy="1212636"/>
          </a:xfrm>
        </p:grpSpPr>
        <p:sp>
          <p:nvSpPr>
            <p:cNvPr id="40" name="Text Placeholder 11">
              <a:extLst>
                <a:ext uri="{FF2B5EF4-FFF2-40B4-BE49-F238E27FC236}">
                  <a16:creationId xmlns:a16="http://schemas.microsoft.com/office/drawing/2014/main" id="{F2A9690A-A926-40FC-89FB-7E16B54FDA16}"/>
                </a:ext>
              </a:extLst>
            </p:cNvPr>
            <p:cNvSpPr txBox="1">
              <a:spLocks/>
            </p:cNvSpPr>
            <p:nvPr/>
          </p:nvSpPr>
          <p:spPr>
            <a:xfrm>
              <a:off x="6924762" y="613006"/>
              <a:ext cx="3667767" cy="369332"/>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Gilroy Bold" panose="00000800000000000000" pitchFamily="50" charset="0"/>
                  <a:ea typeface="Open Sans" panose="020B0606030504020204" pitchFamily="34" charset="0"/>
                  <a:cs typeface="Poppins SemiBold" panose="02000000000000000000" pitchFamily="2" charset="77"/>
                </a:rPr>
                <a:t>Better </a:t>
              </a:r>
              <a:r>
                <a:rPr kumimoji="0" lang="en-US" sz="1800" b="1" i="0" u="none" strike="noStrike" kern="1200" cap="none" spc="0" normalizeH="0" baseline="0" noProof="0">
                  <a:ln>
                    <a:noFill/>
                  </a:ln>
                  <a:solidFill>
                    <a:srgbClr val="8C2332"/>
                  </a:solidFill>
                  <a:effectLst/>
                  <a:uLnTx/>
                  <a:uFillTx/>
                  <a:latin typeface="Gilroy Bold" panose="00000800000000000000" pitchFamily="50" charset="0"/>
                  <a:ea typeface="Open Sans" panose="020B0606030504020204" pitchFamily="34" charset="0"/>
                  <a:cs typeface="Poppins SemiBold" panose="02000000000000000000" pitchFamily="2" charset="77"/>
                </a:rPr>
                <a:t>Value</a:t>
              </a:r>
            </a:p>
          </p:txBody>
        </p:sp>
        <p:sp>
          <p:nvSpPr>
            <p:cNvPr id="39" name="Text Placeholder 10">
              <a:extLst>
                <a:ext uri="{FF2B5EF4-FFF2-40B4-BE49-F238E27FC236}">
                  <a16:creationId xmlns:a16="http://schemas.microsoft.com/office/drawing/2014/main" id="{AFE82D45-654E-4274-8E5F-DCA4905D6339}"/>
                </a:ext>
              </a:extLst>
            </p:cNvPr>
            <p:cNvSpPr txBox="1">
              <a:spLocks/>
            </p:cNvSpPr>
            <p:nvPr/>
          </p:nvSpPr>
          <p:spPr>
            <a:xfrm>
              <a:off x="6924764" y="994004"/>
              <a:ext cx="3880388" cy="831638"/>
            </a:xfrm>
            <a:prstGeom prst="rect">
              <a:avLst/>
            </a:prstGeom>
          </p:spPr>
          <p:txBody>
            <a:bodyPr tIns="0">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4546A">
                      <a:lumMod val="75000"/>
                    </a:srgbClr>
                  </a:solidFill>
                  <a:effectLst/>
                  <a:uLnTx/>
                  <a:uFillTx/>
                  <a:latin typeface="Klinic Slab Book" pitchFamily="50" charset="0"/>
                  <a:ea typeface="Open Sans" panose="020B0606030504020204" pitchFamily="34" charset="0"/>
                  <a:cs typeface="Open Sans" panose="020B0606030504020204" pitchFamily="34" charset="0"/>
                </a:rPr>
                <a:t>As a not-for-profit, HUECU puts members first in the form of better rates on savings and loans, lower &amp; fewer fees, and more free services and perks. </a:t>
              </a:r>
            </a:p>
          </p:txBody>
        </p:sp>
      </p:grpSp>
      <p:grpSp>
        <p:nvGrpSpPr>
          <p:cNvPr id="3" name="Group 2">
            <a:extLst>
              <a:ext uri="{FF2B5EF4-FFF2-40B4-BE49-F238E27FC236}">
                <a16:creationId xmlns:a16="http://schemas.microsoft.com/office/drawing/2014/main" id="{8B331BA3-3BA9-4122-8AA3-5597FF7C47A1}"/>
              </a:ext>
            </a:extLst>
          </p:cNvPr>
          <p:cNvGrpSpPr/>
          <p:nvPr/>
        </p:nvGrpSpPr>
        <p:grpSpPr>
          <a:xfrm>
            <a:off x="6661466" y="2157440"/>
            <a:ext cx="4451238" cy="1254439"/>
            <a:chOff x="6924762" y="2121373"/>
            <a:chExt cx="3880390" cy="1254439"/>
          </a:xfrm>
        </p:grpSpPr>
        <p:sp>
          <p:nvSpPr>
            <p:cNvPr id="41" name="Text Placeholder 12">
              <a:extLst>
                <a:ext uri="{FF2B5EF4-FFF2-40B4-BE49-F238E27FC236}">
                  <a16:creationId xmlns:a16="http://schemas.microsoft.com/office/drawing/2014/main" id="{15A6BEEC-BF36-49E5-8AFD-4F220B486EBC}"/>
                </a:ext>
              </a:extLst>
            </p:cNvPr>
            <p:cNvSpPr txBox="1">
              <a:spLocks/>
            </p:cNvSpPr>
            <p:nvPr/>
          </p:nvSpPr>
          <p:spPr>
            <a:xfrm>
              <a:off x="6924764" y="2485438"/>
              <a:ext cx="3880388" cy="890374"/>
            </a:xfrm>
            <a:prstGeom prst="rect">
              <a:avLst/>
            </a:prstGeom>
          </p:spPr>
          <p:txBody>
            <a:bodyPr tIns="0">
              <a:spAutoFit/>
            </a:bodyPr>
            <a:lstStyle>
              <a:defPPr>
                <a:defRPr lang="en-US"/>
              </a:defPPr>
              <a:lvl1pPr indent="0" defTabSz="914377">
                <a:lnSpc>
                  <a:spcPct val="125000"/>
                </a:lnSpc>
                <a:spcBef>
                  <a:spcPts val="1000"/>
                </a:spcBef>
                <a:buFont typeface="Arial" panose="020B0604020202020204" pitchFamily="34" charset="0"/>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44546A">
                      <a:lumMod val="75000"/>
                    </a:srgbClr>
                  </a:solidFill>
                  <a:effectLst/>
                  <a:uLnTx/>
                  <a:uFillTx/>
                  <a:latin typeface="Klinic Slab Book" pitchFamily="50" charset="0"/>
                  <a:ea typeface="Open Sans" panose="020B0606030504020204" pitchFamily="34" charset="0"/>
                  <a:cs typeface="Open Sans" panose="020B0606030504020204" pitchFamily="34" charset="0"/>
                </a:rPr>
                <a:t>Credit unions consistently outperform banks in metrics of customer service and satisfaction. You have a name not just an account number here. </a:t>
              </a:r>
            </a:p>
          </p:txBody>
        </p:sp>
        <p:sp>
          <p:nvSpPr>
            <p:cNvPr id="42" name="Text Placeholder 13">
              <a:extLst>
                <a:ext uri="{FF2B5EF4-FFF2-40B4-BE49-F238E27FC236}">
                  <a16:creationId xmlns:a16="http://schemas.microsoft.com/office/drawing/2014/main" id="{6B9E3C38-0DC5-4001-A800-87CF5B4A9B67}"/>
                </a:ext>
              </a:extLst>
            </p:cNvPr>
            <p:cNvSpPr txBox="1">
              <a:spLocks/>
            </p:cNvSpPr>
            <p:nvPr/>
          </p:nvSpPr>
          <p:spPr>
            <a:xfrm>
              <a:off x="6924762" y="2121373"/>
              <a:ext cx="3667767" cy="369332"/>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Gilroy Bold" panose="00000800000000000000" pitchFamily="50" charset="0"/>
                  <a:ea typeface="Open Sans" panose="020B0606030504020204" pitchFamily="34" charset="0"/>
                </a:rPr>
                <a:t>Better </a:t>
              </a:r>
              <a:r>
                <a:rPr kumimoji="0" lang="en-US" sz="1800" b="1" i="0" u="none" strike="noStrike" kern="1200" cap="none" spc="0" normalizeH="0" baseline="0" noProof="0">
                  <a:ln>
                    <a:noFill/>
                  </a:ln>
                  <a:solidFill>
                    <a:srgbClr val="8C2332"/>
                  </a:solidFill>
                  <a:effectLst/>
                  <a:uLnTx/>
                  <a:uFillTx/>
                  <a:latin typeface="Gilroy Bold" panose="00000800000000000000" pitchFamily="50" charset="0"/>
                  <a:ea typeface="Open Sans" panose="020B0606030504020204" pitchFamily="34" charset="0"/>
                </a:rPr>
                <a:t>Service</a:t>
              </a:r>
            </a:p>
          </p:txBody>
        </p:sp>
      </p:grpSp>
      <p:grpSp>
        <p:nvGrpSpPr>
          <p:cNvPr id="4" name="Group 3">
            <a:extLst>
              <a:ext uri="{FF2B5EF4-FFF2-40B4-BE49-F238E27FC236}">
                <a16:creationId xmlns:a16="http://schemas.microsoft.com/office/drawing/2014/main" id="{A33EFC7F-8568-413A-ACCB-BEEC5F0E8B84}"/>
              </a:ext>
            </a:extLst>
          </p:cNvPr>
          <p:cNvGrpSpPr/>
          <p:nvPr/>
        </p:nvGrpSpPr>
        <p:grpSpPr>
          <a:xfrm>
            <a:off x="6661467" y="3715427"/>
            <a:ext cx="4451236" cy="932791"/>
            <a:chOff x="6924764" y="3588697"/>
            <a:chExt cx="3880388" cy="932791"/>
          </a:xfrm>
        </p:grpSpPr>
        <p:sp>
          <p:nvSpPr>
            <p:cNvPr id="43" name="Text Placeholder 12">
              <a:extLst>
                <a:ext uri="{FF2B5EF4-FFF2-40B4-BE49-F238E27FC236}">
                  <a16:creationId xmlns:a16="http://schemas.microsoft.com/office/drawing/2014/main" id="{FF3814FA-A054-49DC-B266-F3330F5952E6}"/>
                </a:ext>
              </a:extLst>
            </p:cNvPr>
            <p:cNvSpPr txBox="1">
              <a:spLocks/>
            </p:cNvSpPr>
            <p:nvPr/>
          </p:nvSpPr>
          <p:spPr>
            <a:xfrm>
              <a:off x="6924764" y="3959155"/>
              <a:ext cx="3880388" cy="562333"/>
            </a:xfrm>
            <a:prstGeom prst="rect">
              <a:avLst/>
            </a:prstGeom>
          </p:spPr>
          <p:txBody>
            <a:bodyPr tIns="0">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ID" sz="1400" b="0" i="0" u="none" strike="noStrike" kern="1200" cap="none" spc="0" normalizeH="0" baseline="0" noProof="0" dirty="0">
                  <a:ln>
                    <a:noFill/>
                  </a:ln>
                  <a:solidFill>
                    <a:srgbClr val="44546A">
                      <a:lumMod val="75000"/>
                    </a:srgbClr>
                  </a:solidFill>
                  <a:effectLst/>
                  <a:uLnTx/>
                  <a:uFillTx/>
                  <a:latin typeface="Klinic Slab Book" pitchFamily="50" charset="0"/>
                  <a:ea typeface="Open Sans" panose="020B0606030504020204" pitchFamily="34" charset="0"/>
                  <a:cs typeface="Open Sans" panose="020B0606030504020204" pitchFamily="34" charset="0"/>
                </a:rPr>
                <a:t>The member controlled co-op model is always focused on operating in the best interests of our members. </a:t>
              </a:r>
              <a:endParaRPr kumimoji="0" lang="en-US" sz="1400" b="0" i="0" u="none" strike="noStrike" kern="1200" cap="none" spc="0" normalizeH="0" baseline="0" noProof="0" dirty="0">
                <a:ln>
                  <a:noFill/>
                </a:ln>
                <a:solidFill>
                  <a:srgbClr val="44546A">
                    <a:lumMod val="75000"/>
                  </a:srgbClr>
                </a:solidFill>
                <a:effectLst/>
                <a:uLnTx/>
                <a:uFillTx/>
                <a:latin typeface="Klinic Slab Book" pitchFamily="50" charset="0"/>
                <a:ea typeface="Open Sans" panose="020B0606030504020204" pitchFamily="34" charset="0"/>
                <a:cs typeface="Open Sans" panose="020B0606030504020204" pitchFamily="34" charset="0"/>
              </a:endParaRPr>
            </a:p>
          </p:txBody>
        </p:sp>
        <p:sp>
          <p:nvSpPr>
            <p:cNvPr id="44" name="Text Placeholder 13">
              <a:extLst>
                <a:ext uri="{FF2B5EF4-FFF2-40B4-BE49-F238E27FC236}">
                  <a16:creationId xmlns:a16="http://schemas.microsoft.com/office/drawing/2014/main" id="{AF9A5539-BCE0-4B37-B6AE-AFB376BD9F37}"/>
                </a:ext>
              </a:extLst>
            </p:cNvPr>
            <p:cNvSpPr txBox="1">
              <a:spLocks/>
            </p:cNvSpPr>
            <p:nvPr/>
          </p:nvSpPr>
          <p:spPr>
            <a:xfrm>
              <a:off x="6924764" y="3588697"/>
              <a:ext cx="3667767" cy="369332"/>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Gilroy Bold" panose="00000800000000000000" pitchFamily="50" charset="0"/>
                  <a:ea typeface="Open Sans" panose="020B0606030504020204" pitchFamily="34" charset="0"/>
                </a:rPr>
                <a:t>Better Business </a:t>
              </a:r>
              <a:r>
                <a:rPr kumimoji="0" lang="en-US" sz="1800" b="1" i="0" u="none" strike="noStrike" kern="1200" cap="none" spc="0" normalizeH="0" baseline="0" noProof="0" dirty="0">
                  <a:ln>
                    <a:noFill/>
                  </a:ln>
                  <a:solidFill>
                    <a:srgbClr val="8C2332"/>
                  </a:solidFill>
                  <a:effectLst/>
                  <a:uLnTx/>
                  <a:uFillTx/>
                  <a:latin typeface="Gilroy Bold" panose="00000800000000000000" pitchFamily="50" charset="0"/>
                  <a:ea typeface="Open Sans" panose="020B0606030504020204" pitchFamily="34" charset="0"/>
                </a:rPr>
                <a:t>Model</a:t>
              </a:r>
            </a:p>
          </p:txBody>
        </p:sp>
      </p:grpSp>
      <p:grpSp>
        <p:nvGrpSpPr>
          <p:cNvPr id="5" name="Group 4">
            <a:extLst>
              <a:ext uri="{FF2B5EF4-FFF2-40B4-BE49-F238E27FC236}">
                <a16:creationId xmlns:a16="http://schemas.microsoft.com/office/drawing/2014/main" id="{C7023A6E-44DA-4F27-9EEA-4FB41E2F0E06}"/>
              </a:ext>
            </a:extLst>
          </p:cNvPr>
          <p:cNvGrpSpPr/>
          <p:nvPr/>
        </p:nvGrpSpPr>
        <p:grpSpPr>
          <a:xfrm>
            <a:off x="6661466" y="5028978"/>
            <a:ext cx="4451238" cy="1229569"/>
            <a:chOff x="6924766" y="4943517"/>
            <a:chExt cx="3880390" cy="1229569"/>
          </a:xfrm>
        </p:grpSpPr>
        <p:sp>
          <p:nvSpPr>
            <p:cNvPr id="45" name="Text Placeholder 12">
              <a:extLst>
                <a:ext uri="{FF2B5EF4-FFF2-40B4-BE49-F238E27FC236}">
                  <a16:creationId xmlns:a16="http://schemas.microsoft.com/office/drawing/2014/main" id="{94ADC2A8-F3B5-4E6A-A302-B2D75181F301}"/>
                </a:ext>
              </a:extLst>
            </p:cNvPr>
            <p:cNvSpPr txBox="1">
              <a:spLocks/>
            </p:cNvSpPr>
            <p:nvPr/>
          </p:nvSpPr>
          <p:spPr>
            <a:xfrm>
              <a:off x="6924768" y="5341448"/>
              <a:ext cx="3880388" cy="831638"/>
            </a:xfrm>
            <a:prstGeom prst="rect">
              <a:avLst/>
            </a:prstGeom>
          </p:spPr>
          <p:txBody>
            <a:bodyPr tIns="0">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44546A">
                      <a:lumMod val="75000"/>
                    </a:srgbClr>
                  </a:solidFill>
                  <a:effectLst/>
                  <a:uLnTx/>
                  <a:uFillTx/>
                  <a:latin typeface="Klinic Slab Book" pitchFamily="50" charset="0"/>
                  <a:ea typeface="Open Sans" panose="020B0606030504020204" pitchFamily="34" charset="0"/>
                  <a:cs typeface="Open Sans" panose="020B0606030504020204" pitchFamily="34" charset="0"/>
                </a:rPr>
                <a:t>Your money stays local when you bank with HUECU. We give back to our community by offering financial education programs and support for local charitable organizations. </a:t>
              </a:r>
            </a:p>
          </p:txBody>
        </p:sp>
        <p:sp>
          <p:nvSpPr>
            <p:cNvPr id="46" name="Text Placeholder 13">
              <a:extLst>
                <a:ext uri="{FF2B5EF4-FFF2-40B4-BE49-F238E27FC236}">
                  <a16:creationId xmlns:a16="http://schemas.microsoft.com/office/drawing/2014/main" id="{AF461267-DD5D-4EB2-982F-AAFB7184C08B}"/>
                </a:ext>
              </a:extLst>
            </p:cNvPr>
            <p:cNvSpPr txBox="1">
              <a:spLocks/>
            </p:cNvSpPr>
            <p:nvPr/>
          </p:nvSpPr>
          <p:spPr>
            <a:xfrm>
              <a:off x="6924766" y="4943517"/>
              <a:ext cx="3667767" cy="369332"/>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Gilroy Bold" panose="00000800000000000000" pitchFamily="50" charset="0"/>
                  <a:ea typeface="Open Sans" panose="020B0606030504020204" pitchFamily="34" charset="0"/>
                </a:rPr>
                <a:t>Better For the </a:t>
              </a:r>
              <a:r>
                <a:rPr kumimoji="0" lang="en-US" sz="1800" b="1" i="0" u="none" strike="noStrike" kern="1200" cap="none" spc="0" normalizeH="0" baseline="0" noProof="0" dirty="0">
                  <a:ln>
                    <a:noFill/>
                  </a:ln>
                  <a:solidFill>
                    <a:srgbClr val="8C2332"/>
                  </a:solidFill>
                  <a:effectLst/>
                  <a:uLnTx/>
                  <a:uFillTx/>
                  <a:latin typeface="Gilroy Bold" panose="00000800000000000000" pitchFamily="50" charset="0"/>
                  <a:ea typeface="Open Sans" panose="020B0606030504020204" pitchFamily="34" charset="0"/>
                </a:rPr>
                <a:t>Community</a:t>
              </a:r>
            </a:p>
          </p:txBody>
        </p:sp>
      </p:grpSp>
    </p:spTree>
    <p:extLst>
      <p:ext uri="{BB962C8B-B14F-4D97-AF65-F5344CB8AC3E}">
        <p14:creationId xmlns:p14="http://schemas.microsoft.com/office/powerpoint/2010/main" val="2426599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B9D268D-BC2A-8B57-337F-E4AC6BB3FAAD}"/>
              </a:ext>
            </a:extLst>
          </p:cNvPr>
          <p:cNvGraphicFramePr>
            <a:graphicFrameLocks noGrp="1"/>
          </p:cNvGraphicFramePr>
          <p:nvPr>
            <p:extLst>
              <p:ext uri="{D42A27DB-BD31-4B8C-83A1-F6EECF244321}">
                <p14:modId xmlns:p14="http://schemas.microsoft.com/office/powerpoint/2010/main" val="803470521"/>
              </p:ext>
            </p:extLst>
          </p:nvPr>
        </p:nvGraphicFramePr>
        <p:xfrm>
          <a:off x="3304237" y="1690688"/>
          <a:ext cx="8049563" cy="4212466"/>
        </p:xfrm>
        <a:graphic>
          <a:graphicData uri="http://schemas.openxmlformats.org/drawingml/2006/table">
            <a:tbl>
              <a:tblPr firstRow="1" bandRow="1">
                <a:tableStyleId>{5C22544A-7EE6-4342-B048-85BDC9FD1C3A}</a:tableStyleId>
              </a:tblPr>
              <a:tblGrid>
                <a:gridCol w="2012391">
                  <a:extLst>
                    <a:ext uri="{9D8B030D-6E8A-4147-A177-3AD203B41FA5}">
                      <a16:colId xmlns:a16="http://schemas.microsoft.com/office/drawing/2014/main" val="20000"/>
                    </a:ext>
                  </a:extLst>
                </a:gridCol>
                <a:gridCol w="2012391">
                  <a:extLst>
                    <a:ext uri="{9D8B030D-6E8A-4147-A177-3AD203B41FA5}">
                      <a16:colId xmlns:a16="http://schemas.microsoft.com/office/drawing/2014/main" val="20001"/>
                    </a:ext>
                  </a:extLst>
                </a:gridCol>
                <a:gridCol w="1889183">
                  <a:extLst>
                    <a:ext uri="{9D8B030D-6E8A-4147-A177-3AD203B41FA5}">
                      <a16:colId xmlns:a16="http://schemas.microsoft.com/office/drawing/2014/main" val="20002"/>
                    </a:ext>
                  </a:extLst>
                </a:gridCol>
                <a:gridCol w="2135598">
                  <a:extLst>
                    <a:ext uri="{9D8B030D-6E8A-4147-A177-3AD203B41FA5}">
                      <a16:colId xmlns:a16="http://schemas.microsoft.com/office/drawing/2014/main" val="20003"/>
                    </a:ext>
                  </a:extLst>
                </a:gridCol>
              </a:tblGrid>
              <a:tr h="991036">
                <a:tc>
                  <a:txBody>
                    <a:bodyPr/>
                    <a:lstStyle/>
                    <a:p>
                      <a:pPr algn="ctr"/>
                      <a:r>
                        <a:rPr lang="en-US" sz="2600" b="1" dirty="0">
                          <a:latin typeface="Century Gothic" panose="020B0502020202020204" pitchFamily="34" charset="0"/>
                          <a:cs typeface="Arial" panose="020B0604020202020204" pitchFamily="34" charset="0"/>
                        </a:rPr>
                        <a:t>FICO </a:t>
                      </a:r>
                    </a:p>
                    <a:p>
                      <a:pPr algn="ctr"/>
                      <a:r>
                        <a:rPr lang="en-US" sz="2600" b="1" dirty="0">
                          <a:latin typeface="Century Gothic" panose="020B0502020202020204" pitchFamily="34" charset="0"/>
                          <a:cs typeface="Arial" panose="020B0604020202020204" pitchFamily="34" charset="0"/>
                        </a:rPr>
                        <a:t>Score</a:t>
                      </a:r>
                    </a:p>
                  </a:txBody>
                  <a:tcPr marT="45700" marB="45700">
                    <a:solidFill>
                      <a:srgbClr val="88C240"/>
                    </a:solidFill>
                  </a:tcPr>
                </a:tc>
                <a:tc>
                  <a:txBody>
                    <a:bodyPr/>
                    <a:lstStyle/>
                    <a:p>
                      <a:pPr algn="ctr"/>
                      <a:r>
                        <a:rPr lang="en-US" sz="2600" b="1" dirty="0">
                          <a:latin typeface="Century Gothic" panose="020B0502020202020204" pitchFamily="34" charset="0"/>
                          <a:cs typeface="Arial" panose="020B0604020202020204" pitchFamily="34" charset="0"/>
                        </a:rPr>
                        <a:t>Interest Rate</a:t>
                      </a:r>
                    </a:p>
                  </a:txBody>
                  <a:tcPr marT="45700" marB="45700">
                    <a:solidFill>
                      <a:srgbClr val="88C240"/>
                    </a:solidFill>
                  </a:tcPr>
                </a:tc>
                <a:tc>
                  <a:txBody>
                    <a:bodyPr/>
                    <a:lstStyle/>
                    <a:p>
                      <a:pPr algn="ctr"/>
                      <a:r>
                        <a:rPr lang="en-US" sz="2600" b="1" dirty="0">
                          <a:latin typeface="Century Gothic" panose="020B0502020202020204" pitchFamily="34" charset="0"/>
                          <a:cs typeface="Arial" panose="020B0604020202020204" pitchFamily="34" charset="0"/>
                        </a:rPr>
                        <a:t>Monthly</a:t>
                      </a:r>
                      <a:r>
                        <a:rPr lang="en-US" sz="2600" b="1" baseline="0" dirty="0">
                          <a:latin typeface="Century Gothic" panose="020B0502020202020204" pitchFamily="34" charset="0"/>
                          <a:cs typeface="Arial" panose="020B0604020202020204" pitchFamily="34" charset="0"/>
                        </a:rPr>
                        <a:t> Payment</a:t>
                      </a:r>
                      <a:endParaRPr lang="en-US" sz="2600" b="1" dirty="0">
                        <a:latin typeface="Century Gothic" panose="020B0502020202020204" pitchFamily="34" charset="0"/>
                        <a:cs typeface="Arial" panose="020B0604020202020204" pitchFamily="34" charset="0"/>
                      </a:endParaRPr>
                    </a:p>
                  </a:txBody>
                  <a:tcPr marT="45700" marB="45700">
                    <a:solidFill>
                      <a:srgbClr val="88C240"/>
                    </a:solidFill>
                  </a:tcPr>
                </a:tc>
                <a:tc>
                  <a:txBody>
                    <a:bodyPr/>
                    <a:lstStyle/>
                    <a:p>
                      <a:pPr algn="ctr"/>
                      <a:r>
                        <a:rPr lang="en-US" sz="2600" b="1" dirty="0">
                          <a:latin typeface="Century Gothic" panose="020B0502020202020204" pitchFamily="34" charset="0"/>
                          <a:cs typeface="Arial" panose="020B0604020202020204" pitchFamily="34" charset="0"/>
                        </a:rPr>
                        <a:t>Total Interest Paid</a:t>
                      </a:r>
                    </a:p>
                  </a:txBody>
                  <a:tcPr marT="45700" marB="45700">
                    <a:solidFill>
                      <a:srgbClr val="88C240"/>
                    </a:solidFill>
                  </a:tcPr>
                </a:tc>
                <a:extLst>
                  <a:ext uri="{0D108BD9-81ED-4DB2-BD59-A6C34878D82A}">
                    <a16:rowId xmlns:a16="http://schemas.microsoft.com/office/drawing/2014/main" val="10000"/>
                  </a:ext>
                </a:extLst>
              </a:tr>
              <a:tr h="468976">
                <a:tc>
                  <a:txBody>
                    <a:bodyPr/>
                    <a:lstStyle/>
                    <a:p>
                      <a:pPr algn="ctr"/>
                      <a:r>
                        <a:rPr lang="en-US" sz="2600" b="1" dirty="0">
                          <a:latin typeface="Century Gothic" panose="020B0502020202020204" pitchFamily="34" charset="0"/>
                          <a:cs typeface="Arial" panose="020B0604020202020204" pitchFamily="34" charset="0"/>
                        </a:rPr>
                        <a:t>720-850</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7.606%</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$502</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$5,133</a:t>
                      </a:r>
                    </a:p>
                  </a:txBody>
                  <a:tcPr marT="45700" marB="45700"/>
                </a:tc>
                <a:extLst>
                  <a:ext uri="{0D108BD9-81ED-4DB2-BD59-A6C34878D82A}">
                    <a16:rowId xmlns:a16="http://schemas.microsoft.com/office/drawing/2014/main" val="10001"/>
                  </a:ext>
                </a:extLst>
              </a:tr>
              <a:tr h="546758">
                <a:tc>
                  <a:txBody>
                    <a:bodyPr/>
                    <a:lstStyle/>
                    <a:p>
                      <a:pPr algn="ctr"/>
                      <a:r>
                        <a:rPr lang="en-US" sz="2600" b="1" dirty="0">
                          <a:latin typeface="Century Gothic" panose="020B0502020202020204" pitchFamily="34" charset="0"/>
                          <a:cs typeface="Arial" panose="020B0604020202020204" pitchFamily="34" charset="0"/>
                        </a:rPr>
                        <a:t>690-719</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8.709%</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$515</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$5,926</a:t>
                      </a:r>
                    </a:p>
                  </a:txBody>
                  <a:tcPr marT="45700" marB="45700"/>
                </a:tc>
                <a:extLst>
                  <a:ext uri="{0D108BD9-81ED-4DB2-BD59-A6C34878D82A}">
                    <a16:rowId xmlns:a16="http://schemas.microsoft.com/office/drawing/2014/main" val="10002"/>
                  </a:ext>
                </a:extLst>
              </a:tr>
              <a:tr h="546758">
                <a:tc>
                  <a:txBody>
                    <a:bodyPr/>
                    <a:lstStyle/>
                    <a:p>
                      <a:pPr algn="ctr"/>
                      <a:r>
                        <a:rPr lang="en-US" sz="2600" b="1" dirty="0">
                          <a:latin typeface="Century Gothic" panose="020B0502020202020204" pitchFamily="34" charset="0"/>
                          <a:cs typeface="Arial" panose="020B0604020202020204" pitchFamily="34" charset="0"/>
                        </a:rPr>
                        <a:t>660-689</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10.457%</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$537</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$7,209</a:t>
                      </a:r>
                    </a:p>
                  </a:txBody>
                  <a:tcPr marT="45700" marB="45700"/>
                </a:tc>
                <a:extLst>
                  <a:ext uri="{0D108BD9-81ED-4DB2-BD59-A6C34878D82A}">
                    <a16:rowId xmlns:a16="http://schemas.microsoft.com/office/drawing/2014/main" val="10003"/>
                  </a:ext>
                </a:extLst>
              </a:tr>
              <a:tr h="546758">
                <a:tc>
                  <a:txBody>
                    <a:bodyPr/>
                    <a:lstStyle/>
                    <a:p>
                      <a:pPr algn="ctr"/>
                      <a:r>
                        <a:rPr lang="en-US" sz="2600" b="1" dirty="0">
                          <a:latin typeface="Century Gothic" panose="020B0502020202020204" pitchFamily="34" charset="0"/>
                          <a:cs typeface="Arial" panose="020B0604020202020204" pitchFamily="34" charset="0"/>
                        </a:rPr>
                        <a:t>620-659</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12.658%</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$564</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$8,868</a:t>
                      </a:r>
                    </a:p>
                  </a:txBody>
                  <a:tcPr marT="45700" marB="45700"/>
                </a:tc>
                <a:extLst>
                  <a:ext uri="{0D108BD9-81ED-4DB2-BD59-A6C34878D82A}">
                    <a16:rowId xmlns:a16="http://schemas.microsoft.com/office/drawing/2014/main" val="10004"/>
                  </a:ext>
                </a:extLst>
              </a:tr>
              <a:tr h="546758">
                <a:tc>
                  <a:txBody>
                    <a:bodyPr/>
                    <a:lstStyle/>
                    <a:p>
                      <a:pPr algn="ctr"/>
                      <a:r>
                        <a:rPr lang="en-US" sz="2600" b="1" dirty="0">
                          <a:latin typeface="Century Gothic" panose="020B0502020202020204" pitchFamily="34" charset="0"/>
                          <a:cs typeface="Arial" panose="020B0604020202020204" pitchFamily="34" charset="0"/>
                        </a:rPr>
                        <a:t>590-619</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16.845%</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$619</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$12,154</a:t>
                      </a:r>
                    </a:p>
                  </a:txBody>
                  <a:tcPr marT="45700" marB="45700"/>
                </a:tc>
                <a:extLst>
                  <a:ext uri="{0D108BD9-81ED-4DB2-BD59-A6C34878D82A}">
                    <a16:rowId xmlns:a16="http://schemas.microsoft.com/office/drawing/2014/main" val="10005"/>
                  </a:ext>
                </a:extLst>
              </a:tr>
              <a:tr h="546758">
                <a:tc>
                  <a:txBody>
                    <a:bodyPr/>
                    <a:lstStyle/>
                    <a:p>
                      <a:pPr algn="ctr"/>
                      <a:r>
                        <a:rPr lang="en-US" sz="2600" b="1" dirty="0">
                          <a:latin typeface="Century Gothic" panose="020B0502020202020204" pitchFamily="34" charset="0"/>
                          <a:cs typeface="Arial" panose="020B0604020202020204" pitchFamily="34" charset="0"/>
                        </a:rPr>
                        <a:t>500-589</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17.568%</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$629</a:t>
                      </a:r>
                    </a:p>
                  </a:txBody>
                  <a:tcPr marT="45700" marB="45700"/>
                </a:tc>
                <a:tc>
                  <a:txBody>
                    <a:bodyPr/>
                    <a:lstStyle/>
                    <a:p>
                      <a:pPr algn="ctr"/>
                      <a:r>
                        <a:rPr lang="en-US" sz="2600" b="0" dirty="0">
                          <a:latin typeface="Century Gothic" panose="020B0502020202020204" pitchFamily="34" charset="0"/>
                          <a:cs typeface="Arial" panose="020B0604020202020204" pitchFamily="34" charset="0"/>
                        </a:rPr>
                        <a:t>$12,739</a:t>
                      </a:r>
                    </a:p>
                  </a:txBody>
                  <a:tcPr marT="45700" marB="45700"/>
                </a:tc>
                <a:extLst>
                  <a:ext uri="{0D108BD9-81ED-4DB2-BD59-A6C34878D82A}">
                    <a16:rowId xmlns:a16="http://schemas.microsoft.com/office/drawing/2014/main" val="10006"/>
                  </a:ext>
                </a:extLst>
              </a:tr>
            </a:tbl>
          </a:graphicData>
        </a:graphic>
      </p:graphicFrame>
      <p:sp>
        <p:nvSpPr>
          <p:cNvPr id="5" name="Rectangle 3">
            <a:extLst>
              <a:ext uri="{FF2B5EF4-FFF2-40B4-BE49-F238E27FC236}">
                <a16:creationId xmlns:a16="http://schemas.microsoft.com/office/drawing/2014/main" id="{BA22CFC0-0FCE-4EDB-B318-EEA05914CA6F}"/>
              </a:ext>
            </a:extLst>
          </p:cNvPr>
          <p:cNvSpPr txBox="1">
            <a:spLocks noChangeArrowheads="1"/>
          </p:cNvSpPr>
          <p:nvPr/>
        </p:nvSpPr>
        <p:spPr>
          <a:xfrm>
            <a:off x="257177" y="3171346"/>
            <a:ext cx="2760618" cy="1251150"/>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2800" dirty="0">
                <a:solidFill>
                  <a:srgbClr val="FFFFFF"/>
                </a:solidFill>
                <a:latin typeface="Century Gothic" panose="020B0502020202020204" pitchFamily="34" charset="0"/>
              </a:rPr>
              <a:t>60-month, new auto loan for $25,000</a:t>
            </a:r>
            <a:r>
              <a:rPr lang="en-US" altLang="en-US" sz="12800" dirty="0">
                <a:solidFill>
                  <a:srgbClr val="FFFFFF"/>
                </a:solidFill>
                <a:latin typeface="Century Gothic" panose="020B0502020202020204" pitchFamily="34" charset="0"/>
                <a:cs typeface="Arial" panose="020B0604020202020204" pitchFamily="34" charset="0"/>
              </a:rPr>
              <a:t> </a:t>
            </a:r>
          </a:p>
          <a:p>
            <a:endParaRPr lang="en-US" altLang="en-US" sz="3000" dirty="0"/>
          </a:p>
        </p:txBody>
      </p:sp>
      <p:sp>
        <p:nvSpPr>
          <p:cNvPr id="7" name="TextBox 6">
            <a:extLst>
              <a:ext uri="{FF2B5EF4-FFF2-40B4-BE49-F238E27FC236}">
                <a16:creationId xmlns:a16="http://schemas.microsoft.com/office/drawing/2014/main" id="{CE073219-166E-42B3-90FC-CAF1BCDE5FDD}"/>
              </a:ext>
            </a:extLst>
          </p:cNvPr>
          <p:cNvSpPr txBox="1"/>
          <p:nvPr/>
        </p:nvSpPr>
        <p:spPr>
          <a:xfrm>
            <a:off x="0" y="6277728"/>
            <a:ext cx="12192000" cy="369332"/>
          </a:xfrm>
          <a:prstGeom prst="rect">
            <a:avLst/>
          </a:prstGeom>
          <a:noFill/>
        </p:spPr>
        <p:txBody>
          <a:bodyPr wrap="square" rtlCol="0">
            <a:spAutoFit/>
          </a:bodyPr>
          <a:lstStyle/>
          <a:p>
            <a:pPr algn="ctr"/>
            <a:r>
              <a:rPr lang="en-US" altLang="en-US" i="1" dirty="0">
                <a:solidFill>
                  <a:srgbClr val="FFFFFF"/>
                </a:solidFill>
                <a:latin typeface="Century Gothic" panose="020B0502020202020204" pitchFamily="34" charset="0"/>
                <a:cs typeface="Arial" panose="020B0604020202020204" pitchFamily="34" charset="0"/>
              </a:rPr>
              <a:t>Source: https://www.myfico.com/credit-education/calculators/loan-savings-calculator/ </a:t>
            </a:r>
          </a:p>
        </p:txBody>
      </p:sp>
      <p:sp>
        <p:nvSpPr>
          <p:cNvPr id="8" name="Rectangle 7">
            <a:extLst>
              <a:ext uri="{FF2B5EF4-FFF2-40B4-BE49-F238E27FC236}">
                <a16:creationId xmlns:a16="http://schemas.microsoft.com/office/drawing/2014/main" id="{03DA3055-421B-178A-1B6A-C8CBA1FF8DAD}"/>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9" name="TextBox 8">
            <a:extLst>
              <a:ext uri="{FF2B5EF4-FFF2-40B4-BE49-F238E27FC236}">
                <a16:creationId xmlns:a16="http://schemas.microsoft.com/office/drawing/2014/main" id="{4EDB4182-BDAA-5A4D-0340-69456B2FD0D5}"/>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Why Credit Matters</a:t>
            </a:r>
          </a:p>
        </p:txBody>
      </p:sp>
      <p:sp>
        <p:nvSpPr>
          <p:cNvPr id="10" name="Arrow: Right 9">
            <a:extLst>
              <a:ext uri="{FF2B5EF4-FFF2-40B4-BE49-F238E27FC236}">
                <a16:creationId xmlns:a16="http://schemas.microsoft.com/office/drawing/2014/main" id="{E827C199-4D77-CD37-4523-79FAE7A4161C}"/>
              </a:ext>
            </a:extLst>
          </p:cNvPr>
          <p:cNvSpPr/>
          <p:nvPr/>
        </p:nvSpPr>
        <p:spPr>
          <a:xfrm rot="10800000">
            <a:off x="10910044" y="5366278"/>
            <a:ext cx="1033463" cy="464360"/>
          </a:xfrm>
          <a:prstGeom prst="rightArrow">
            <a:avLst/>
          </a:prstGeom>
          <a:solidFill>
            <a:schemeClr val="tx2"/>
          </a:solidFill>
          <a:ln>
            <a:solidFill>
              <a:srgbClr val="88C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610DC64-1E07-B2C0-F27B-D2BE62E8E760}"/>
              </a:ext>
            </a:extLst>
          </p:cNvPr>
          <p:cNvSpPr/>
          <p:nvPr/>
        </p:nvSpPr>
        <p:spPr>
          <a:xfrm rot="10800000">
            <a:off x="10868714" y="2706986"/>
            <a:ext cx="1033463" cy="464360"/>
          </a:xfrm>
          <a:prstGeom prst="rightArrow">
            <a:avLst/>
          </a:prstGeom>
          <a:solidFill>
            <a:schemeClr val="tx2"/>
          </a:solidFill>
          <a:ln>
            <a:solidFill>
              <a:srgbClr val="88C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826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Credit Score Factors</a:t>
            </a:r>
          </a:p>
        </p:txBody>
      </p:sp>
    </p:spTree>
    <p:extLst>
      <p:ext uri="{BB962C8B-B14F-4D97-AF65-F5344CB8AC3E}">
        <p14:creationId xmlns:p14="http://schemas.microsoft.com/office/powerpoint/2010/main" val="3267732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Credit Score Factors</a:t>
            </a:r>
          </a:p>
        </p:txBody>
      </p:sp>
      <p:graphicFrame>
        <p:nvGraphicFramePr>
          <p:cNvPr id="6" name="Chart 5">
            <a:extLst>
              <a:ext uri="{FF2B5EF4-FFF2-40B4-BE49-F238E27FC236}">
                <a16:creationId xmlns:a16="http://schemas.microsoft.com/office/drawing/2014/main" id="{F5FC76EF-8D18-D951-4890-263D64564788}"/>
              </a:ext>
            </a:extLst>
          </p:cNvPr>
          <p:cNvGraphicFramePr/>
          <p:nvPr>
            <p:extLst>
              <p:ext uri="{D42A27DB-BD31-4B8C-83A1-F6EECF244321}">
                <p14:modId xmlns:p14="http://schemas.microsoft.com/office/powerpoint/2010/main" val="1490350185"/>
              </p:ext>
            </p:extLst>
          </p:nvPr>
        </p:nvGraphicFramePr>
        <p:xfrm>
          <a:off x="1211580" y="1294715"/>
          <a:ext cx="9768840" cy="57614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5552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Credit Score Factors</a:t>
            </a:r>
          </a:p>
        </p:txBody>
      </p:sp>
      <p:graphicFrame>
        <p:nvGraphicFramePr>
          <p:cNvPr id="6" name="Chart 5">
            <a:extLst>
              <a:ext uri="{FF2B5EF4-FFF2-40B4-BE49-F238E27FC236}">
                <a16:creationId xmlns:a16="http://schemas.microsoft.com/office/drawing/2014/main" id="{F5FC76EF-8D18-D951-4890-263D64564788}"/>
              </a:ext>
            </a:extLst>
          </p:cNvPr>
          <p:cNvGraphicFramePr/>
          <p:nvPr>
            <p:extLst>
              <p:ext uri="{D42A27DB-BD31-4B8C-83A1-F6EECF244321}">
                <p14:modId xmlns:p14="http://schemas.microsoft.com/office/powerpoint/2010/main" val="4124475084"/>
              </p:ext>
            </p:extLst>
          </p:nvPr>
        </p:nvGraphicFramePr>
        <p:xfrm>
          <a:off x="1211580" y="1294715"/>
          <a:ext cx="9768840" cy="576140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62760D48-51A7-CC2B-1D24-11B4E196363F}"/>
              </a:ext>
            </a:extLst>
          </p:cNvPr>
          <p:cNvSpPr txBox="1"/>
          <p:nvPr/>
        </p:nvSpPr>
        <p:spPr>
          <a:xfrm>
            <a:off x="6096000" y="648383"/>
            <a:ext cx="6096000" cy="646331"/>
          </a:xfrm>
          <a:prstGeom prst="rect">
            <a:avLst/>
          </a:prstGeom>
          <a:noFill/>
        </p:spPr>
        <p:txBody>
          <a:bodyPr wrap="square" rtlCol="0">
            <a:spAutoFit/>
          </a:bodyPr>
          <a:lstStyle/>
          <a:p>
            <a:pPr algn="ctr"/>
            <a:r>
              <a:rPr lang="en-US" sz="3600" b="1" dirty="0">
                <a:solidFill>
                  <a:srgbClr val="FFFFFF"/>
                </a:solidFill>
                <a:latin typeface="Century Gothic" panose="020B0502020202020204" pitchFamily="34" charset="0"/>
              </a:rPr>
              <a:t>Payment History</a:t>
            </a:r>
          </a:p>
        </p:txBody>
      </p:sp>
    </p:spTree>
    <p:extLst>
      <p:ext uri="{BB962C8B-B14F-4D97-AF65-F5344CB8AC3E}">
        <p14:creationId xmlns:p14="http://schemas.microsoft.com/office/powerpoint/2010/main" val="246880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Credit Score Factors</a:t>
            </a:r>
          </a:p>
        </p:txBody>
      </p:sp>
      <p:graphicFrame>
        <p:nvGraphicFramePr>
          <p:cNvPr id="6" name="Chart 5">
            <a:extLst>
              <a:ext uri="{FF2B5EF4-FFF2-40B4-BE49-F238E27FC236}">
                <a16:creationId xmlns:a16="http://schemas.microsoft.com/office/drawing/2014/main" id="{F5FC76EF-8D18-D951-4890-263D64564788}"/>
              </a:ext>
            </a:extLst>
          </p:cNvPr>
          <p:cNvGraphicFramePr/>
          <p:nvPr>
            <p:extLst>
              <p:ext uri="{D42A27DB-BD31-4B8C-83A1-F6EECF244321}">
                <p14:modId xmlns:p14="http://schemas.microsoft.com/office/powerpoint/2010/main" val="633822690"/>
              </p:ext>
            </p:extLst>
          </p:nvPr>
        </p:nvGraphicFramePr>
        <p:xfrm>
          <a:off x="1211580" y="1294715"/>
          <a:ext cx="9768840" cy="576140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2D32D48-45CF-3AAD-295F-6050F350907D}"/>
              </a:ext>
            </a:extLst>
          </p:cNvPr>
          <p:cNvSpPr txBox="1"/>
          <p:nvPr/>
        </p:nvSpPr>
        <p:spPr>
          <a:xfrm>
            <a:off x="6096000" y="648383"/>
            <a:ext cx="6096000" cy="646331"/>
          </a:xfrm>
          <a:prstGeom prst="rect">
            <a:avLst/>
          </a:prstGeom>
          <a:noFill/>
        </p:spPr>
        <p:txBody>
          <a:bodyPr wrap="square" rtlCol="0">
            <a:spAutoFit/>
          </a:bodyPr>
          <a:lstStyle/>
          <a:p>
            <a:pPr algn="ctr"/>
            <a:r>
              <a:rPr lang="en-US" sz="3600" b="1" dirty="0">
                <a:solidFill>
                  <a:srgbClr val="FFFFFF"/>
                </a:solidFill>
                <a:latin typeface="Century Gothic" panose="020B0502020202020204" pitchFamily="34" charset="0"/>
              </a:rPr>
              <a:t>Amounts Owed</a:t>
            </a:r>
          </a:p>
        </p:txBody>
      </p:sp>
    </p:spTree>
    <p:extLst>
      <p:ext uri="{BB962C8B-B14F-4D97-AF65-F5344CB8AC3E}">
        <p14:creationId xmlns:p14="http://schemas.microsoft.com/office/powerpoint/2010/main" val="1373420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Credit Score Factors</a:t>
            </a:r>
          </a:p>
        </p:txBody>
      </p:sp>
      <p:graphicFrame>
        <p:nvGraphicFramePr>
          <p:cNvPr id="6" name="Chart 5">
            <a:extLst>
              <a:ext uri="{FF2B5EF4-FFF2-40B4-BE49-F238E27FC236}">
                <a16:creationId xmlns:a16="http://schemas.microsoft.com/office/drawing/2014/main" id="{F5FC76EF-8D18-D951-4890-263D64564788}"/>
              </a:ext>
            </a:extLst>
          </p:cNvPr>
          <p:cNvGraphicFramePr/>
          <p:nvPr>
            <p:extLst>
              <p:ext uri="{D42A27DB-BD31-4B8C-83A1-F6EECF244321}">
                <p14:modId xmlns:p14="http://schemas.microsoft.com/office/powerpoint/2010/main" val="858800525"/>
              </p:ext>
            </p:extLst>
          </p:nvPr>
        </p:nvGraphicFramePr>
        <p:xfrm>
          <a:off x="1211580" y="1294715"/>
          <a:ext cx="9768840" cy="576140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9C6C8D4-B008-8C38-5513-239AC2E57550}"/>
              </a:ext>
            </a:extLst>
          </p:cNvPr>
          <p:cNvSpPr txBox="1"/>
          <p:nvPr/>
        </p:nvSpPr>
        <p:spPr>
          <a:xfrm>
            <a:off x="6096000" y="648383"/>
            <a:ext cx="6096000" cy="646331"/>
          </a:xfrm>
          <a:prstGeom prst="rect">
            <a:avLst/>
          </a:prstGeom>
          <a:noFill/>
        </p:spPr>
        <p:txBody>
          <a:bodyPr wrap="square" rtlCol="0">
            <a:spAutoFit/>
          </a:bodyPr>
          <a:lstStyle/>
          <a:p>
            <a:pPr algn="ctr"/>
            <a:r>
              <a:rPr lang="en-US" sz="3600" b="1" dirty="0">
                <a:solidFill>
                  <a:srgbClr val="FFFFFF"/>
                </a:solidFill>
                <a:latin typeface="Century Gothic" panose="020B0502020202020204" pitchFamily="34" charset="0"/>
              </a:rPr>
              <a:t>Length of Credit History</a:t>
            </a:r>
          </a:p>
        </p:txBody>
      </p:sp>
    </p:spTree>
    <p:extLst>
      <p:ext uri="{BB962C8B-B14F-4D97-AF65-F5344CB8AC3E}">
        <p14:creationId xmlns:p14="http://schemas.microsoft.com/office/powerpoint/2010/main" val="2690529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Credit Score Factors</a:t>
            </a:r>
          </a:p>
        </p:txBody>
      </p:sp>
      <p:graphicFrame>
        <p:nvGraphicFramePr>
          <p:cNvPr id="6" name="Chart 5">
            <a:extLst>
              <a:ext uri="{FF2B5EF4-FFF2-40B4-BE49-F238E27FC236}">
                <a16:creationId xmlns:a16="http://schemas.microsoft.com/office/drawing/2014/main" id="{F5FC76EF-8D18-D951-4890-263D64564788}"/>
              </a:ext>
            </a:extLst>
          </p:cNvPr>
          <p:cNvGraphicFramePr/>
          <p:nvPr>
            <p:extLst>
              <p:ext uri="{D42A27DB-BD31-4B8C-83A1-F6EECF244321}">
                <p14:modId xmlns:p14="http://schemas.microsoft.com/office/powerpoint/2010/main" val="2469350867"/>
              </p:ext>
            </p:extLst>
          </p:nvPr>
        </p:nvGraphicFramePr>
        <p:xfrm>
          <a:off x="1211580" y="1294715"/>
          <a:ext cx="9768840" cy="576140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B26652D-6755-9C0B-909B-3BA87677F41A}"/>
              </a:ext>
            </a:extLst>
          </p:cNvPr>
          <p:cNvSpPr txBox="1"/>
          <p:nvPr/>
        </p:nvSpPr>
        <p:spPr>
          <a:xfrm>
            <a:off x="6096000" y="648383"/>
            <a:ext cx="6096000" cy="646331"/>
          </a:xfrm>
          <a:prstGeom prst="rect">
            <a:avLst/>
          </a:prstGeom>
          <a:noFill/>
        </p:spPr>
        <p:txBody>
          <a:bodyPr wrap="square" rtlCol="0">
            <a:spAutoFit/>
          </a:bodyPr>
          <a:lstStyle/>
          <a:p>
            <a:pPr algn="ctr"/>
            <a:r>
              <a:rPr lang="en-US" sz="3600" b="1" dirty="0">
                <a:solidFill>
                  <a:srgbClr val="FFFFFF"/>
                </a:solidFill>
                <a:latin typeface="Century Gothic" panose="020B0502020202020204" pitchFamily="34" charset="0"/>
              </a:rPr>
              <a:t>New Credit</a:t>
            </a:r>
          </a:p>
        </p:txBody>
      </p:sp>
    </p:spTree>
    <p:extLst>
      <p:ext uri="{BB962C8B-B14F-4D97-AF65-F5344CB8AC3E}">
        <p14:creationId xmlns:p14="http://schemas.microsoft.com/office/powerpoint/2010/main" val="1243065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Credit Score Factors</a:t>
            </a:r>
          </a:p>
        </p:txBody>
      </p:sp>
      <p:graphicFrame>
        <p:nvGraphicFramePr>
          <p:cNvPr id="6" name="Chart 5">
            <a:extLst>
              <a:ext uri="{FF2B5EF4-FFF2-40B4-BE49-F238E27FC236}">
                <a16:creationId xmlns:a16="http://schemas.microsoft.com/office/drawing/2014/main" id="{F5FC76EF-8D18-D951-4890-263D64564788}"/>
              </a:ext>
            </a:extLst>
          </p:cNvPr>
          <p:cNvGraphicFramePr/>
          <p:nvPr>
            <p:extLst>
              <p:ext uri="{D42A27DB-BD31-4B8C-83A1-F6EECF244321}">
                <p14:modId xmlns:p14="http://schemas.microsoft.com/office/powerpoint/2010/main" val="2129258270"/>
              </p:ext>
            </p:extLst>
          </p:nvPr>
        </p:nvGraphicFramePr>
        <p:xfrm>
          <a:off x="1211580" y="1294715"/>
          <a:ext cx="9768840" cy="576140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D40F8B9-1FC6-B752-D897-733755A4AB83}"/>
              </a:ext>
            </a:extLst>
          </p:cNvPr>
          <p:cNvSpPr txBox="1"/>
          <p:nvPr/>
        </p:nvSpPr>
        <p:spPr>
          <a:xfrm>
            <a:off x="6096000" y="648383"/>
            <a:ext cx="6096000" cy="646331"/>
          </a:xfrm>
          <a:prstGeom prst="rect">
            <a:avLst/>
          </a:prstGeom>
          <a:noFill/>
        </p:spPr>
        <p:txBody>
          <a:bodyPr wrap="square" rtlCol="0">
            <a:spAutoFit/>
          </a:bodyPr>
          <a:lstStyle/>
          <a:p>
            <a:pPr algn="ctr"/>
            <a:r>
              <a:rPr lang="en-US" sz="3600" b="1" dirty="0">
                <a:solidFill>
                  <a:srgbClr val="FFFFFF"/>
                </a:solidFill>
                <a:latin typeface="Century Gothic" panose="020B0502020202020204" pitchFamily="34" charset="0"/>
              </a:rPr>
              <a:t>Credit Mix</a:t>
            </a:r>
          </a:p>
        </p:txBody>
      </p:sp>
    </p:spTree>
    <p:extLst>
      <p:ext uri="{BB962C8B-B14F-4D97-AF65-F5344CB8AC3E}">
        <p14:creationId xmlns:p14="http://schemas.microsoft.com/office/powerpoint/2010/main" val="1530409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Credit Score Factors</a:t>
            </a:r>
          </a:p>
        </p:txBody>
      </p:sp>
      <p:graphicFrame>
        <p:nvGraphicFramePr>
          <p:cNvPr id="6" name="Chart 5">
            <a:extLst>
              <a:ext uri="{FF2B5EF4-FFF2-40B4-BE49-F238E27FC236}">
                <a16:creationId xmlns:a16="http://schemas.microsoft.com/office/drawing/2014/main" id="{F5FC76EF-8D18-D951-4890-263D64564788}"/>
              </a:ext>
            </a:extLst>
          </p:cNvPr>
          <p:cNvGraphicFramePr/>
          <p:nvPr/>
        </p:nvGraphicFramePr>
        <p:xfrm>
          <a:off x="1211580" y="1294715"/>
          <a:ext cx="9768840" cy="57614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4126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Building Credit</a:t>
            </a:r>
          </a:p>
        </p:txBody>
      </p:sp>
    </p:spTree>
    <p:extLst>
      <p:ext uri="{BB962C8B-B14F-4D97-AF65-F5344CB8AC3E}">
        <p14:creationId xmlns:p14="http://schemas.microsoft.com/office/powerpoint/2010/main" val="1910390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5">
            <a:extLst>
              <a:ext uri="{FF2B5EF4-FFF2-40B4-BE49-F238E27FC236}">
                <a16:creationId xmlns:a16="http://schemas.microsoft.com/office/drawing/2014/main" id="{1ED3111C-5134-449F-90BE-DF1C89447F15}"/>
              </a:ext>
            </a:extLst>
          </p:cNvPr>
          <p:cNvSpPr txBox="1">
            <a:spLocks/>
          </p:cNvSpPr>
          <p:nvPr/>
        </p:nvSpPr>
        <p:spPr>
          <a:xfrm>
            <a:off x="597139" y="990601"/>
            <a:ext cx="8578033" cy="144087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t>College Life Accounts</a:t>
            </a:r>
            <a:r>
              <a:rPr kumimoji="0" lang="en-US" sz="4400" b="1" i="0" u="none" strike="noStrike" kern="1200" cap="none" spc="-150" normalizeH="0" baseline="0" noProof="0">
                <a:ln>
                  <a:noFill/>
                </a:ln>
                <a:solidFill>
                  <a:srgbClr val="8C2332"/>
                </a:solidFill>
                <a:effectLst/>
                <a:uLnTx/>
                <a:uFillTx/>
                <a:latin typeface="Gilroy ExtraBold" panose="00000900000000000000" pitchFamily="50" charset="0"/>
                <a:ea typeface="+mn-ea"/>
              </a:rPr>
              <a:t> </a:t>
            </a:r>
            <a: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t>Support</a:t>
            </a:r>
            <a:b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br>
            <a: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t>Students Financial </a:t>
            </a:r>
            <a:r>
              <a:rPr kumimoji="0" lang="en-US" sz="4400" b="1" i="0" u="none" strike="noStrike" kern="1200" cap="none" spc="-150" normalizeH="0" baseline="0" noProof="0">
                <a:ln>
                  <a:noFill/>
                </a:ln>
                <a:solidFill>
                  <a:srgbClr val="8C2332"/>
                </a:solidFill>
                <a:effectLst/>
                <a:uLnTx/>
                <a:uFillTx/>
                <a:latin typeface="Gilroy ExtraBold" panose="00000900000000000000" pitchFamily="50" charset="0"/>
                <a:ea typeface="+mn-ea"/>
              </a:rPr>
              <a:t>Independence</a:t>
            </a:r>
          </a:p>
        </p:txBody>
      </p:sp>
      <p:sp>
        <p:nvSpPr>
          <p:cNvPr id="26" name="Rectangle 25">
            <a:extLst>
              <a:ext uri="{FF2B5EF4-FFF2-40B4-BE49-F238E27FC236}">
                <a16:creationId xmlns:a16="http://schemas.microsoft.com/office/drawing/2014/main" id="{45797A6C-A79C-4C60-B4F4-EB57BF70CF4B}"/>
              </a:ext>
            </a:extLst>
          </p:cNvPr>
          <p:cNvSpPr/>
          <p:nvPr/>
        </p:nvSpPr>
        <p:spPr>
          <a:xfrm>
            <a:off x="0" y="1001054"/>
            <a:ext cx="384464" cy="1274617"/>
          </a:xfrm>
          <a:prstGeom prst="rect">
            <a:avLst/>
          </a:prstGeom>
          <a:solidFill>
            <a:srgbClr val="8C233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E5D27CCB-BB56-44B9-88E3-A89C8B900E3A}"/>
              </a:ext>
            </a:extLst>
          </p:cNvPr>
          <p:cNvGrpSpPr/>
          <p:nvPr/>
        </p:nvGrpSpPr>
        <p:grpSpPr>
          <a:xfrm>
            <a:off x="8225224" y="3408760"/>
            <a:ext cx="3369635" cy="2454416"/>
            <a:chOff x="8225223" y="3408760"/>
            <a:chExt cx="3369635" cy="2454416"/>
          </a:xfrm>
        </p:grpSpPr>
        <p:sp>
          <p:nvSpPr>
            <p:cNvPr id="24" name="Text Placeholder 20">
              <a:extLst>
                <a:ext uri="{FF2B5EF4-FFF2-40B4-BE49-F238E27FC236}">
                  <a16:creationId xmlns:a16="http://schemas.microsoft.com/office/drawing/2014/main" id="{D7818930-0258-4A20-A681-3BC6EB190CE4}"/>
                </a:ext>
              </a:extLst>
            </p:cNvPr>
            <p:cNvSpPr txBox="1">
              <a:spLocks/>
            </p:cNvSpPr>
            <p:nvPr/>
          </p:nvSpPr>
          <p:spPr>
            <a:xfrm>
              <a:off x="8225224" y="4716067"/>
              <a:ext cx="3369633" cy="1147109"/>
            </a:xfrm>
            <a:prstGeom prst="rect">
              <a:avLst/>
            </a:prstGeom>
          </p:spPr>
          <p:txBody>
            <a:bodyPr wrap="square" lIns="91440" tIns="45720" rIns="91440" bIns="45720" anchor="t">
              <a:spAutoFit/>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ID" sz="1400" b="0" i="0" u="none" strike="noStrike" kern="1200" cap="none" spc="0" normalizeH="0" baseline="0" noProof="0">
                  <a:ln>
                    <a:noFill/>
                  </a:ln>
                  <a:solidFill>
                    <a:srgbClr val="44546A">
                      <a:lumMod val="75000"/>
                    </a:srgbClr>
                  </a:solidFill>
                  <a:effectLst/>
                  <a:uLnTx/>
                  <a:uFillTx/>
                  <a:latin typeface="Klinic Slab Book"/>
                  <a:ea typeface="Open Sans"/>
                  <a:cs typeface="Open Sans"/>
                </a:rPr>
                <a:t>Membership extends to all family members, and you can link external accounts and customize shared access to Online Banking, Mobile banking, and Apple Pay ready. </a:t>
              </a:r>
              <a:endParaRPr kumimoji="0" lang="en-US" sz="1400" b="0" i="0" u="none" strike="noStrike" kern="1200" cap="none" spc="0" normalizeH="0" baseline="0" noProof="0">
                <a:ln>
                  <a:noFill/>
                </a:ln>
                <a:solidFill>
                  <a:srgbClr val="44546A">
                    <a:lumMod val="75000"/>
                  </a:srgbClr>
                </a:solidFill>
                <a:effectLst/>
                <a:uLnTx/>
                <a:uFillTx/>
                <a:latin typeface="Klinic Slab Book" pitchFamily="50" charset="0"/>
                <a:ea typeface="Open Sans" panose="020B0606030504020204" pitchFamily="34" charset="0"/>
                <a:cs typeface="Open Sans" panose="020B0606030504020204" pitchFamily="34" charset="0"/>
              </a:endParaRPr>
            </a:p>
          </p:txBody>
        </p:sp>
        <p:sp>
          <p:nvSpPr>
            <p:cNvPr id="25" name="Text Placeholder 21">
              <a:extLst>
                <a:ext uri="{FF2B5EF4-FFF2-40B4-BE49-F238E27FC236}">
                  <a16:creationId xmlns:a16="http://schemas.microsoft.com/office/drawing/2014/main" id="{D39DB33B-CE62-4FFF-B690-60F29825C9FB}"/>
                </a:ext>
              </a:extLst>
            </p:cNvPr>
            <p:cNvSpPr txBox="1">
              <a:spLocks/>
            </p:cNvSpPr>
            <p:nvPr/>
          </p:nvSpPr>
          <p:spPr>
            <a:xfrm>
              <a:off x="8225223" y="4301201"/>
              <a:ext cx="3369635" cy="3471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ysClr val="windowText" lastClr="000000"/>
                  </a:solidFill>
                  <a:effectLst/>
                  <a:uLnTx/>
                  <a:uFillTx/>
                  <a:latin typeface="Gilroy Bold" panose="00000800000000000000" pitchFamily="50" charset="0"/>
                  <a:ea typeface="Open Sans" panose="020B0606030504020204" pitchFamily="34" charset="0"/>
                </a:rPr>
                <a:t>Access For All</a:t>
              </a:r>
            </a:p>
          </p:txBody>
        </p:sp>
        <p:grpSp>
          <p:nvGrpSpPr>
            <p:cNvPr id="27" name="Group 26">
              <a:extLst>
                <a:ext uri="{FF2B5EF4-FFF2-40B4-BE49-F238E27FC236}">
                  <a16:creationId xmlns:a16="http://schemas.microsoft.com/office/drawing/2014/main" id="{8986A780-50A8-4708-A869-6A626C923B08}"/>
                </a:ext>
              </a:extLst>
            </p:cNvPr>
            <p:cNvGrpSpPr/>
            <p:nvPr/>
          </p:nvGrpSpPr>
          <p:grpSpPr>
            <a:xfrm>
              <a:off x="8225223" y="3408760"/>
              <a:ext cx="599431" cy="689327"/>
              <a:chOff x="8225223" y="3408760"/>
              <a:chExt cx="599431" cy="689327"/>
            </a:xfrm>
          </p:grpSpPr>
          <p:sp>
            <p:nvSpPr>
              <p:cNvPr id="28" name="Oval 27">
                <a:extLst>
                  <a:ext uri="{FF2B5EF4-FFF2-40B4-BE49-F238E27FC236}">
                    <a16:creationId xmlns:a16="http://schemas.microsoft.com/office/drawing/2014/main" id="{2A987DC5-94AF-46B7-8C83-C71B19336F6F}"/>
                  </a:ext>
                </a:extLst>
              </p:cNvPr>
              <p:cNvSpPr/>
              <p:nvPr/>
            </p:nvSpPr>
            <p:spPr>
              <a:xfrm>
                <a:off x="8240908" y="3529401"/>
                <a:ext cx="568685" cy="568686"/>
              </a:xfrm>
              <a:prstGeom prst="ellipse">
                <a:avLst/>
              </a:prstGeom>
              <a:solidFill>
                <a:srgbClr val="6C0008">
                  <a:alpha val="25098"/>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44D3562A-9011-4621-9411-04EDF2FDABC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225223" y="3408760"/>
                <a:ext cx="599431" cy="599431"/>
              </a:xfrm>
              <a:prstGeom prst="rect">
                <a:avLst/>
              </a:prstGeom>
            </p:spPr>
          </p:pic>
        </p:grpSp>
      </p:grpSp>
      <p:grpSp>
        <p:nvGrpSpPr>
          <p:cNvPr id="36" name="Group 35">
            <a:extLst>
              <a:ext uri="{FF2B5EF4-FFF2-40B4-BE49-F238E27FC236}">
                <a16:creationId xmlns:a16="http://schemas.microsoft.com/office/drawing/2014/main" id="{C308B1F1-4F4A-4867-8320-2C38F47DCC18}"/>
              </a:ext>
            </a:extLst>
          </p:cNvPr>
          <p:cNvGrpSpPr/>
          <p:nvPr/>
        </p:nvGrpSpPr>
        <p:grpSpPr>
          <a:xfrm>
            <a:off x="597138" y="3402551"/>
            <a:ext cx="3369635" cy="2741246"/>
            <a:chOff x="597138" y="3402551"/>
            <a:chExt cx="3369635" cy="2741246"/>
          </a:xfrm>
        </p:grpSpPr>
        <p:sp>
          <p:nvSpPr>
            <p:cNvPr id="20" name="Text Placeholder 16">
              <a:extLst>
                <a:ext uri="{FF2B5EF4-FFF2-40B4-BE49-F238E27FC236}">
                  <a16:creationId xmlns:a16="http://schemas.microsoft.com/office/drawing/2014/main" id="{81D6925E-DD95-4D8E-9D99-4538FEF291A0}"/>
                </a:ext>
              </a:extLst>
            </p:cNvPr>
            <p:cNvSpPr txBox="1">
              <a:spLocks/>
            </p:cNvSpPr>
            <p:nvPr/>
          </p:nvSpPr>
          <p:spPr>
            <a:xfrm>
              <a:off x="597141" y="4702925"/>
              <a:ext cx="3243337" cy="1440872"/>
            </a:xfrm>
            <a:prstGeom prst="rect">
              <a:avLst/>
            </a:prstGeom>
          </p:spPr>
          <p:txBody>
            <a:bodyPr wrap="square">
              <a:spAutoFit/>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ID" sz="1400" b="0" i="0" u="none" strike="noStrike" kern="1200" cap="none" spc="0" normalizeH="0" baseline="0" noProof="0">
                  <a:ln>
                    <a:noFill/>
                  </a:ln>
                  <a:solidFill>
                    <a:srgbClr val="44546A">
                      <a:lumMod val="75000"/>
                    </a:srgbClr>
                  </a:solidFill>
                  <a:effectLst/>
                  <a:uLnTx/>
                  <a:uFillTx/>
                  <a:latin typeface="Klinic Slab Book" pitchFamily="50" charset="0"/>
                  <a:ea typeface="Open Sans" panose="020B0606030504020204" pitchFamily="34" charset="0"/>
                  <a:cs typeface="Open Sans" panose="020B0606030504020204" pitchFamily="34" charset="0"/>
                </a:rPr>
                <a:t>HUECU offers personal finance sessions and access to </a:t>
              </a:r>
              <a:r>
                <a:rPr kumimoji="0" lang="en-ID" sz="1400" b="0" i="0" u="none" strike="noStrike" kern="1200" cap="none" spc="0" normalizeH="0" baseline="0" noProof="0" err="1">
                  <a:ln>
                    <a:noFill/>
                  </a:ln>
                  <a:solidFill>
                    <a:srgbClr val="44546A">
                      <a:lumMod val="75000"/>
                    </a:srgbClr>
                  </a:solidFill>
                  <a:effectLst/>
                  <a:uLnTx/>
                  <a:uFillTx/>
                  <a:latin typeface="Klinic Slab Book" pitchFamily="50" charset="0"/>
                  <a:ea typeface="Open Sans" panose="020B0606030504020204" pitchFamily="34" charset="0"/>
                  <a:cs typeface="Open Sans" panose="020B0606030504020204" pitchFamily="34" charset="0"/>
                </a:rPr>
                <a:t>GreenPath</a:t>
              </a:r>
              <a:r>
                <a:rPr kumimoji="0" lang="en-ID" sz="1400" b="0" i="0" u="none" strike="noStrike" kern="1200" cap="none" spc="0" normalizeH="0" baseline="0" noProof="0">
                  <a:ln>
                    <a:noFill/>
                  </a:ln>
                  <a:solidFill>
                    <a:srgbClr val="44546A">
                      <a:lumMod val="75000"/>
                    </a:srgbClr>
                  </a:solidFill>
                  <a:effectLst/>
                  <a:uLnTx/>
                  <a:uFillTx/>
                  <a:latin typeface="Klinic Slab Book" pitchFamily="50" charset="0"/>
                  <a:ea typeface="Open Sans" panose="020B0606030504020204" pitchFamily="34" charset="0"/>
                  <a:cs typeface="Open Sans" panose="020B0606030504020204" pitchFamily="34" charset="0"/>
                </a:rPr>
                <a:t> Financial Wellness. College life is student friendly designed with the Harvard Undergraduate in mind. </a:t>
              </a:r>
              <a:endParaRPr kumimoji="0" lang="en-US" sz="1400" b="0" i="0" u="none" strike="noStrike" kern="1200" cap="none" spc="0" normalizeH="0" baseline="0" noProof="0">
                <a:ln>
                  <a:noFill/>
                </a:ln>
                <a:solidFill>
                  <a:srgbClr val="44546A">
                    <a:lumMod val="75000"/>
                  </a:srgbClr>
                </a:solidFill>
                <a:effectLst/>
                <a:uLnTx/>
                <a:uFillTx/>
                <a:latin typeface="Klinic Slab Book" pitchFamily="50" charset="0"/>
                <a:ea typeface="Open Sans" panose="020B0606030504020204" pitchFamily="34" charset="0"/>
                <a:cs typeface="Open Sans" panose="020B0606030504020204" pitchFamily="34" charset="0"/>
              </a:endParaRPr>
            </a:p>
          </p:txBody>
        </p:sp>
        <p:sp>
          <p:nvSpPr>
            <p:cNvPr id="21" name="Text Placeholder 17">
              <a:extLst>
                <a:ext uri="{FF2B5EF4-FFF2-40B4-BE49-F238E27FC236}">
                  <a16:creationId xmlns:a16="http://schemas.microsoft.com/office/drawing/2014/main" id="{DD1D6DF8-8078-4A7F-8FAA-8E7C22009663}"/>
                </a:ext>
              </a:extLst>
            </p:cNvPr>
            <p:cNvSpPr txBox="1">
              <a:spLocks/>
            </p:cNvSpPr>
            <p:nvPr/>
          </p:nvSpPr>
          <p:spPr>
            <a:xfrm>
              <a:off x="597138" y="4301201"/>
              <a:ext cx="3369635" cy="3471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ysClr val="windowText" lastClr="000000"/>
                  </a:solidFill>
                  <a:effectLst/>
                  <a:uLnTx/>
                  <a:uFillTx/>
                  <a:latin typeface="Gilroy Bold" panose="00000800000000000000" pitchFamily="50" charset="0"/>
                  <a:ea typeface="Open Sans" panose="020B0606030504020204" pitchFamily="34" charset="0"/>
                </a:rPr>
                <a:t>Student Focused</a:t>
              </a:r>
            </a:p>
          </p:txBody>
        </p:sp>
        <p:grpSp>
          <p:nvGrpSpPr>
            <p:cNvPr id="30" name="Group 29">
              <a:extLst>
                <a:ext uri="{FF2B5EF4-FFF2-40B4-BE49-F238E27FC236}">
                  <a16:creationId xmlns:a16="http://schemas.microsoft.com/office/drawing/2014/main" id="{B9F4C13D-686C-4FCC-A315-CE9804F14BF1}"/>
                </a:ext>
              </a:extLst>
            </p:cNvPr>
            <p:cNvGrpSpPr/>
            <p:nvPr/>
          </p:nvGrpSpPr>
          <p:grpSpPr>
            <a:xfrm>
              <a:off x="597138" y="3402551"/>
              <a:ext cx="797805" cy="695536"/>
              <a:chOff x="597138" y="3402551"/>
              <a:chExt cx="797805" cy="695536"/>
            </a:xfrm>
          </p:grpSpPr>
          <p:sp>
            <p:nvSpPr>
              <p:cNvPr id="31" name="Oval 30">
                <a:extLst>
                  <a:ext uri="{FF2B5EF4-FFF2-40B4-BE49-F238E27FC236}">
                    <a16:creationId xmlns:a16="http://schemas.microsoft.com/office/drawing/2014/main" id="{CB77578D-65F4-4926-AB85-15927DF3DB27}"/>
                  </a:ext>
                </a:extLst>
              </p:cNvPr>
              <p:cNvSpPr/>
              <p:nvPr/>
            </p:nvSpPr>
            <p:spPr>
              <a:xfrm>
                <a:off x="597138" y="3529401"/>
                <a:ext cx="568685" cy="568686"/>
              </a:xfrm>
              <a:prstGeom prst="ellipse">
                <a:avLst/>
              </a:prstGeom>
              <a:solidFill>
                <a:srgbClr val="6C0008">
                  <a:alpha val="25098"/>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Graphic 209">
                <a:extLst>
                  <a:ext uri="{FF2B5EF4-FFF2-40B4-BE49-F238E27FC236}">
                    <a16:creationId xmlns:a16="http://schemas.microsoft.com/office/drawing/2014/main" id="{D4C5627E-289F-4C66-B20D-755074EB82B1}"/>
                  </a:ext>
                </a:extLst>
              </p:cNvPr>
              <p:cNvSpPr/>
              <p:nvPr/>
            </p:nvSpPr>
            <p:spPr>
              <a:xfrm>
                <a:off x="771092" y="3402551"/>
                <a:ext cx="623851" cy="605640"/>
              </a:xfrm>
              <a:custGeom>
                <a:avLst/>
                <a:gdLst>
                  <a:gd name="connsiteX0" fmla="*/ 466717 w 511237"/>
                  <a:gd name="connsiteY0" fmla="*/ 20189 h 496314"/>
                  <a:gd name="connsiteX1" fmla="*/ 450758 w 511237"/>
                  <a:gd name="connsiteY1" fmla="*/ 1220 h 496314"/>
                  <a:gd name="connsiteX2" fmla="*/ 426391 w 511237"/>
                  <a:gd name="connsiteY2" fmla="*/ 6846 h 496314"/>
                  <a:gd name="connsiteX3" fmla="*/ 363109 w 511237"/>
                  <a:gd name="connsiteY3" fmla="*/ 69113 h 496314"/>
                  <a:gd name="connsiteX4" fmla="*/ 356373 w 511237"/>
                  <a:gd name="connsiteY4" fmla="*/ 88822 h 496314"/>
                  <a:gd name="connsiteX5" fmla="*/ 359392 w 511237"/>
                  <a:gd name="connsiteY5" fmla="*/ 110430 h 496314"/>
                  <a:gd name="connsiteX6" fmla="*/ 357021 w 511237"/>
                  <a:gd name="connsiteY6" fmla="*/ 112475 h 496314"/>
                  <a:gd name="connsiteX7" fmla="*/ 347483 w 511237"/>
                  <a:gd name="connsiteY7" fmla="*/ 121861 h 496314"/>
                  <a:gd name="connsiteX8" fmla="*/ 213767 w 511237"/>
                  <a:gd name="connsiteY8" fmla="*/ 75640 h 496314"/>
                  <a:gd name="connsiteX9" fmla="*/ 0 w 511237"/>
                  <a:gd name="connsiteY9" fmla="*/ 285977 h 496314"/>
                  <a:gd name="connsiteX10" fmla="*/ 213767 w 511237"/>
                  <a:gd name="connsiteY10" fmla="*/ 496314 h 496314"/>
                  <a:gd name="connsiteX11" fmla="*/ 427534 w 511237"/>
                  <a:gd name="connsiteY11" fmla="*/ 285977 h 496314"/>
                  <a:gd name="connsiteX12" fmla="*/ 381016 w 511237"/>
                  <a:gd name="connsiteY12" fmla="*/ 154969 h 496314"/>
                  <a:gd name="connsiteX13" fmla="*/ 388158 w 511237"/>
                  <a:gd name="connsiteY13" fmla="*/ 147941 h 496314"/>
                  <a:gd name="connsiteX14" fmla="*/ 420966 w 511237"/>
                  <a:gd name="connsiteY14" fmla="*/ 152380 h 496314"/>
                  <a:gd name="connsiteX15" fmla="*/ 440996 w 511237"/>
                  <a:gd name="connsiteY15" fmla="*/ 145752 h 496314"/>
                  <a:gd name="connsiteX16" fmla="*/ 504281 w 511237"/>
                  <a:gd name="connsiteY16" fmla="*/ 83484 h 496314"/>
                  <a:gd name="connsiteX17" fmla="*/ 509998 w 511237"/>
                  <a:gd name="connsiteY17" fmla="*/ 59510 h 496314"/>
                  <a:gd name="connsiteX18" fmla="*/ 490721 w 511237"/>
                  <a:gd name="connsiteY18" fmla="*/ 43806 h 496314"/>
                  <a:gd name="connsiteX19" fmla="*/ 469617 w 511237"/>
                  <a:gd name="connsiteY19" fmla="*/ 40951 h 496314"/>
                  <a:gd name="connsiteX20" fmla="*/ 466717 w 511237"/>
                  <a:gd name="connsiteY20" fmla="*/ 20189 h 496314"/>
                  <a:gd name="connsiteX21" fmla="*/ 405041 w 511237"/>
                  <a:gd name="connsiteY21" fmla="*/ 93956 h 496314"/>
                  <a:gd name="connsiteX22" fmla="*/ 427265 w 511237"/>
                  <a:gd name="connsiteY22" fmla="*/ 72088 h 496314"/>
                  <a:gd name="connsiteX23" fmla="*/ 437975 w 511237"/>
                  <a:gd name="connsiteY23" fmla="*/ 82624 h 496314"/>
                  <a:gd name="connsiteX24" fmla="*/ 415748 w 511237"/>
                  <a:gd name="connsiteY24" fmla="*/ 104492 h 496314"/>
                  <a:gd name="connsiteX25" fmla="*/ 406335 w 511237"/>
                  <a:gd name="connsiteY25" fmla="*/ 103219 h 496314"/>
                  <a:gd name="connsiteX26" fmla="*/ 405041 w 511237"/>
                  <a:gd name="connsiteY26" fmla="*/ 93956 h 496314"/>
                  <a:gd name="connsiteX27" fmla="*/ 380030 w 511237"/>
                  <a:gd name="connsiteY27" fmla="*/ 285977 h 496314"/>
                  <a:gd name="connsiteX28" fmla="*/ 213767 w 511237"/>
                  <a:gd name="connsiteY28" fmla="*/ 449573 h 496314"/>
                  <a:gd name="connsiteX29" fmla="*/ 47504 w 511237"/>
                  <a:gd name="connsiteY29" fmla="*/ 285977 h 496314"/>
                  <a:gd name="connsiteX30" fmla="*/ 213767 w 511237"/>
                  <a:gd name="connsiteY30" fmla="*/ 122381 h 496314"/>
                  <a:gd name="connsiteX31" fmla="*/ 313632 w 511237"/>
                  <a:gd name="connsiteY31" fmla="*/ 155168 h 496314"/>
                  <a:gd name="connsiteX32" fmla="*/ 279569 w 511237"/>
                  <a:gd name="connsiteY32" fmla="*/ 188685 h 496314"/>
                  <a:gd name="connsiteX33" fmla="*/ 213767 w 511237"/>
                  <a:gd name="connsiteY33" fmla="*/ 169123 h 496314"/>
                  <a:gd name="connsiteX34" fmla="*/ 95007 w 511237"/>
                  <a:gd name="connsiteY34" fmla="*/ 285977 h 496314"/>
                  <a:gd name="connsiteX35" fmla="*/ 213767 w 511237"/>
                  <a:gd name="connsiteY35" fmla="*/ 402831 h 496314"/>
                  <a:gd name="connsiteX36" fmla="*/ 332526 w 511237"/>
                  <a:gd name="connsiteY36" fmla="*/ 285977 h 496314"/>
                  <a:gd name="connsiteX37" fmla="*/ 313054 w 511237"/>
                  <a:gd name="connsiteY37" fmla="*/ 221840 h 496314"/>
                  <a:gd name="connsiteX38" fmla="*/ 347150 w 511237"/>
                  <a:gd name="connsiteY38" fmla="*/ 188292 h 496314"/>
                  <a:gd name="connsiteX39" fmla="*/ 380030 w 511237"/>
                  <a:gd name="connsiteY39" fmla="*/ 285977 h 496314"/>
                  <a:gd name="connsiteX40" fmla="*/ 213767 w 511237"/>
                  <a:gd name="connsiteY40" fmla="*/ 215864 h 496314"/>
                  <a:gd name="connsiteX41" fmla="*/ 244834 w 511237"/>
                  <a:gd name="connsiteY41" fmla="*/ 222862 h 496314"/>
                  <a:gd name="connsiteX42" fmla="*/ 204409 w 511237"/>
                  <a:gd name="connsiteY42" fmla="*/ 262639 h 496314"/>
                  <a:gd name="connsiteX43" fmla="*/ 204409 w 511237"/>
                  <a:gd name="connsiteY43" fmla="*/ 295690 h 496314"/>
                  <a:gd name="connsiteX44" fmla="*/ 237998 w 511237"/>
                  <a:gd name="connsiteY44" fmla="*/ 295690 h 496314"/>
                  <a:gd name="connsiteX45" fmla="*/ 278244 w 511237"/>
                  <a:gd name="connsiteY45" fmla="*/ 256093 h 496314"/>
                  <a:gd name="connsiteX46" fmla="*/ 285022 w 511237"/>
                  <a:gd name="connsiteY46" fmla="*/ 285977 h 496314"/>
                  <a:gd name="connsiteX47" fmla="*/ 213767 w 511237"/>
                  <a:gd name="connsiteY47" fmla="*/ 356089 h 496314"/>
                  <a:gd name="connsiteX48" fmla="*/ 142511 w 511237"/>
                  <a:gd name="connsiteY48" fmla="*/ 285977 h 496314"/>
                  <a:gd name="connsiteX49" fmla="*/ 213767 w 511237"/>
                  <a:gd name="connsiteY49" fmla="*/ 215864 h 49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1237" h="496314">
                    <a:moveTo>
                      <a:pt x="466717" y="20189"/>
                    </a:moveTo>
                    <a:cubicBezTo>
                      <a:pt x="465489" y="11397"/>
                      <a:pt x="459307" y="4048"/>
                      <a:pt x="450758" y="1220"/>
                    </a:cubicBezTo>
                    <a:cubicBezTo>
                      <a:pt x="442208" y="-1609"/>
                      <a:pt x="432769" y="571"/>
                      <a:pt x="426391" y="6846"/>
                    </a:cubicBezTo>
                    <a:lnTo>
                      <a:pt x="363109" y="69113"/>
                    </a:lnTo>
                    <a:cubicBezTo>
                      <a:pt x="357853" y="74284"/>
                      <a:pt x="355361" y="81577"/>
                      <a:pt x="356373" y="88822"/>
                    </a:cubicBezTo>
                    <a:lnTo>
                      <a:pt x="359392" y="110430"/>
                    </a:lnTo>
                    <a:cubicBezTo>
                      <a:pt x="358568" y="111051"/>
                      <a:pt x="357777" y="111733"/>
                      <a:pt x="357021" y="112475"/>
                    </a:cubicBezTo>
                    <a:lnTo>
                      <a:pt x="347483" y="121861"/>
                    </a:lnTo>
                    <a:cubicBezTo>
                      <a:pt x="310869" y="92941"/>
                      <a:pt x="264373" y="75640"/>
                      <a:pt x="213767" y="75640"/>
                    </a:cubicBezTo>
                    <a:cubicBezTo>
                      <a:pt x="95707" y="75640"/>
                      <a:pt x="0" y="169811"/>
                      <a:pt x="0" y="285977"/>
                    </a:cubicBezTo>
                    <a:cubicBezTo>
                      <a:pt x="0" y="402144"/>
                      <a:pt x="95707" y="496314"/>
                      <a:pt x="213767" y="496314"/>
                    </a:cubicBezTo>
                    <a:cubicBezTo>
                      <a:pt x="331828" y="496314"/>
                      <a:pt x="427534" y="402144"/>
                      <a:pt x="427534" y="285977"/>
                    </a:cubicBezTo>
                    <a:cubicBezTo>
                      <a:pt x="427534" y="236442"/>
                      <a:pt x="410133" y="190908"/>
                      <a:pt x="381016" y="154969"/>
                    </a:cubicBezTo>
                    <a:lnTo>
                      <a:pt x="388158" y="147941"/>
                    </a:lnTo>
                    <a:lnTo>
                      <a:pt x="420966" y="152380"/>
                    </a:lnTo>
                    <a:cubicBezTo>
                      <a:pt x="428329" y="153375"/>
                      <a:pt x="435742" y="150923"/>
                      <a:pt x="440996" y="145752"/>
                    </a:cubicBezTo>
                    <a:lnTo>
                      <a:pt x="504281" y="83484"/>
                    </a:lnTo>
                    <a:cubicBezTo>
                      <a:pt x="510658" y="77209"/>
                      <a:pt x="512872" y="67921"/>
                      <a:pt x="509998" y="59510"/>
                    </a:cubicBezTo>
                    <a:cubicBezTo>
                      <a:pt x="507124" y="51098"/>
                      <a:pt x="499654" y="45014"/>
                      <a:pt x="490721" y="43806"/>
                    </a:cubicBezTo>
                    <a:lnTo>
                      <a:pt x="469617" y="40951"/>
                    </a:lnTo>
                    <a:lnTo>
                      <a:pt x="466717" y="20189"/>
                    </a:lnTo>
                    <a:close/>
                    <a:moveTo>
                      <a:pt x="405041" y="93956"/>
                    </a:moveTo>
                    <a:lnTo>
                      <a:pt x="427265" y="72088"/>
                    </a:lnTo>
                    <a:cubicBezTo>
                      <a:pt x="429569" y="76650"/>
                      <a:pt x="433339" y="80357"/>
                      <a:pt x="437975" y="82624"/>
                    </a:cubicBezTo>
                    <a:lnTo>
                      <a:pt x="415748" y="104492"/>
                    </a:lnTo>
                    <a:lnTo>
                      <a:pt x="406335" y="103219"/>
                    </a:lnTo>
                    <a:lnTo>
                      <a:pt x="405041" y="93956"/>
                    </a:lnTo>
                    <a:close/>
                    <a:moveTo>
                      <a:pt x="380030" y="285977"/>
                    </a:moveTo>
                    <a:cubicBezTo>
                      <a:pt x="380030" y="376329"/>
                      <a:pt x="305592" y="449573"/>
                      <a:pt x="213767" y="449573"/>
                    </a:cubicBezTo>
                    <a:cubicBezTo>
                      <a:pt x="121942" y="449573"/>
                      <a:pt x="47504" y="376329"/>
                      <a:pt x="47504" y="285977"/>
                    </a:cubicBezTo>
                    <a:cubicBezTo>
                      <a:pt x="47504" y="195625"/>
                      <a:pt x="121942" y="122381"/>
                      <a:pt x="213767" y="122381"/>
                    </a:cubicBezTo>
                    <a:cubicBezTo>
                      <a:pt x="251245" y="122381"/>
                      <a:pt x="285825" y="134582"/>
                      <a:pt x="313632" y="155168"/>
                    </a:cubicBezTo>
                    <a:lnTo>
                      <a:pt x="279569" y="188685"/>
                    </a:lnTo>
                    <a:cubicBezTo>
                      <a:pt x="260734" y="176326"/>
                      <a:pt x="238105" y="169123"/>
                      <a:pt x="213767" y="169123"/>
                    </a:cubicBezTo>
                    <a:cubicBezTo>
                      <a:pt x="148178" y="169123"/>
                      <a:pt x="95007" y="221441"/>
                      <a:pt x="95007" y="285977"/>
                    </a:cubicBezTo>
                    <a:cubicBezTo>
                      <a:pt x="95007" y="350513"/>
                      <a:pt x="148178" y="402831"/>
                      <a:pt x="213767" y="402831"/>
                    </a:cubicBezTo>
                    <a:cubicBezTo>
                      <a:pt x="279355" y="402831"/>
                      <a:pt x="332526" y="350513"/>
                      <a:pt x="332526" y="285977"/>
                    </a:cubicBezTo>
                    <a:cubicBezTo>
                      <a:pt x="332526" y="262291"/>
                      <a:pt x="325365" y="240252"/>
                      <a:pt x="313054" y="221840"/>
                    </a:cubicBezTo>
                    <a:lnTo>
                      <a:pt x="347150" y="188292"/>
                    </a:lnTo>
                    <a:cubicBezTo>
                      <a:pt x="367805" y="215553"/>
                      <a:pt x="380030" y="249360"/>
                      <a:pt x="380030" y="285977"/>
                    </a:cubicBezTo>
                    <a:close/>
                    <a:moveTo>
                      <a:pt x="213767" y="215864"/>
                    </a:moveTo>
                    <a:cubicBezTo>
                      <a:pt x="224905" y="215864"/>
                      <a:pt x="235445" y="218379"/>
                      <a:pt x="244834" y="222862"/>
                    </a:cubicBezTo>
                    <a:lnTo>
                      <a:pt x="204409" y="262639"/>
                    </a:lnTo>
                    <a:cubicBezTo>
                      <a:pt x="195134" y="271765"/>
                      <a:pt x="195134" y="286564"/>
                      <a:pt x="204409" y="295690"/>
                    </a:cubicBezTo>
                    <a:cubicBezTo>
                      <a:pt x="213685" y="304818"/>
                      <a:pt x="228723" y="304818"/>
                      <a:pt x="237998" y="295690"/>
                    </a:cubicBezTo>
                    <a:lnTo>
                      <a:pt x="278244" y="256093"/>
                    </a:lnTo>
                    <a:cubicBezTo>
                      <a:pt x="282593" y="265158"/>
                      <a:pt x="285022" y="275287"/>
                      <a:pt x="285022" y="285977"/>
                    </a:cubicBezTo>
                    <a:cubicBezTo>
                      <a:pt x="285022" y="324700"/>
                      <a:pt x="253121" y="356089"/>
                      <a:pt x="213767" y="356089"/>
                    </a:cubicBezTo>
                    <a:cubicBezTo>
                      <a:pt x="174414" y="356089"/>
                      <a:pt x="142511" y="324700"/>
                      <a:pt x="142511" y="285977"/>
                    </a:cubicBezTo>
                    <a:cubicBezTo>
                      <a:pt x="142511" y="247254"/>
                      <a:pt x="174414" y="215864"/>
                      <a:pt x="213767" y="215864"/>
                    </a:cubicBezTo>
                    <a:close/>
                  </a:path>
                </a:pathLst>
              </a:custGeom>
              <a:solidFill>
                <a:srgbClr val="6C0008"/>
              </a:solidFill>
              <a:ln w="236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7" name="Group 36">
            <a:extLst>
              <a:ext uri="{FF2B5EF4-FFF2-40B4-BE49-F238E27FC236}">
                <a16:creationId xmlns:a16="http://schemas.microsoft.com/office/drawing/2014/main" id="{2B96ACE1-E5A8-4172-B4F5-8EE38B8B2B8E}"/>
              </a:ext>
            </a:extLst>
          </p:cNvPr>
          <p:cNvGrpSpPr/>
          <p:nvPr/>
        </p:nvGrpSpPr>
        <p:grpSpPr>
          <a:xfrm>
            <a:off x="4411181" y="3500226"/>
            <a:ext cx="3369635" cy="1824341"/>
            <a:chOff x="4411180" y="3500226"/>
            <a:chExt cx="3369635" cy="1824341"/>
          </a:xfrm>
        </p:grpSpPr>
        <p:sp>
          <p:nvSpPr>
            <p:cNvPr id="22" name="Text Placeholder 18">
              <a:extLst>
                <a:ext uri="{FF2B5EF4-FFF2-40B4-BE49-F238E27FC236}">
                  <a16:creationId xmlns:a16="http://schemas.microsoft.com/office/drawing/2014/main" id="{CD9AE7BC-6D63-49AD-9266-A08D0E8FD405}"/>
                </a:ext>
              </a:extLst>
            </p:cNvPr>
            <p:cNvSpPr txBox="1">
              <a:spLocks/>
            </p:cNvSpPr>
            <p:nvPr/>
          </p:nvSpPr>
          <p:spPr>
            <a:xfrm>
              <a:off x="4411183" y="4716067"/>
              <a:ext cx="3243340" cy="608500"/>
            </a:xfrm>
            <a:prstGeom prst="rect">
              <a:avLst/>
            </a:prstGeom>
          </p:spPr>
          <p:txBody>
            <a:bodyPr>
              <a:spAutoFit/>
            </a:bodyPr>
            <a:lstStyle>
              <a:defPPr>
                <a:defRPr lang="en-US"/>
              </a:defPPr>
              <a:lvl1pPr marR="0" lvl="0" indent="0" defTabSz="914400" fontAlgn="auto">
                <a:lnSpc>
                  <a:spcPct val="125000"/>
                </a:lnSpc>
                <a:spcBef>
                  <a:spcPts val="1000"/>
                </a:spcBef>
                <a:spcAft>
                  <a:spcPts val="0"/>
                </a:spcAft>
                <a:buClrTx/>
                <a:buSzTx/>
                <a:buFont typeface="Arial" panose="020B0604020202020204" pitchFamily="34" charset="0"/>
                <a:buNone/>
                <a:tabLst/>
                <a:defRPr kumimoji="0" sz="1400" b="0" i="0" u="none" strike="noStrike" cap="none" spc="0" normalizeH="0" baseline="0">
                  <a:ln>
                    <a:noFill/>
                  </a:ln>
                  <a:solidFill>
                    <a:schemeClr val="tx2">
                      <a:lumMod val="75000"/>
                    </a:schemeClr>
                  </a:solidFill>
                  <a:effectLst/>
                  <a:uLnTx/>
                  <a:uFillTx/>
                  <a:latin typeface="Klinic Slab Book" pitchFamily="50" charset="0"/>
                  <a:ea typeface="Open Sans" panose="020B0606030504020204" pitchFamily="34" charset="0"/>
                  <a:cs typeface="Open Sans" panose="020B0606030504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ID" sz="1400" b="0" i="0" u="none" strike="noStrike" kern="1200" cap="none" spc="0" normalizeH="0" baseline="0" noProof="0">
                  <a:ln>
                    <a:noFill/>
                  </a:ln>
                  <a:solidFill>
                    <a:srgbClr val="44546A">
                      <a:lumMod val="75000"/>
                    </a:srgbClr>
                  </a:solidFill>
                  <a:effectLst/>
                  <a:uLnTx/>
                  <a:uFillTx/>
                  <a:latin typeface="Klinic Slab Book" pitchFamily="50" charset="0"/>
                  <a:ea typeface="Open Sans" panose="020B0606030504020204" pitchFamily="34" charset="0"/>
                  <a:cs typeface="Open Sans" panose="020B0606030504020204" pitchFamily="34" charset="0"/>
                </a:rPr>
                <a:t>Fee-free account with FREE incoming wires and FREE incoming bank transfers. </a:t>
              </a:r>
              <a:endParaRPr kumimoji="0" lang="en-US" sz="1400" b="0" i="0" u="none" strike="noStrike" kern="1200" cap="none" spc="0" normalizeH="0" baseline="0" noProof="0">
                <a:ln>
                  <a:noFill/>
                </a:ln>
                <a:solidFill>
                  <a:srgbClr val="44546A">
                    <a:lumMod val="75000"/>
                  </a:srgbClr>
                </a:solidFill>
                <a:effectLst/>
                <a:uLnTx/>
                <a:uFillTx/>
                <a:latin typeface="Klinic Slab Book" pitchFamily="50" charset="0"/>
                <a:ea typeface="Open Sans" panose="020B0606030504020204" pitchFamily="34" charset="0"/>
                <a:cs typeface="Open Sans" panose="020B0606030504020204" pitchFamily="34" charset="0"/>
              </a:endParaRPr>
            </a:p>
          </p:txBody>
        </p:sp>
        <p:sp>
          <p:nvSpPr>
            <p:cNvPr id="23" name="Text Placeholder 19">
              <a:extLst>
                <a:ext uri="{FF2B5EF4-FFF2-40B4-BE49-F238E27FC236}">
                  <a16:creationId xmlns:a16="http://schemas.microsoft.com/office/drawing/2014/main" id="{8556C45F-102C-42FD-A0B0-DD61620BDCB2}"/>
                </a:ext>
              </a:extLst>
            </p:cNvPr>
            <p:cNvSpPr txBox="1">
              <a:spLocks/>
            </p:cNvSpPr>
            <p:nvPr/>
          </p:nvSpPr>
          <p:spPr>
            <a:xfrm>
              <a:off x="4411180" y="4301201"/>
              <a:ext cx="3369635" cy="347132"/>
            </a:xfrm>
            <a:prstGeom prst="rect">
              <a:avLst/>
            </a:prstGeom>
          </p:spPr>
          <p:txBody>
            <a:bodyPr>
              <a:spAutoFit/>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ysClr val="windowText" lastClr="000000"/>
                  </a:solidFill>
                  <a:effectLst/>
                  <a:uLnTx/>
                  <a:uFillTx/>
                  <a:latin typeface="Gilroy Bold" panose="00000800000000000000" pitchFamily="50" charset="0"/>
                  <a:ea typeface="Open Sans" panose="020B0606030504020204" pitchFamily="34" charset="0"/>
                </a:rPr>
                <a:t>Fee-Free</a:t>
              </a:r>
            </a:p>
          </p:txBody>
        </p:sp>
        <p:grpSp>
          <p:nvGrpSpPr>
            <p:cNvPr id="33" name="Group 32">
              <a:extLst>
                <a:ext uri="{FF2B5EF4-FFF2-40B4-BE49-F238E27FC236}">
                  <a16:creationId xmlns:a16="http://schemas.microsoft.com/office/drawing/2014/main" id="{0B182298-4FCB-454E-ADE6-414FAB6D3B77}"/>
                </a:ext>
              </a:extLst>
            </p:cNvPr>
            <p:cNvGrpSpPr/>
            <p:nvPr/>
          </p:nvGrpSpPr>
          <p:grpSpPr>
            <a:xfrm>
              <a:off x="4459967" y="3500226"/>
              <a:ext cx="795768" cy="597861"/>
              <a:chOff x="4459967" y="3500226"/>
              <a:chExt cx="795768" cy="597861"/>
            </a:xfrm>
          </p:grpSpPr>
          <p:sp>
            <p:nvSpPr>
              <p:cNvPr id="34" name="Oval 33">
                <a:extLst>
                  <a:ext uri="{FF2B5EF4-FFF2-40B4-BE49-F238E27FC236}">
                    <a16:creationId xmlns:a16="http://schemas.microsoft.com/office/drawing/2014/main" id="{FE1D4B85-D86D-4120-A438-0B4A0A82198F}"/>
                  </a:ext>
                </a:extLst>
              </p:cNvPr>
              <p:cNvSpPr/>
              <p:nvPr/>
            </p:nvSpPr>
            <p:spPr>
              <a:xfrm>
                <a:off x="4459967" y="3529401"/>
                <a:ext cx="568685" cy="568686"/>
              </a:xfrm>
              <a:prstGeom prst="ellipse">
                <a:avLst/>
              </a:prstGeom>
              <a:solidFill>
                <a:srgbClr val="6C0008">
                  <a:alpha val="25098"/>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Freeform 21">
                <a:extLst>
                  <a:ext uri="{FF2B5EF4-FFF2-40B4-BE49-F238E27FC236}">
                    <a16:creationId xmlns:a16="http://schemas.microsoft.com/office/drawing/2014/main" id="{E269DA31-D166-4031-81A1-BE2260D8CBB7}"/>
                  </a:ext>
                </a:extLst>
              </p:cNvPr>
              <p:cNvSpPr/>
              <p:nvPr/>
            </p:nvSpPr>
            <p:spPr>
              <a:xfrm>
                <a:off x="4580531" y="3500226"/>
                <a:ext cx="675204" cy="507965"/>
              </a:xfrm>
              <a:custGeom>
                <a:avLst/>
                <a:gdLst>
                  <a:gd name="connsiteX0" fmla="*/ 404900 w 555292"/>
                  <a:gd name="connsiteY0" fmla="*/ 255294 h 417754"/>
                  <a:gd name="connsiteX1" fmla="*/ 393331 w 555292"/>
                  <a:gd name="connsiteY1" fmla="*/ 266898 h 417754"/>
                  <a:gd name="connsiteX2" fmla="*/ 404900 w 555292"/>
                  <a:gd name="connsiteY2" fmla="*/ 278503 h 417754"/>
                  <a:gd name="connsiteX3" fmla="*/ 416468 w 555292"/>
                  <a:gd name="connsiteY3" fmla="*/ 266898 h 417754"/>
                  <a:gd name="connsiteX4" fmla="*/ 404900 w 555292"/>
                  <a:gd name="connsiteY4" fmla="*/ 255294 h 417754"/>
                  <a:gd name="connsiteX5" fmla="*/ 404900 w 555292"/>
                  <a:gd name="connsiteY5" fmla="*/ 208877 h 417754"/>
                  <a:gd name="connsiteX6" fmla="*/ 462743 w 555292"/>
                  <a:gd name="connsiteY6" fmla="*/ 266898 h 417754"/>
                  <a:gd name="connsiteX7" fmla="*/ 404900 w 555292"/>
                  <a:gd name="connsiteY7" fmla="*/ 324920 h 417754"/>
                  <a:gd name="connsiteX8" fmla="*/ 347057 w 555292"/>
                  <a:gd name="connsiteY8" fmla="*/ 266898 h 417754"/>
                  <a:gd name="connsiteX9" fmla="*/ 404900 w 555292"/>
                  <a:gd name="connsiteY9" fmla="*/ 208877 h 417754"/>
                  <a:gd name="connsiteX10" fmla="*/ 416469 w 555292"/>
                  <a:gd name="connsiteY10" fmla="*/ 116042 h 417754"/>
                  <a:gd name="connsiteX11" fmla="*/ 439606 w 555292"/>
                  <a:gd name="connsiteY11" fmla="*/ 116042 h 417754"/>
                  <a:gd name="connsiteX12" fmla="*/ 462743 w 555292"/>
                  <a:gd name="connsiteY12" fmla="*/ 139251 h 417754"/>
                  <a:gd name="connsiteX13" fmla="*/ 439606 w 555292"/>
                  <a:gd name="connsiteY13" fmla="*/ 162459 h 417754"/>
                  <a:gd name="connsiteX14" fmla="*/ 416469 w 555292"/>
                  <a:gd name="connsiteY14" fmla="*/ 162459 h 417754"/>
                  <a:gd name="connsiteX15" fmla="*/ 393332 w 555292"/>
                  <a:gd name="connsiteY15" fmla="*/ 139251 h 417754"/>
                  <a:gd name="connsiteX16" fmla="*/ 416469 w 555292"/>
                  <a:gd name="connsiteY16" fmla="*/ 116042 h 417754"/>
                  <a:gd name="connsiteX17" fmla="*/ 115686 w 555292"/>
                  <a:gd name="connsiteY17" fmla="*/ 116042 h 417754"/>
                  <a:gd name="connsiteX18" fmla="*/ 347058 w 555292"/>
                  <a:gd name="connsiteY18" fmla="*/ 116042 h 417754"/>
                  <a:gd name="connsiteX19" fmla="*/ 370195 w 555292"/>
                  <a:gd name="connsiteY19" fmla="*/ 139251 h 417754"/>
                  <a:gd name="connsiteX20" fmla="*/ 347058 w 555292"/>
                  <a:gd name="connsiteY20" fmla="*/ 162459 h 417754"/>
                  <a:gd name="connsiteX21" fmla="*/ 115686 w 555292"/>
                  <a:gd name="connsiteY21" fmla="*/ 162459 h 417754"/>
                  <a:gd name="connsiteX22" fmla="*/ 92549 w 555292"/>
                  <a:gd name="connsiteY22" fmla="*/ 139251 h 417754"/>
                  <a:gd name="connsiteX23" fmla="*/ 115686 w 555292"/>
                  <a:gd name="connsiteY23" fmla="*/ 116042 h 417754"/>
                  <a:gd name="connsiteX24" fmla="*/ 69411 w 555292"/>
                  <a:gd name="connsiteY24" fmla="*/ 46417 h 417754"/>
                  <a:gd name="connsiteX25" fmla="*/ 46274 w 555292"/>
                  <a:gd name="connsiteY25" fmla="*/ 69626 h 417754"/>
                  <a:gd name="connsiteX26" fmla="*/ 46274 w 555292"/>
                  <a:gd name="connsiteY26" fmla="*/ 348128 h 417754"/>
                  <a:gd name="connsiteX27" fmla="*/ 69411 w 555292"/>
                  <a:gd name="connsiteY27" fmla="*/ 371337 h 417754"/>
                  <a:gd name="connsiteX28" fmla="*/ 485880 w 555292"/>
                  <a:gd name="connsiteY28" fmla="*/ 371337 h 417754"/>
                  <a:gd name="connsiteX29" fmla="*/ 509018 w 555292"/>
                  <a:gd name="connsiteY29" fmla="*/ 348128 h 417754"/>
                  <a:gd name="connsiteX30" fmla="*/ 509018 w 555292"/>
                  <a:gd name="connsiteY30" fmla="*/ 69626 h 417754"/>
                  <a:gd name="connsiteX31" fmla="*/ 485880 w 555292"/>
                  <a:gd name="connsiteY31" fmla="*/ 46417 h 417754"/>
                  <a:gd name="connsiteX32" fmla="*/ 69411 w 555292"/>
                  <a:gd name="connsiteY32" fmla="*/ 0 h 417754"/>
                  <a:gd name="connsiteX33" fmla="*/ 485880 w 555292"/>
                  <a:gd name="connsiteY33" fmla="*/ 0 h 417754"/>
                  <a:gd name="connsiteX34" fmla="*/ 555292 w 555292"/>
                  <a:gd name="connsiteY34" fmla="*/ 69626 h 417754"/>
                  <a:gd name="connsiteX35" fmla="*/ 555292 w 555292"/>
                  <a:gd name="connsiteY35" fmla="*/ 348128 h 417754"/>
                  <a:gd name="connsiteX36" fmla="*/ 485880 w 555292"/>
                  <a:gd name="connsiteY36" fmla="*/ 417754 h 417754"/>
                  <a:gd name="connsiteX37" fmla="*/ 69411 w 555292"/>
                  <a:gd name="connsiteY37" fmla="*/ 417754 h 417754"/>
                  <a:gd name="connsiteX38" fmla="*/ 0 w 555292"/>
                  <a:gd name="connsiteY38" fmla="*/ 348128 h 417754"/>
                  <a:gd name="connsiteX39" fmla="*/ 0 w 555292"/>
                  <a:gd name="connsiteY39" fmla="*/ 69626 h 417754"/>
                  <a:gd name="connsiteX40" fmla="*/ 69411 w 555292"/>
                  <a:gd name="connsiteY40" fmla="*/ 0 h 41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55292" h="417754">
                    <a:moveTo>
                      <a:pt x="404900" y="255294"/>
                    </a:moveTo>
                    <a:cubicBezTo>
                      <a:pt x="398512" y="255294"/>
                      <a:pt x="393331" y="260491"/>
                      <a:pt x="393331" y="266898"/>
                    </a:cubicBezTo>
                    <a:cubicBezTo>
                      <a:pt x="393331" y="273306"/>
                      <a:pt x="398512" y="278503"/>
                      <a:pt x="404900" y="278503"/>
                    </a:cubicBezTo>
                    <a:cubicBezTo>
                      <a:pt x="411288" y="278503"/>
                      <a:pt x="416468" y="273306"/>
                      <a:pt x="416468" y="266898"/>
                    </a:cubicBezTo>
                    <a:cubicBezTo>
                      <a:pt x="416468" y="260491"/>
                      <a:pt x="411288" y="255294"/>
                      <a:pt x="404900" y="255294"/>
                    </a:cubicBezTo>
                    <a:close/>
                    <a:moveTo>
                      <a:pt x="404900" y="208877"/>
                    </a:moveTo>
                    <a:cubicBezTo>
                      <a:pt x="436845" y="208877"/>
                      <a:pt x="462743" y="234854"/>
                      <a:pt x="462743" y="266898"/>
                    </a:cubicBezTo>
                    <a:cubicBezTo>
                      <a:pt x="462743" y="298942"/>
                      <a:pt x="436845" y="324920"/>
                      <a:pt x="404900" y="324920"/>
                    </a:cubicBezTo>
                    <a:cubicBezTo>
                      <a:pt x="372954" y="324920"/>
                      <a:pt x="347057" y="298942"/>
                      <a:pt x="347057" y="266898"/>
                    </a:cubicBezTo>
                    <a:cubicBezTo>
                      <a:pt x="347057" y="234854"/>
                      <a:pt x="372954" y="208877"/>
                      <a:pt x="404900" y="208877"/>
                    </a:cubicBezTo>
                    <a:close/>
                    <a:moveTo>
                      <a:pt x="416469" y="116042"/>
                    </a:moveTo>
                    <a:lnTo>
                      <a:pt x="439606" y="116042"/>
                    </a:lnTo>
                    <a:cubicBezTo>
                      <a:pt x="452385" y="116042"/>
                      <a:pt x="462743" y="126433"/>
                      <a:pt x="462743" y="139251"/>
                    </a:cubicBezTo>
                    <a:cubicBezTo>
                      <a:pt x="462743" y="152068"/>
                      <a:pt x="452385" y="162459"/>
                      <a:pt x="439606" y="162459"/>
                    </a:cubicBezTo>
                    <a:lnTo>
                      <a:pt x="416469" y="162459"/>
                    </a:lnTo>
                    <a:cubicBezTo>
                      <a:pt x="403691" y="162459"/>
                      <a:pt x="393332" y="152068"/>
                      <a:pt x="393332" y="139251"/>
                    </a:cubicBezTo>
                    <a:cubicBezTo>
                      <a:pt x="393332" y="126433"/>
                      <a:pt x="403691" y="116042"/>
                      <a:pt x="416469" y="116042"/>
                    </a:cubicBezTo>
                    <a:close/>
                    <a:moveTo>
                      <a:pt x="115686" y="116042"/>
                    </a:moveTo>
                    <a:lnTo>
                      <a:pt x="347058" y="116042"/>
                    </a:lnTo>
                    <a:cubicBezTo>
                      <a:pt x="359836" y="116042"/>
                      <a:pt x="370195" y="126433"/>
                      <a:pt x="370195" y="139251"/>
                    </a:cubicBezTo>
                    <a:cubicBezTo>
                      <a:pt x="370195" y="152068"/>
                      <a:pt x="359836" y="162459"/>
                      <a:pt x="347058" y="162459"/>
                    </a:cubicBezTo>
                    <a:lnTo>
                      <a:pt x="115686" y="162459"/>
                    </a:lnTo>
                    <a:cubicBezTo>
                      <a:pt x="102908" y="162459"/>
                      <a:pt x="92549" y="152068"/>
                      <a:pt x="92549" y="139251"/>
                    </a:cubicBezTo>
                    <a:cubicBezTo>
                      <a:pt x="92549" y="126433"/>
                      <a:pt x="102908" y="116042"/>
                      <a:pt x="115686" y="116042"/>
                    </a:cubicBezTo>
                    <a:close/>
                    <a:moveTo>
                      <a:pt x="69411" y="46417"/>
                    </a:moveTo>
                    <a:cubicBezTo>
                      <a:pt x="56633" y="46417"/>
                      <a:pt x="46274" y="56808"/>
                      <a:pt x="46274" y="69626"/>
                    </a:cubicBezTo>
                    <a:lnTo>
                      <a:pt x="46274" y="348128"/>
                    </a:lnTo>
                    <a:cubicBezTo>
                      <a:pt x="46274" y="360946"/>
                      <a:pt x="56633" y="371337"/>
                      <a:pt x="69411" y="371337"/>
                    </a:cubicBezTo>
                    <a:lnTo>
                      <a:pt x="485880" y="371337"/>
                    </a:lnTo>
                    <a:cubicBezTo>
                      <a:pt x="498659" y="371337"/>
                      <a:pt x="509018" y="360946"/>
                      <a:pt x="509018" y="348128"/>
                    </a:cubicBezTo>
                    <a:lnTo>
                      <a:pt x="509018" y="69626"/>
                    </a:lnTo>
                    <a:cubicBezTo>
                      <a:pt x="509018" y="56808"/>
                      <a:pt x="498659" y="46417"/>
                      <a:pt x="485880" y="46417"/>
                    </a:cubicBezTo>
                    <a:close/>
                    <a:moveTo>
                      <a:pt x="69411" y="0"/>
                    </a:moveTo>
                    <a:lnTo>
                      <a:pt x="485880" y="0"/>
                    </a:lnTo>
                    <a:cubicBezTo>
                      <a:pt x="524216" y="0"/>
                      <a:pt x="555292" y="31173"/>
                      <a:pt x="555292" y="69626"/>
                    </a:cubicBezTo>
                    <a:lnTo>
                      <a:pt x="555292" y="348128"/>
                    </a:lnTo>
                    <a:cubicBezTo>
                      <a:pt x="555292" y="386583"/>
                      <a:pt x="524216" y="417754"/>
                      <a:pt x="485880" y="417754"/>
                    </a:cubicBezTo>
                    <a:lnTo>
                      <a:pt x="69411" y="417754"/>
                    </a:lnTo>
                    <a:cubicBezTo>
                      <a:pt x="31077" y="417754"/>
                      <a:pt x="0" y="386583"/>
                      <a:pt x="0" y="348128"/>
                    </a:cubicBezTo>
                    <a:lnTo>
                      <a:pt x="0" y="69626"/>
                    </a:lnTo>
                    <a:cubicBezTo>
                      <a:pt x="0" y="31173"/>
                      <a:pt x="31077" y="0"/>
                      <a:pt x="69411" y="0"/>
                    </a:cubicBezTo>
                    <a:close/>
                  </a:path>
                </a:pathLst>
              </a:custGeom>
              <a:solidFill>
                <a:srgbClr val="6C0008"/>
              </a:solidFill>
              <a:ln w="2286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39" name="Rectangle 38"/>
          <p:cNvSpPr/>
          <p:nvPr/>
        </p:nvSpPr>
        <p:spPr>
          <a:xfrm>
            <a:off x="10528419" y="341832"/>
            <a:ext cx="1663581" cy="1341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Light"/>
              <a:ea typeface="+mn-ea"/>
              <a:cs typeface="+mn-cs"/>
            </a:endParaRPr>
          </a:p>
        </p:txBody>
      </p:sp>
    </p:spTree>
    <p:extLst>
      <p:ext uri="{BB962C8B-B14F-4D97-AF65-F5344CB8AC3E}">
        <p14:creationId xmlns:p14="http://schemas.microsoft.com/office/powerpoint/2010/main" val="22190387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Building Credit</a:t>
            </a:r>
          </a:p>
        </p:txBody>
      </p:sp>
      <p:sp>
        <p:nvSpPr>
          <p:cNvPr id="5" name="TextBox 4">
            <a:extLst>
              <a:ext uri="{FF2B5EF4-FFF2-40B4-BE49-F238E27FC236}">
                <a16:creationId xmlns:a16="http://schemas.microsoft.com/office/drawing/2014/main" id="{A8B733EE-69B9-071C-7E1A-054D173AF409}"/>
              </a:ext>
            </a:extLst>
          </p:cNvPr>
          <p:cNvSpPr txBox="1"/>
          <p:nvPr/>
        </p:nvSpPr>
        <p:spPr>
          <a:xfrm>
            <a:off x="3048000" y="1823357"/>
            <a:ext cx="6953250" cy="523220"/>
          </a:xfrm>
          <a:prstGeom prst="rect">
            <a:avLst/>
          </a:prstGeom>
          <a:noFill/>
        </p:spPr>
        <p:txBody>
          <a:bodyPr wrap="square" rtlCol="0">
            <a:spAutoFit/>
          </a:bodyPr>
          <a:lstStyle/>
          <a:p>
            <a:pPr marL="285750" indent="-285750">
              <a:buFont typeface="Arial" panose="020B0604020202020204" pitchFamily="34" charset="0"/>
              <a:buChar char="•"/>
            </a:pPr>
            <a:r>
              <a:rPr kumimoji="0" lang="en-US" sz="28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Building Products</a:t>
            </a:r>
            <a:endParaRPr lang="en-US" sz="28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460142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Building Credit</a:t>
            </a:r>
          </a:p>
        </p:txBody>
      </p:sp>
      <p:sp>
        <p:nvSpPr>
          <p:cNvPr id="5" name="TextBox 4">
            <a:extLst>
              <a:ext uri="{FF2B5EF4-FFF2-40B4-BE49-F238E27FC236}">
                <a16:creationId xmlns:a16="http://schemas.microsoft.com/office/drawing/2014/main" id="{A8B733EE-69B9-071C-7E1A-054D173AF409}"/>
              </a:ext>
            </a:extLst>
          </p:cNvPr>
          <p:cNvSpPr txBox="1"/>
          <p:nvPr/>
        </p:nvSpPr>
        <p:spPr>
          <a:xfrm>
            <a:off x="3048000" y="1823357"/>
            <a:ext cx="6953250" cy="954107"/>
          </a:xfrm>
          <a:prstGeom prst="rect">
            <a:avLst/>
          </a:prstGeom>
          <a:noFill/>
        </p:spPr>
        <p:txBody>
          <a:bodyPr wrap="square" rtlCol="0">
            <a:spAutoFit/>
          </a:bodyPr>
          <a:lstStyle/>
          <a:p>
            <a:pPr marL="285750" indent="-285750">
              <a:buFont typeface="Arial" panose="020B0604020202020204" pitchFamily="34" charset="0"/>
              <a:buChar char="•"/>
            </a:pPr>
            <a:r>
              <a:rPr kumimoji="0" lang="en-US" sz="28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Building Products</a:t>
            </a:r>
          </a:p>
          <a:p>
            <a:pPr marL="742950" lvl="1" indent="-285750">
              <a:buFont typeface="Arial" panose="020B0604020202020204" pitchFamily="34" charset="0"/>
              <a:buChar char="•"/>
            </a:pPr>
            <a:r>
              <a:rPr lang="en-US" sz="2800" dirty="0">
                <a:solidFill>
                  <a:srgbClr val="FFFFFF"/>
                </a:solidFill>
                <a:latin typeface="Century Gothic" panose="020B0502020202020204" pitchFamily="34" charset="0"/>
              </a:rPr>
              <a:t>Secured credit card</a:t>
            </a:r>
          </a:p>
        </p:txBody>
      </p:sp>
    </p:spTree>
    <p:extLst>
      <p:ext uri="{BB962C8B-B14F-4D97-AF65-F5344CB8AC3E}">
        <p14:creationId xmlns:p14="http://schemas.microsoft.com/office/powerpoint/2010/main" val="3744953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Building Credit</a:t>
            </a:r>
          </a:p>
        </p:txBody>
      </p:sp>
      <p:sp>
        <p:nvSpPr>
          <p:cNvPr id="5" name="TextBox 4">
            <a:extLst>
              <a:ext uri="{FF2B5EF4-FFF2-40B4-BE49-F238E27FC236}">
                <a16:creationId xmlns:a16="http://schemas.microsoft.com/office/drawing/2014/main" id="{A8B733EE-69B9-071C-7E1A-054D173AF409}"/>
              </a:ext>
            </a:extLst>
          </p:cNvPr>
          <p:cNvSpPr txBox="1"/>
          <p:nvPr/>
        </p:nvSpPr>
        <p:spPr>
          <a:xfrm>
            <a:off x="3048000" y="1823357"/>
            <a:ext cx="6953250" cy="1384995"/>
          </a:xfrm>
          <a:prstGeom prst="rect">
            <a:avLst/>
          </a:prstGeom>
          <a:noFill/>
        </p:spPr>
        <p:txBody>
          <a:bodyPr wrap="square" rtlCol="0">
            <a:spAutoFit/>
          </a:bodyPr>
          <a:lstStyle/>
          <a:p>
            <a:pPr marL="285750" indent="-285750">
              <a:buFont typeface="Arial" panose="020B0604020202020204" pitchFamily="34" charset="0"/>
              <a:buChar char="•"/>
            </a:pPr>
            <a:r>
              <a:rPr kumimoji="0" lang="en-US" sz="28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Credit Building Products</a:t>
            </a:r>
          </a:p>
          <a:p>
            <a:pPr marL="742950" lvl="1" indent="-285750">
              <a:buFont typeface="Arial" panose="020B0604020202020204" pitchFamily="34" charset="0"/>
              <a:buChar char="•"/>
            </a:pPr>
            <a:r>
              <a:rPr lang="en-US" sz="2800" dirty="0">
                <a:solidFill>
                  <a:srgbClr val="FFFFFF">
                    <a:alpha val="31000"/>
                  </a:srgbClr>
                </a:solidFill>
                <a:latin typeface="Century Gothic" panose="020B0502020202020204" pitchFamily="34" charset="0"/>
              </a:rPr>
              <a:t>Secured credit card</a:t>
            </a:r>
          </a:p>
          <a:p>
            <a:pPr marL="742950" lvl="1" indent="-285750">
              <a:buFont typeface="Arial" panose="020B0604020202020204" pitchFamily="34" charset="0"/>
              <a:buChar char="•"/>
            </a:pPr>
            <a:r>
              <a:rPr lang="en-US" sz="2800" dirty="0">
                <a:solidFill>
                  <a:srgbClr val="FFFFFF"/>
                </a:solidFill>
                <a:latin typeface="Century Gothic" panose="020B0502020202020204" pitchFamily="34" charset="0"/>
              </a:rPr>
              <a:t>Share Secured or CD Secured loan</a:t>
            </a:r>
          </a:p>
        </p:txBody>
      </p:sp>
    </p:spTree>
    <p:extLst>
      <p:ext uri="{BB962C8B-B14F-4D97-AF65-F5344CB8AC3E}">
        <p14:creationId xmlns:p14="http://schemas.microsoft.com/office/powerpoint/2010/main" val="2762426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Building Credit</a:t>
            </a:r>
          </a:p>
        </p:txBody>
      </p:sp>
      <p:sp>
        <p:nvSpPr>
          <p:cNvPr id="5" name="TextBox 4">
            <a:extLst>
              <a:ext uri="{FF2B5EF4-FFF2-40B4-BE49-F238E27FC236}">
                <a16:creationId xmlns:a16="http://schemas.microsoft.com/office/drawing/2014/main" id="{A8B733EE-69B9-071C-7E1A-054D173AF409}"/>
              </a:ext>
            </a:extLst>
          </p:cNvPr>
          <p:cNvSpPr txBox="1"/>
          <p:nvPr/>
        </p:nvSpPr>
        <p:spPr>
          <a:xfrm>
            <a:off x="3048000" y="1823357"/>
            <a:ext cx="6953250" cy="1384995"/>
          </a:xfrm>
          <a:prstGeom prst="rect">
            <a:avLst/>
          </a:prstGeom>
          <a:noFill/>
        </p:spPr>
        <p:txBody>
          <a:bodyPr wrap="square" rtlCol="0">
            <a:spAutoFit/>
          </a:bodyPr>
          <a:lstStyle/>
          <a:p>
            <a:pPr marL="285750" indent="-285750">
              <a:buFont typeface="Arial" panose="020B0604020202020204" pitchFamily="34" charset="0"/>
              <a:buChar char="•"/>
            </a:pPr>
            <a:r>
              <a:rPr kumimoji="0" lang="en-US" sz="2800" i="0" u="none" strike="noStrike" kern="1200" cap="none" spc="0" normalizeH="0" baseline="0" noProof="0" dirty="0">
                <a:ln>
                  <a:noFill/>
                </a:ln>
                <a:solidFill>
                  <a:srgbClr val="FFFFFF">
                    <a:alpha val="30000"/>
                  </a:srgbClr>
                </a:solidFill>
                <a:effectLst/>
                <a:uLnTx/>
                <a:uFillTx/>
                <a:latin typeface="Century Gothic" panose="020B0502020202020204" pitchFamily="34" charset="0"/>
                <a:ea typeface="+mn-ea"/>
                <a:cs typeface="+mn-cs"/>
              </a:rPr>
              <a:t>Credit Building Products</a:t>
            </a:r>
          </a:p>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Become an authorized user (with caution)</a:t>
            </a:r>
          </a:p>
        </p:txBody>
      </p:sp>
    </p:spTree>
    <p:extLst>
      <p:ext uri="{BB962C8B-B14F-4D97-AF65-F5344CB8AC3E}">
        <p14:creationId xmlns:p14="http://schemas.microsoft.com/office/powerpoint/2010/main" val="591250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Re-building Credit</a:t>
            </a:r>
          </a:p>
        </p:txBody>
      </p:sp>
    </p:spTree>
    <p:extLst>
      <p:ext uri="{BB962C8B-B14F-4D97-AF65-F5344CB8AC3E}">
        <p14:creationId xmlns:p14="http://schemas.microsoft.com/office/powerpoint/2010/main" val="227404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Re-building Credit</a:t>
            </a:r>
          </a:p>
        </p:txBody>
      </p:sp>
      <p:sp>
        <p:nvSpPr>
          <p:cNvPr id="5" name="TextBox 4">
            <a:extLst>
              <a:ext uri="{FF2B5EF4-FFF2-40B4-BE49-F238E27FC236}">
                <a16:creationId xmlns:a16="http://schemas.microsoft.com/office/drawing/2014/main" id="{A8B733EE-69B9-071C-7E1A-054D173AF409}"/>
              </a:ext>
            </a:extLst>
          </p:cNvPr>
          <p:cNvSpPr txBox="1"/>
          <p:nvPr/>
        </p:nvSpPr>
        <p:spPr>
          <a:xfrm>
            <a:off x="3048000" y="1823357"/>
            <a:ext cx="6953250" cy="954107"/>
          </a:xfrm>
          <a:prstGeom prst="rect">
            <a:avLst/>
          </a:prstGeom>
          <a:noFill/>
        </p:spPr>
        <p:txBody>
          <a:bodyPr wrap="square" rtlCol="0">
            <a:spAutoFit/>
          </a:bodyPr>
          <a:lstStyle/>
          <a:p>
            <a:pPr marL="285750" indent="-285750">
              <a:buFont typeface="Arial" panose="020B0604020202020204" pitchFamily="34" charset="0"/>
              <a:buChar char="•"/>
            </a:pPr>
            <a:r>
              <a:rPr kumimoji="0" lang="en-US" sz="28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Come up with a plan to pay off any outstanding past-due balances</a:t>
            </a:r>
          </a:p>
        </p:txBody>
      </p:sp>
    </p:spTree>
    <p:extLst>
      <p:ext uri="{BB962C8B-B14F-4D97-AF65-F5344CB8AC3E}">
        <p14:creationId xmlns:p14="http://schemas.microsoft.com/office/powerpoint/2010/main" val="2511428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Re-building Credit</a:t>
            </a:r>
          </a:p>
        </p:txBody>
      </p:sp>
      <p:sp>
        <p:nvSpPr>
          <p:cNvPr id="5" name="TextBox 4">
            <a:extLst>
              <a:ext uri="{FF2B5EF4-FFF2-40B4-BE49-F238E27FC236}">
                <a16:creationId xmlns:a16="http://schemas.microsoft.com/office/drawing/2014/main" id="{A8B733EE-69B9-071C-7E1A-054D173AF409}"/>
              </a:ext>
            </a:extLst>
          </p:cNvPr>
          <p:cNvSpPr txBox="1"/>
          <p:nvPr/>
        </p:nvSpPr>
        <p:spPr>
          <a:xfrm>
            <a:off x="3048000" y="1823357"/>
            <a:ext cx="6953250" cy="1384995"/>
          </a:xfrm>
          <a:prstGeom prst="rect">
            <a:avLst/>
          </a:prstGeom>
          <a:noFill/>
        </p:spPr>
        <p:txBody>
          <a:bodyPr wrap="square" rtlCol="0">
            <a:spAutoFit/>
          </a:bodyPr>
          <a:lstStyle/>
          <a:p>
            <a:pPr marL="285750" indent="-285750">
              <a:buFont typeface="Arial" panose="020B0604020202020204" pitchFamily="34" charset="0"/>
              <a:buChar char="•"/>
            </a:pPr>
            <a:r>
              <a:rPr kumimoji="0" lang="en-US" sz="2800" i="0" u="none" strike="noStrike" kern="1200" cap="none" spc="0" normalizeH="0" baseline="0" noProof="0" dirty="0">
                <a:ln>
                  <a:noFill/>
                </a:ln>
                <a:solidFill>
                  <a:srgbClr val="FFFFFF">
                    <a:alpha val="30000"/>
                  </a:srgbClr>
                </a:solidFill>
                <a:effectLst/>
                <a:uLnTx/>
                <a:uFillTx/>
                <a:latin typeface="Century Gothic" panose="020B0502020202020204" pitchFamily="34" charset="0"/>
                <a:ea typeface="+mn-ea"/>
                <a:cs typeface="+mn-cs"/>
              </a:rPr>
              <a:t>Come up with a plan to pay off any outstanding past-due balances</a:t>
            </a:r>
          </a:p>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Use credit building products</a:t>
            </a:r>
            <a:endParaRPr kumimoji="0" lang="en-US" sz="28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3426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Busting Credit Myths</a:t>
            </a:r>
          </a:p>
        </p:txBody>
      </p:sp>
    </p:spTree>
    <p:extLst>
      <p:ext uri="{BB962C8B-B14F-4D97-AF65-F5344CB8AC3E}">
        <p14:creationId xmlns:p14="http://schemas.microsoft.com/office/powerpoint/2010/main" val="163795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Busting Credit Myths</a:t>
            </a:r>
          </a:p>
        </p:txBody>
      </p:sp>
      <p:sp>
        <p:nvSpPr>
          <p:cNvPr id="5" name="TextBox 4">
            <a:extLst>
              <a:ext uri="{FF2B5EF4-FFF2-40B4-BE49-F238E27FC236}">
                <a16:creationId xmlns:a16="http://schemas.microsoft.com/office/drawing/2014/main" id="{8870B41C-9CDF-6403-538B-57A45E7BEFE8}"/>
              </a:ext>
            </a:extLst>
          </p:cNvPr>
          <p:cNvSpPr txBox="1"/>
          <p:nvPr/>
        </p:nvSpPr>
        <p:spPr>
          <a:xfrm>
            <a:off x="3048000" y="1823357"/>
            <a:ext cx="6953250" cy="1384995"/>
          </a:xfrm>
          <a:prstGeom prst="rect">
            <a:avLst/>
          </a:prstGeom>
          <a:noFill/>
        </p:spPr>
        <p:txBody>
          <a:bodyPr wrap="square" rtlCol="0">
            <a:spAutoFit/>
          </a:bodyPr>
          <a:lstStyle/>
          <a:p>
            <a:pPr marL="285750" indent="-285750">
              <a:buFont typeface="Arial" panose="020B0604020202020204" pitchFamily="34" charset="0"/>
              <a:buChar char="•"/>
            </a:pPr>
            <a:r>
              <a:rPr kumimoji="0" lang="en-US" sz="28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You must carry a credit card balance from month to month in order to build credit.</a:t>
            </a:r>
            <a:endParaRPr lang="en-US" sz="28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999873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Busting Credit Myths</a:t>
            </a:r>
          </a:p>
        </p:txBody>
      </p:sp>
      <p:sp>
        <p:nvSpPr>
          <p:cNvPr id="5" name="TextBox 4">
            <a:extLst>
              <a:ext uri="{FF2B5EF4-FFF2-40B4-BE49-F238E27FC236}">
                <a16:creationId xmlns:a16="http://schemas.microsoft.com/office/drawing/2014/main" id="{8870B41C-9CDF-6403-538B-57A45E7BEFE8}"/>
              </a:ext>
            </a:extLst>
          </p:cNvPr>
          <p:cNvSpPr txBox="1"/>
          <p:nvPr/>
        </p:nvSpPr>
        <p:spPr>
          <a:xfrm>
            <a:off x="3048000" y="1823357"/>
            <a:ext cx="6953250" cy="1815882"/>
          </a:xfrm>
          <a:prstGeom prst="rect">
            <a:avLst/>
          </a:prstGeom>
          <a:noFill/>
        </p:spPr>
        <p:txBody>
          <a:bodyPr wrap="square" rtlCol="0">
            <a:spAutoFit/>
          </a:bodyPr>
          <a:lstStyle/>
          <a:p>
            <a:pPr marL="285750" indent="-285750">
              <a:buFont typeface="Arial" panose="020B0604020202020204" pitchFamily="34" charset="0"/>
              <a:buChar char="•"/>
            </a:pPr>
            <a:r>
              <a:rPr kumimoji="0" lang="en-US" sz="28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Opening a new credit card every time I get an offer is a good thing for my credit score: you need lots of credit cards to build credit. </a:t>
            </a:r>
            <a:endParaRPr lang="en-US" sz="28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3893722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07219" y="443081"/>
            <a:ext cx="5878286" cy="4164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33" name="Text Placeholder 32">
            <a:extLst>
              <a:ext uri="{FF2B5EF4-FFF2-40B4-BE49-F238E27FC236}">
                <a16:creationId xmlns:a16="http://schemas.microsoft.com/office/drawing/2014/main" id="{FEECDCB3-BE5D-42B8-95DB-CB1CF85FF27B}"/>
              </a:ext>
            </a:extLst>
          </p:cNvPr>
          <p:cNvSpPr>
            <a:spLocks noGrp="1"/>
          </p:cNvSpPr>
          <p:nvPr>
            <p:ph type="body" sz="quarter" idx="12"/>
          </p:nvPr>
        </p:nvSpPr>
        <p:spPr>
          <a:xfrm>
            <a:off x="2317418" y="1240667"/>
            <a:ext cx="3124467" cy="1284426"/>
          </a:xfrm>
        </p:spPr>
        <p:txBody>
          <a:bodyPr anchor="t">
            <a:noAutofit/>
          </a:bodyPr>
          <a:lstStyle/>
          <a:p>
            <a:r>
              <a:rPr lang="en-US" sz="4800" dirty="0"/>
              <a:t>Today’s</a:t>
            </a:r>
            <a:br>
              <a:rPr lang="en-US" sz="4800" dirty="0"/>
            </a:br>
            <a:r>
              <a:rPr lang="en-US" sz="4800" dirty="0">
                <a:solidFill>
                  <a:srgbClr val="87CED5"/>
                </a:solidFill>
              </a:rPr>
              <a:t>Presenter</a:t>
            </a:r>
          </a:p>
          <a:p>
            <a:endParaRPr lang="en-US" dirty="0"/>
          </a:p>
        </p:txBody>
      </p:sp>
      <p:sp>
        <p:nvSpPr>
          <p:cNvPr id="34" name="Text Placeholder 33">
            <a:extLst>
              <a:ext uri="{FF2B5EF4-FFF2-40B4-BE49-F238E27FC236}">
                <a16:creationId xmlns:a16="http://schemas.microsoft.com/office/drawing/2014/main" id="{A422B6D3-DE77-4145-97EA-48B8DA000144}"/>
              </a:ext>
            </a:extLst>
          </p:cNvPr>
          <p:cNvSpPr>
            <a:spLocks noGrp="1"/>
          </p:cNvSpPr>
          <p:nvPr>
            <p:ph type="body" sz="quarter" idx="14"/>
          </p:nvPr>
        </p:nvSpPr>
        <p:spPr>
          <a:xfrm>
            <a:off x="2317418" y="2883818"/>
            <a:ext cx="3252257" cy="2726674"/>
          </a:xfrm>
        </p:spPr>
        <p:txBody>
          <a:bodyPr vert="horz" lIns="91440" tIns="45720" rIns="91440" bIns="45720" rtlCol="0" anchor="t">
            <a:normAutofit fontScale="92500"/>
          </a:bodyPr>
          <a:lstStyle/>
          <a:p>
            <a:pPr lvl="0"/>
            <a:r>
              <a:rPr lang="en-US" dirty="0" smtClean="0"/>
              <a:t>Amber </a:t>
            </a:r>
            <a:r>
              <a:rPr lang="en-US" dirty="0"/>
              <a:t>Miller is a Partner Experience Manager with </a:t>
            </a:r>
            <a:r>
              <a:rPr lang="en-US" dirty="0" err="1"/>
              <a:t>GreenPath</a:t>
            </a:r>
            <a:r>
              <a:rPr lang="en-US" dirty="0"/>
              <a:t> Financial Wellness. She lives in Philadelphia with her husband and three cats. Amber is extremely passionate about financial wellness, and has experience developing a financial education program during her time working for a community bank in Kansas as well as providing credit and housing counseling at </a:t>
            </a:r>
            <a:r>
              <a:rPr lang="en-US" dirty="0" err="1"/>
              <a:t>GreenPath</a:t>
            </a:r>
            <a:r>
              <a:rPr lang="en-US" dirty="0"/>
              <a:t>. She is especially passionate about making the topic of credit approachable, and is thrilled to be here today!</a:t>
            </a:r>
          </a:p>
        </p:txBody>
      </p:sp>
      <p:sp>
        <p:nvSpPr>
          <p:cNvPr id="36" name="Text Placeholder 35">
            <a:extLst>
              <a:ext uri="{FF2B5EF4-FFF2-40B4-BE49-F238E27FC236}">
                <a16:creationId xmlns:a16="http://schemas.microsoft.com/office/drawing/2014/main" id="{A2741481-8121-4EF3-8863-F2124EB02FEE}"/>
              </a:ext>
            </a:extLst>
          </p:cNvPr>
          <p:cNvSpPr>
            <a:spLocks noGrp="1"/>
          </p:cNvSpPr>
          <p:nvPr>
            <p:ph type="body" sz="quarter" idx="48"/>
          </p:nvPr>
        </p:nvSpPr>
        <p:spPr>
          <a:xfrm>
            <a:off x="7262607" y="4703742"/>
            <a:ext cx="2452893" cy="1106484"/>
          </a:xfrm>
        </p:spPr>
        <p:txBody>
          <a:bodyPr vert="horz" lIns="91440" tIns="45720" rIns="91440" bIns="45720" rtlCol="0" anchor="t">
            <a:normAutofit/>
          </a:bodyPr>
          <a:lstStyle/>
          <a:p>
            <a:pPr algn="r"/>
            <a:r>
              <a:rPr lang="en-US" sz="1400" dirty="0"/>
              <a:t>Partner Experience Manager with </a:t>
            </a:r>
            <a:r>
              <a:rPr lang="en-US" sz="1400" dirty="0" err="1"/>
              <a:t>GreenPath</a:t>
            </a:r>
            <a:r>
              <a:rPr lang="en-US" sz="1400" dirty="0"/>
              <a:t> Financial Wellness.</a:t>
            </a:r>
            <a:endParaRPr lang="en-US" dirty="0"/>
          </a:p>
        </p:txBody>
      </p:sp>
      <p:sp>
        <p:nvSpPr>
          <p:cNvPr id="37" name="Text Placeholder 36">
            <a:extLst>
              <a:ext uri="{FF2B5EF4-FFF2-40B4-BE49-F238E27FC236}">
                <a16:creationId xmlns:a16="http://schemas.microsoft.com/office/drawing/2014/main" id="{99C2DC48-EF46-40E2-8DEF-B96D9ABD4AB8}"/>
              </a:ext>
            </a:extLst>
          </p:cNvPr>
          <p:cNvSpPr>
            <a:spLocks noGrp="1"/>
          </p:cNvSpPr>
          <p:nvPr>
            <p:ph type="body" sz="quarter" idx="49"/>
          </p:nvPr>
        </p:nvSpPr>
        <p:spPr>
          <a:xfrm>
            <a:off x="8020051" y="4356652"/>
            <a:ext cx="1695450" cy="290744"/>
          </a:xfrm>
        </p:spPr>
        <p:txBody>
          <a:bodyPr vert="horz" lIns="91440" tIns="45720" rIns="91440" bIns="45720" rtlCol="0" anchor="t">
            <a:noAutofit/>
          </a:bodyPr>
          <a:lstStyle/>
          <a:p>
            <a:pPr algn="r"/>
            <a:r>
              <a:rPr lang="en-US" sz="1800" dirty="0"/>
              <a:t>Amber Miller</a:t>
            </a:r>
            <a:endParaRPr lang="en-US" sz="2400" dirty="0"/>
          </a:p>
        </p:txBody>
      </p:sp>
      <p:sp>
        <p:nvSpPr>
          <p:cNvPr id="3" name="Rectangle 2"/>
          <p:cNvSpPr/>
          <p:nvPr/>
        </p:nvSpPr>
        <p:spPr>
          <a:xfrm>
            <a:off x="9406109" y="1219862"/>
            <a:ext cx="130467" cy="2968424"/>
          </a:xfrm>
          <a:prstGeom prst="rect">
            <a:avLst/>
          </a:prstGeom>
          <a:solidFill>
            <a:srgbClr val="C2E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7CED5"/>
              </a:solidFill>
              <a:effectLst/>
              <a:uLnTx/>
              <a:uFillTx/>
              <a:latin typeface="Source Sans Pro Light"/>
              <a:ea typeface="+mn-ea"/>
              <a:cs typeface="+mn-cs"/>
            </a:endParaRPr>
          </a:p>
        </p:txBody>
      </p:sp>
      <p:pic>
        <p:nvPicPr>
          <p:cNvPr id="6" name="Picture Placeholder 5"/>
          <p:cNvPicPr>
            <a:picLocks noGrp="1" noChangeAspect="1"/>
          </p:cNvPicPr>
          <p:nvPr>
            <p:ph type="pic" sz="quarter" idx="37"/>
          </p:nvPr>
        </p:nvPicPr>
        <p:blipFill>
          <a:blip r:embed="rId3">
            <a:extLst>
              <a:ext uri="{28A0092B-C50C-407E-A947-70E740481C1C}">
                <a14:useLocalDpi xmlns:a14="http://schemas.microsoft.com/office/drawing/2010/main" val="0"/>
              </a:ext>
            </a:extLst>
          </a:blip>
          <a:srcRect l="13917" r="13917"/>
          <a:stretch>
            <a:fillRect/>
          </a:stretch>
        </p:blipFill>
        <p:spPr>
          <a:xfrm>
            <a:off x="7217972" y="855829"/>
            <a:ext cx="2485203" cy="3444477"/>
          </a:xfrm>
        </p:spPr>
      </p:pic>
    </p:spTree>
    <p:extLst>
      <p:ext uri="{BB962C8B-B14F-4D97-AF65-F5344CB8AC3E}">
        <p14:creationId xmlns:p14="http://schemas.microsoft.com/office/powerpoint/2010/main" val="2964217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Busting Credit Myths</a:t>
            </a:r>
          </a:p>
        </p:txBody>
      </p:sp>
      <p:sp>
        <p:nvSpPr>
          <p:cNvPr id="5" name="TextBox 4">
            <a:extLst>
              <a:ext uri="{FF2B5EF4-FFF2-40B4-BE49-F238E27FC236}">
                <a16:creationId xmlns:a16="http://schemas.microsoft.com/office/drawing/2014/main" id="{8870B41C-9CDF-6403-538B-57A45E7BEFE8}"/>
              </a:ext>
            </a:extLst>
          </p:cNvPr>
          <p:cNvSpPr txBox="1"/>
          <p:nvPr/>
        </p:nvSpPr>
        <p:spPr>
          <a:xfrm>
            <a:off x="3048000" y="1823357"/>
            <a:ext cx="695325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I should close a credit card after paying it off if I don’t plan to use it anymore. This will improve my credit score. </a:t>
            </a:r>
          </a:p>
        </p:txBody>
      </p:sp>
    </p:spTree>
    <p:extLst>
      <p:ext uri="{BB962C8B-B14F-4D97-AF65-F5344CB8AC3E}">
        <p14:creationId xmlns:p14="http://schemas.microsoft.com/office/powerpoint/2010/main" val="32672618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Busting Credit Myths</a:t>
            </a:r>
          </a:p>
        </p:txBody>
      </p:sp>
      <p:sp>
        <p:nvSpPr>
          <p:cNvPr id="5" name="TextBox 4">
            <a:extLst>
              <a:ext uri="{FF2B5EF4-FFF2-40B4-BE49-F238E27FC236}">
                <a16:creationId xmlns:a16="http://schemas.microsoft.com/office/drawing/2014/main" id="{8870B41C-9CDF-6403-538B-57A45E7BEFE8}"/>
              </a:ext>
            </a:extLst>
          </p:cNvPr>
          <p:cNvSpPr txBox="1"/>
          <p:nvPr/>
        </p:nvSpPr>
        <p:spPr>
          <a:xfrm>
            <a:off x="3048000" y="1823357"/>
            <a:ext cx="695325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Checking my credit report will hurt my credit score. </a:t>
            </a:r>
          </a:p>
        </p:txBody>
      </p:sp>
    </p:spTree>
    <p:extLst>
      <p:ext uri="{BB962C8B-B14F-4D97-AF65-F5344CB8AC3E}">
        <p14:creationId xmlns:p14="http://schemas.microsoft.com/office/powerpoint/2010/main" val="35697824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Healthy Credit Habits</a:t>
            </a:r>
          </a:p>
        </p:txBody>
      </p:sp>
    </p:spTree>
    <p:extLst>
      <p:ext uri="{BB962C8B-B14F-4D97-AF65-F5344CB8AC3E}">
        <p14:creationId xmlns:p14="http://schemas.microsoft.com/office/powerpoint/2010/main" val="1368364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Healthy Credit Habits</a:t>
            </a:r>
          </a:p>
        </p:txBody>
      </p:sp>
      <p:sp>
        <p:nvSpPr>
          <p:cNvPr id="5" name="TextBox 4">
            <a:extLst>
              <a:ext uri="{FF2B5EF4-FFF2-40B4-BE49-F238E27FC236}">
                <a16:creationId xmlns:a16="http://schemas.microsoft.com/office/drawing/2014/main" id="{8870B41C-9CDF-6403-538B-57A45E7BEFE8}"/>
              </a:ext>
            </a:extLst>
          </p:cNvPr>
          <p:cNvSpPr txBox="1"/>
          <p:nvPr/>
        </p:nvSpPr>
        <p:spPr>
          <a:xfrm>
            <a:off x="3048000" y="1823357"/>
            <a:ext cx="8153400"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Make every payment on time every month.</a:t>
            </a:r>
          </a:p>
        </p:txBody>
      </p:sp>
    </p:spTree>
    <p:extLst>
      <p:ext uri="{BB962C8B-B14F-4D97-AF65-F5344CB8AC3E}">
        <p14:creationId xmlns:p14="http://schemas.microsoft.com/office/powerpoint/2010/main" val="2305830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Healthy Credit Habits</a:t>
            </a:r>
          </a:p>
        </p:txBody>
      </p:sp>
      <p:sp>
        <p:nvSpPr>
          <p:cNvPr id="5" name="TextBox 4">
            <a:extLst>
              <a:ext uri="{FF2B5EF4-FFF2-40B4-BE49-F238E27FC236}">
                <a16:creationId xmlns:a16="http://schemas.microsoft.com/office/drawing/2014/main" id="{8870B41C-9CDF-6403-538B-57A45E7BEFE8}"/>
              </a:ext>
            </a:extLst>
          </p:cNvPr>
          <p:cNvSpPr txBox="1"/>
          <p:nvPr/>
        </p:nvSpPr>
        <p:spPr>
          <a:xfrm>
            <a:off x="3048000" y="1823357"/>
            <a:ext cx="81534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Make every payment on time every month.</a:t>
            </a:r>
          </a:p>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Keep credit card balances low</a:t>
            </a:r>
          </a:p>
        </p:txBody>
      </p:sp>
    </p:spTree>
    <p:extLst>
      <p:ext uri="{BB962C8B-B14F-4D97-AF65-F5344CB8AC3E}">
        <p14:creationId xmlns:p14="http://schemas.microsoft.com/office/powerpoint/2010/main" val="10478550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Healthy Credit Habits</a:t>
            </a:r>
          </a:p>
        </p:txBody>
      </p:sp>
      <p:sp>
        <p:nvSpPr>
          <p:cNvPr id="5" name="TextBox 4">
            <a:extLst>
              <a:ext uri="{FF2B5EF4-FFF2-40B4-BE49-F238E27FC236}">
                <a16:creationId xmlns:a16="http://schemas.microsoft.com/office/drawing/2014/main" id="{8870B41C-9CDF-6403-538B-57A45E7BEFE8}"/>
              </a:ext>
            </a:extLst>
          </p:cNvPr>
          <p:cNvSpPr txBox="1"/>
          <p:nvPr/>
        </p:nvSpPr>
        <p:spPr>
          <a:xfrm>
            <a:off x="3048000" y="1823357"/>
            <a:ext cx="81534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Make every payment on time every month.</a:t>
            </a: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Keep credit card balances low</a:t>
            </a:r>
          </a:p>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Don’t apply for new credit until you need it.</a:t>
            </a:r>
          </a:p>
        </p:txBody>
      </p:sp>
    </p:spTree>
    <p:extLst>
      <p:ext uri="{BB962C8B-B14F-4D97-AF65-F5344CB8AC3E}">
        <p14:creationId xmlns:p14="http://schemas.microsoft.com/office/powerpoint/2010/main" val="642379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Healthy Credit Habits</a:t>
            </a:r>
          </a:p>
        </p:txBody>
      </p:sp>
      <p:sp>
        <p:nvSpPr>
          <p:cNvPr id="5" name="TextBox 4">
            <a:extLst>
              <a:ext uri="{FF2B5EF4-FFF2-40B4-BE49-F238E27FC236}">
                <a16:creationId xmlns:a16="http://schemas.microsoft.com/office/drawing/2014/main" id="{8870B41C-9CDF-6403-538B-57A45E7BEFE8}"/>
              </a:ext>
            </a:extLst>
          </p:cNvPr>
          <p:cNvSpPr txBox="1"/>
          <p:nvPr/>
        </p:nvSpPr>
        <p:spPr>
          <a:xfrm>
            <a:off x="3048000" y="1823357"/>
            <a:ext cx="81534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Make every payment on time every month.</a:t>
            </a: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Keep credit card balances low</a:t>
            </a: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Don’t apply for new credit until you need it.</a:t>
            </a:r>
          </a:p>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Don’t ignore bills – even if you think it is an error or is something you don’t think you should owe.</a:t>
            </a:r>
          </a:p>
        </p:txBody>
      </p:sp>
    </p:spTree>
    <p:extLst>
      <p:ext uri="{BB962C8B-B14F-4D97-AF65-F5344CB8AC3E}">
        <p14:creationId xmlns:p14="http://schemas.microsoft.com/office/powerpoint/2010/main" val="32701579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Healthy Credit Habits</a:t>
            </a:r>
          </a:p>
        </p:txBody>
      </p:sp>
      <p:sp>
        <p:nvSpPr>
          <p:cNvPr id="5" name="TextBox 4">
            <a:extLst>
              <a:ext uri="{FF2B5EF4-FFF2-40B4-BE49-F238E27FC236}">
                <a16:creationId xmlns:a16="http://schemas.microsoft.com/office/drawing/2014/main" id="{8870B41C-9CDF-6403-538B-57A45E7BEFE8}"/>
              </a:ext>
            </a:extLst>
          </p:cNvPr>
          <p:cNvSpPr txBox="1"/>
          <p:nvPr/>
        </p:nvSpPr>
        <p:spPr>
          <a:xfrm>
            <a:off x="3048000" y="1823357"/>
            <a:ext cx="81534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Make every payment on time every month.</a:t>
            </a: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Keep credit card balances low</a:t>
            </a: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Don’t apply for new credit until you need it.</a:t>
            </a: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Don’t ignore bills – even if you think it is an error or is something you don’t think you should owe.</a:t>
            </a:r>
          </a:p>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Review your credit reports annually</a:t>
            </a:r>
          </a:p>
        </p:txBody>
      </p:sp>
    </p:spTree>
    <p:extLst>
      <p:ext uri="{BB962C8B-B14F-4D97-AF65-F5344CB8AC3E}">
        <p14:creationId xmlns:p14="http://schemas.microsoft.com/office/powerpoint/2010/main" val="41664731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Healthy Credit Habits</a:t>
            </a:r>
          </a:p>
        </p:txBody>
      </p:sp>
      <p:sp>
        <p:nvSpPr>
          <p:cNvPr id="5" name="TextBox 4">
            <a:extLst>
              <a:ext uri="{FF2B5EF4-FFF2-40B4-BE49-F238E27FC236}">
                <a16:creationId xmlns:a16="http://schemas.microsoft.com/office/drawing/2014/main" id="{8870B41C-9CDF-6403-538B-57A45E7BEFE8}"/>
              </a:ext>
            </a:extLst>
          </p:cNvPr>
          <p:cNvSpPr txBox="1"/>
          <p:nvPr/>
        </p:nvSpPr>
        <p:spPr>
          <a:xfrm>
            <a:off x="3048000" y="1823357"/>
            <a:ext cx="81534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Make every payment on time every month.</a:t>
            </a: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Keep credit card balances low</a:t>
            </a: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Don’t apply for new credit until you need it.</a:t>
            </a: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Don’t ignore bills – even if you think it is an error or is something you don’t think you should owe.</a:t>
            </a:r>
          </a:p>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Review your credit reports annually</a:t>
            </a:r>
          </a:p>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Make every payment on time every month!</a:t>
            </a:r>
          </a:p>
        </p:txBody>
      </p:sp>
    </p:spTree>
    <p:extLst>
      <p:ext uri="{BB962C8B-B14F-4D97-AF65-F5344CB8AC3E}">
        <p14:creationId xmlns:p14="http://schemas.microsoft.com/office/powerpoint/2010/main" val="14331812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906711" y="2232294"/>
            <a:ext cx="2843353" cy="3581519"/>
            <a:chOff x="937191" y="2228057"/>
            <a:chExt cx="2843353" cy="3581519"/>
          </a:xfrm>
        </p:grpSpPr>
        <p:grpSp>
          <p:nvGrpSpPr>
            <p:cNvPr id="14" name="Group 13"/>
            <p:cNvGrpSpPr/>
            <p:nvPr/>
          </p:nvGrpSpPr>
          <p:grpSpPr>
            <a:xfrm>
              <a:off x="1275789" y="2228057"/>
              <a:ext cx="2170228" cy="2531930"/>
              <a:chOff x="1275789" y="2228057"/>
              <a:chExt cx="2170228" cy="2531930"/>
            </a:xfrm>
          </p:grpSpPr>
          <p:grpSp>
            <p:nvGrpSpPr>
              <p:cNvPr id="13" name="Group 12"/>
              <p:cNvGrpSpPr/>
              <p:nvPr/>
            </p:nvGrpSpPr>
            <p:grpSpPr>
              <a:xfrm>
                <a:off x="1275789" y="2228057"/>
                <a:ext cx="2170228" cy="2531930"/>
                <a:chOff x="1275789" y="2228057"/>
                <a:chExt cx="2170228" cy="2531930"/>
              </a:xfrm>
            </p:grpSpPr>
            <p:grpSp>
              <p:nvGrpSpPr>
                <p:cNvPr id="164" name="Group 163"/>
                <p:cNvGrpSpPr/>
                <p:nvPr/>
              </p:nvGrpSpPr>
              <p:grpSpPr>
                <a:xfrm>
                  <a:off x="1275789" y="2228057"/>
                  <a:ext cx="2170228" cy="2531930"/>
                  <a:chOff x="5000726" y="2163035"/>
                  <a:chExt cx="2170228" cy="2531930"/>
                </a:xfrm>
              </p:grpSpPr>
              <p:grpSp>
                <p:nvGrpSpPr>
                  <p:cNvPr id="165" name="Group 164">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167" name="Flowchart: Manual Operation 16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16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rgbClr val="66903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200">
                        <a:solidFill>
                          <a:srgbClr val="F3F3F3"/>
                        </a:solidFill>
                        <a:latin typeface="Century Gothic" panose="020B0502020202020204" pitchFamily="34" charset="0"/>
                      </a:endParaRPr>
                    </a:p>
                  </p:txBody>
                </p:sp>
              </p:grpSp>
              <p:sp>
                <p:nvSpPr>
                  <p:cNvPr id="166" name="Rectangle 165"/>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FFFFF"/>
                      </a:solidFill>
                      <a:latin typeface="Century Gothic" panose="020B0502020202020204" pitchFamily="34" charset="0"/>
                    </a:endParaRPr>
                  </a:p>
                </p:txBody>
              </p:sp>
            </p:grpSp>
            <p:grpSp>
              <p:nvGrpSpPr>
                <p:cNvPr id="185" name="Group 184">
                  <a:extLst>
                    <a:ext uri="{FF2B5EF4-FFF2-40B4-BE49-F238E27FC236}">
                      <a16:creationId xmlns:a16="http://schemas.microsoft.com/office/drawing/2014/main" id="{D822F3F4-702C-49C3-8D06-CE20D575A6B1}"/>
                    </a:ext>
                  </a:extLst>
                </p:cNvPr>
                <p:cNvGrpSpPr/>
                <p:nvPr/>
              </p:nvGrpSpPr>
              <p:grpSpPr>
                <a:xfrm flipH="1">
                  <a:off x="1545619" y="2546871"/>
                  <a:ext cx="1630524" cy="1902277"/>
                  <a:chOff x="619396" y="1862399"/>
                  <a:chExt cx="2194561" cy="2560320"/>
                </a:xfrm>
                <a:solidFill>
                  <a:srgbClr val="FFFFFF">
                    <a:alpha val="75000"/>
                  </a:srgbClr>
                </a:solidFill>
              </p:grpSpPr>
              <p:sp>
                <p:nvSpPr>
                  <p:cNvPr id="187" name="Flowchart: Manual Operation 18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188" name="Freeform: Shape 6">
                    <a:extLst>
                      <a:ext uri="{FF2B5EF4-FFF2-40B4-BE49-F238E27FC236}">
                        <a16:creationId xmlns:a16="http://schemas.microsoft.com/office/drawing/2014/main"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200">
                      <a:solidFill>
                        <a:srgbClr val="F3F3F3"/>
                      </a:solidFill>
                      <a:latin typeface="Century Gothic" panose="020B0502020202020204" pitchFamily="34" charset="0"/>
                    </a:endParaRPr>
                  </a:p>
                </p:txBody>
              </p:sp>
            </p:grpSp>
          </p:grpSp>
          <p:grpSp>
            <p:nvGrpSpPr>
              <p:cNvPr id="38" name="Group 37"/>
              <p:cNvGrpSpPr/>
              <p:nvPr/>
            </p:nvGrpSpPr>
            <p:grpSpPr>
              <a:xfrm>
                <a:off x="1888251" y="2902730"/>
                <a:ext cx="950807" cy="1156151"/>
                <a:chOff x="959417" y="3696234"/>
                <a:chExt cx="1970558" cy="2635748"/>
              </a:xfrm>
            </p:grpSpPr>
            <p:grpSp>
              <p:nvGrpSpPr>
                <p:cNvPr id="39" name="Group 38"/>
                <p:cNvGrpSpPr/>
                <p:nvPr/>
              </p:nvGrpSpPr>
              <p:grpSpPr>
                <a:xfrm rot="3886919">
                  <a:off x="1033888" y="3962736"/>
                  <a:ext cx="1924924" cy="1391919"/>
                  <a:chOff x="3180294" y="3356769"/>
                  <a:chExt cx="1924924" cy="1391919"/>
                </a:xfrm>
              </p:grpSpPr>
              <p:grpSp>
                <p:nvGrpSpPr>
                  <p:cNvPr id="50" name="Group 49"/>
                  <p:cNvGrpSpPr/>
                  <p:nvPr/>
                </p:nvGrpSpPr>
                <p:grpSpPr>
                  <a:xfrm flipH="1">
                    <a:off x="3186789" y="3832672"/>
                    <a:ext cx="1861580" cy="916016"/>
                    <a:chOff x="479061" y="1967476"/>
                    <a:chExt cx="844312" cy="415455"/>
                  </a:xfrm>
                </p:grpSpPr>
                <p:sp>
                  <p:nvSpPr>
                    <p:cNvPr id="71" name="Rounded Rectangle 70"/>
                    <p:cNvSpPr/>
                    <p:nvPr/>
                  </p:nvSpPr>
                  <p:spPr>
                    <a:xfrm>
                      <a:off x="479061" y="1967476"/>
                      <a:ext cx="844312" cy="415455"/>
                    </a:xfrm>
                    <a:prstGeom prst="roundRect">
                      <a:avLst>
                        <a:gd name="adj" fmla="val 7393"/>
                      </a:avLst>
                    </a:prstGeom>
                    <a:solidFill>
                      <a:srgbClr val="027B38"/>
                    </a:solidFill>
                    <a:ln>
                      <a:solidFill>
                        <a:srgbClr val="02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72" name="Plaque 71"/>
                    <p:cNvSpPr/>
                    <p:nvPr/>
                  </p:nvSpPr>
                  <p:spPr>
                    <a:xfrm>
                      <a:off x="533506" y="2002656"/>
                      <a:ext cx="735423" cy="345096"/>
                    </a:xfrm>
                    <a:prstGeom prst="plaqu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73" name="Oval 72"/>
                    <p:cNvSpPr/>
                    <p:nvPr/>
                  </p:nvSpPr>
                  <p:spPr>
                    <a:xfrm>
                      <a:off x="507331" y="198716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74" name="Oval 73"/>
                    <p:cNvSpPr/>
                    <p:nvPr/>
                  </p:nvSpPr>
                  <p:spPr>
                    <a:xfrm>
                      <a:off x="507330" y="2312990"/>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75" name="Oval 74"/>
                    <p:cNvSpPr/>
                    <p:nvPr/>
                  </p:nvSpPr>
                  <p:spPr>
                    <a:xfrm>
                      <a:off x="1242753" y="231299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76" name="Oval 75"/>
                    <p:cNvSpPr/>
                    <p:nvPr/>
                  </p:nvSpPr>
                  <p:spPr>
                    <a:xfrm>
                      <a:off x="1242753" y="1987998"/>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77" name="Oval 76"/>
                    <p:cNvSpPr/>
                    <p:nvPr/>
                  </p:nvSpPr>
                  <p:spPr>
                    <a:xfrm>
                      <a:off x="721549" y="2028622"/>
                      <a:ext cx="359335" cy="293164"/>
                    </a:xfrm>
                    <a:prstGeom prst="ellipse">
                      <a:avLst/>
                    </a:prstGeom>
                    <a:solidFill>
                      <a:srgbClr val="027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78" name="Oval 77"/>
                    <p:cNvSpPr/>
                    <p:nvPr/>
                  </p:nvSpPr>
                  <p:spPr>
                    <a:xfrm>
                      <a:off x="744170" y="2047926"/>
                      <a:ext cx="312011" cy="25455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2200">
                        <a:solidFill>
                          <a:srgbClr val="F3F3F3"/>
                        </a:solidFill>
                        <a:latin typeface="Century Gothic" panose="020B0502020202020204" pitchFamily="34" charset="0"/>
                      </a:endParaRPr>
                    </a:p>
                  </p:txBody>
                </p:sp>
                <p:cxnSp>
                  <p:nvCxnSpPr>
                    <p:cNvPr id="79" name="Straight Connector 78"/>
                    <p:cNvCxnSpPr/>
                    <p:nvPr/>
                  </p:nvCxnSpPr>
                  <p:spPr>
                    <a:xfrm>
                      <a:off x="902354" y="2085492"/>
                      <a:ext cx="0" cy="191252"/>
                    </a:xfrm>
                    <a:prstGeom prst="line">
                      <a:avLst/>
                    </a:prstGeom>
                    <a:ln w="12700" cap="rnd">
                      <a:solidFill>
                        <a:srgbClr val="F3F3F3"/>
                      </a:solidFill>
                      <a:round/>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rot="1033286" flipH="1">
                    <a:off x="3180294" y="3601066"/>
                    <a:ext cx="1861580" cy="916016"/>
                    <a:chOff x="479061" y="1967476"/>
                    <a:chExt cx="844312" cy="415455"/>
                  </a:xfrm>
                </p:grpSpPr>
                <p:sp>
                  <p:nvSpPr>
                    <p:cNvPr id="62" name="Rounded Rectangle 61"/>
                    <p:cNvSpPr/>
                    <p:nvPr/>
                  </p:nvSpPr>
                  <p:spPr>
                    <a:xfrm>
                      <a:off x="479061" y="1967476"/>
                      <a:ext cx="844312" cy="415455"/>
                    </a:xfrm>
                    <a:prstGeom prst="roundRect">
                      <a:avLst>
                        <a:gd name="adj" fmla="val 7393"/>
                      </a:avLst>
                    </a:prstGeom>
                    <a:solidFill>
                      <a:srgbClr val="027B38"/>
                    </a:solidFill>
                    <a:ln>
                      <a:solidFill>
                        <a:srgbClr val="02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63" name="Plaque 62"/>
                    <p:cNvSpPr/>
                    <p:nvPr/>
                  </p:nvSpPr>
                  <p:spPr>
                    <a:xfrm>
                      <a:off x="533506" y="2002656"/>
                      <a:ext cx="735423" cy="345096"/>
                    </a:xfrm>
                    <a:prstGeom prst="plaqu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64" name="Oval 63"/>
                    <p:cNvSpPr/>
                    <p:nvPr/>
                  </p:nvSpPr>
                  <p:spPr>
                    <a:xfrm>
                      <a:off x="507331" y="198716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65" name="Oval 64"/>
                    <p:cNvSpPr/>
                    <p:nvPr/>
                  </p:nvSpPr>
                  <p:spPr>
                    <a:xfrm>
                      <a:off x="507330" y="2312990"/>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66" name="Oval 65"/>
                    <p:cNvSpPr/>
                    <p:nvPr/>
                  </p:nvSpPr>
                  <p:spPr>
                    <a:xfrm>
                      <a:off x="1242753" y="231299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67" name="Oval 66"/>
                    <p:cNvSpPr/>
                    <p:nvPr/>
                  </p:nvSpPr>
                  <p:spPr>
                    <a:xfrm>
                      <a:off x="1242753" y="1987998"/>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68" name="Oval 67"/>
                    <p:cNvSpPr/>
                    <p:nvPr/>
                  </p:nvSpPr>
                  <p:spPr>
                    <a:xfrm>
                      <a:off x="721549" y="2028622"/>
                      <a:ext cx="359335" cy="293164"/>
                    </a:xfrm>
                    <a:prstGeom prst="ellipse">
                      <a:avLst/>
                    </a:prstGeom>
                    <a:solidFill>
                      <a:srgbClr val="027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69" name="Oval 68"/>
                    <p:cNvSpPr/>
                    <p:nvPr/>
                  </p:nvSpPr>
                  <p:spPr>
                    <a:xfrm>
                      <a:off x="744170" y="2047926"/>
                      <a:ext cx="312011" cy="25455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2200">
                        <a:solidFill>
                          <a:srgbClr val="F3F3F3"/>
                        </a:solidFill>
                        <a:latin typeface="Century Gothic" panose="020B0502020202020204" pitchFamily="34" charset="0"/>
                      </a:endParaRPr>
                    </a:p>
                  </p:txBody>
                </p:sp>
                <p:cxnSp>
                  <p:nvCxnSpPr>
                    <p:cNvPr id="70" name="Straight Connector 69"/>
                    <p:cNvCxnSpPr/>
                    <p:nvPr/>
                  </p:nvCxnSpPr>
                  <p:spPr>
                    <a:xfrm>
                      <a:off x="902354" y="2085492"/>
                      <a:ext cx="0" cy="191252"/>
                    </a:xfrm>
                    <a:prstGeom prst="line">
                      <a:avLst/>
                    </a:prstGeom>
                    <a:ln w="12700" cap="rnd">
                      <a:solidFill>
                        <a:srgbClr val="F3F3F3"/>
                      </a:solidFill>
                      <a:round/>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2025168" flipH="1">
                    <a:off x="3243638" y="3356769"/>
                    <a:ext cx="1861580" cy="916016"/>
                    <a:chOff x="479061" y="1967476"/>
                    <a:chExt cx="844312" cy="415455"/>
                  </a:xfrm>
                </p:grpSpPr>
                <p:sp>
                  <p:nvSpPr>
                    <p:cNvPr id="53" name="Rounded Rectangle 52"/>
                    <p:cNvSpPr/>
                    <p:nvPr/>
                  </p:nvSpPr>
                  <p:spPr>
                    <a:xfrm>
                      <a:off x="479061" y="1967476"/>
                      <a:ext cx="844312" cy="415455"/>
                    </a:xfrm>
                    <a:prstGeom prst="roundRect">
                      <a:avLst>
                        <a:gd name="adj" fmla="val 7393"/>
                      </a:avLst>
                    </a:prstGeom>
                    <a:solidFill>
                      <a:srgbClr val="027B38"/>
                    </a:solidFill>
                    <a:ln>
                      <a:solidFill>
                        <a:srgbClr val="02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54" name="Plaque 53"/>
                    <p:cNvSpPr/>
                    <p:nvPr/>
                  </p:nvSpPr>
                  <p:spPr>
                    <a:xfrm>
                      <a:off x="533506" y="2002656"/>
                      <a:ext cx="735423" cy="345096"/>
                    </a:xfrm>
                    <a:prstGeom prst="plaqu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55" name="Oval 54"/>
                    <p:cNvSpPr/>
                    <p:nvPr/>
                  </p:nvSpPr>
                  <p:spPr>
                    <a:xfrm>
                      <a:off x="507331" y="198716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56" name="Oval 55"/>
                    <p:cNvSpPr/>
                    <p:nvPr/>
                  </p:nvSpPr>
                  <p:spPr>
                    <a:xfrm>
                      <a:off x="507330" y="2312990"/>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57" name="Oval 56"/>
                    <p:cNvSpPr/>
                    <p:nvPr/>
                  </p:nvSpPr>
                  <p:spPr>
                    <a:xfrm>
                      <a:off x="1242753" y="231299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58" name="Oval 57"/>
                    <p:cNvSpPr/>
                    <p:nvPr/>
                  </p:nvSpPr>
                  <p:spPr>
                    <a:xfrm>
                      <a:off x="1242753" y="1987998"/>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59" name="Oval 58"/>
                    <p:cNvSpPr/>
                    <p:nvPr/>
                  </p:nvSpPr>
                  <p:spPr>
                    <a:xfrm>
                      <a:off x="721549" y="2028622"/>
                      <a:ext cx="359335" cy="293164"/>
                    </a:xfrm>
                    <a:prstGeom prst="ellipse">
                      <a:avLst/>
                    </a:prstGeom>
                    <a:solidFill>
                      <a:srgbClr val="027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60" name="Oval 59"/>
                    <p:cNvSpPr/>
                    <p:nvPr/>
                  </p:nvSpPr>
                  <p:spPr>
                    <a:xfrm>
                      <a:off x="744170" y="2047926"/>
                      <a:ext cx="312011" cy="25455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200">
                          <a:solidFill>
                            <a:srgbClr val="F3F3F3"/>
                          </a:solidFill>
                          <a:latin typeface="Century Gothic" panose="020B0502020202020204" pitchFamily="34" charset="0"/>
                        </a:rPr>
                        <a:t>$</a:t>
                      </a:r>
                    </a:p>
                  </p:txBody>
                </p:sp>
              </p:grpSp>
            </p:grpSp>
            <p:grpSp>
              <p:nvGrpSpPr>
                <p:cNvPr id="40" name="Group 39"/>
                <p:cNvGrpSpPr/>
                <p:nvPr/>
              </p:nvGrpSpPr>
              <p:grpSpPr>
                <a:xfrm>
                  <a:off x="959417" y="4830797"/>
                  <a:ext cx="1970558" cy="1501185"/>
                  <a:chOff x="6181344" y="2644095"/>
                  <a:chExt cx="1970558" cy="1501185"/>
                </a:xfrm>
              </p:grpSpPr>
              <p:sp>
                <p:nvSpPr>
                  <p:cNvPr id="41" name="Rounded Rectangle 40"/>
                  <p:cNvSpPr/>
                  <p:nvPr/>
                </p:nvSpPr>
                <p:spPr>
                  <a:xfrm>
                    <a:off x="6181344" y="2644095"/>
                    <a:ext cx="1944624" cy="1501185"/>
                  </a:xfrm>
                  <a:prstGeom prst="roundRect">
                    <a:avLst>
                      <a:gd name="adj" fmla="val 12606"/>
                    </a:avLst>
                  </a:prstGeom>
                  <a:solidFill>
                    <a:srgbClr val="E98B1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grpSp>
                <p:nvGrpSpPr>
                  <p:cNvPr id="42" name="Group 41"/>
                  <p:cNvGrpSpPr/>
                  <p:nvPr/>
                </p:nvGrpSpPr>
                <p:grpSpPr>
                  <a:xfrm>
                    <a:off x="6248400" y="2651670"/>
                    <a:ext cx="1816608" cy="1493610"/>
                    <a:chOff x="6248400" y="2651670"/>
                    <a:chExt cx="1816608" cy="1493610"/>
                  </a:xfrm>
                </p:grpSpPr>
                <p:sp>
                  <p:nvSpPr>
                    <p:cNvPr id="48" name="Rounded Rectangle 47"/>
                    <p:cNvSpPr/>
                    <p:nvPr/>
                  </p:nvSpPr>
                  <p:spPr>
                    <a:xfrm>
                      <a:off x="6248400" y="2651670"/>
                      <a:ext cx="1816608" cy="1493610"/>
                    </a:xfrm>
                    <a:prstGeom prst="roundRect">
                      <a:avLst>
                        <a:gd name="adj" fmla="val 10545"/>
                      </a:avLst>
                    </a:prstGeom>
                    <a:solidFill>
                      <a:srgbClr val="F49C0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49" name="Rounded Rectangle 48"/>
                    <p:cNvSpPr/>
                    <p:nvPr/>
                  </p:nvSpPr>
                  <p:spPr>
                    <a:xfrm>
                      <a:off x="6313385" y="2718816"/>
                      <a:ext cx="1672374" cy="1353312"/>
                    </a:xfrm>
                    <a:prstGeom prst="roundRect">
                      <a:avLst>
                        <a:gd name="adj" fmla="val 5967"/>
                      </a:avLst>
                    </a:prstGeom>
                    <a:noFill/>
                    <a:ln w="19050">
                      <a:solidFill>
                        <a:schemeClr val="accent2">
                          <a:lumMod val="60000"/>
                          <a:lumOff val="40000"/>
                        </a:schemeClr>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grpSp>
              <p:sp>
                <p:nvSpPr>
                  <p:cNvPr id="44" name="Rounded Rectangle 43"/>
                  <p:cNvSpPr/>
                  <p:nvPr/>
                </p:nvSpPr>
                <p:spPr>
                  <a:xfrm>
                    <a:off x="8050744" y="3236675"/>
                    <a:ext cx="101158" cy="367164"/>
                  </a:xfrm>
                  <a:prstGeom prst="roundRect">
                    <a:avLst/>
                  </a:prstGeom>
                  <a:solidFill>
                    <a:srgbClr val="CA6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45" name="Freeform 44"/>
                  <p:cNvSpPr/>
                  <p:nvPr/>
                </p:nvSpPr>
                <p:spPr>
                  <a:xfrm>
                    <a:off x="7265159" y="3236674"/>
                    <a:ext cx="799849" cy="367164"/>
                  </a:xfrm>
                  <a:custGeom>
                    <a:avLst/>
                    <a:gdLst>
                      <a:gd name="connsiteX0" fmla="*/ 161544 w 802630"/>
                      <a:gd name="connsiteY0" fmla="*/ 0 h 367164"/>
                      <a:gd name="connsiteX1" fmla="*/ 316992 w 802630"/>
                      <a:gd name="connsiteY1" fmla="*/ 0 h 367164"/>
                      <a:gd name="connsiteX2" fmla="*/ 323088 w 802630"/>
                      <a:gd name="connsiteY2" fmla="*/ 0 h 367164"/>
                      <a:gd name="connsiteX3" fmla="*/ 802630 w 802630"/>
                      <a:gd name="connsiteY3" fmla="*/ 0 h 367164"/>
                      <a:gd name="connsiteX4" fmla="*/ 802630 w 802630"/>
                      <a:gd name="connsiteY4" fmla="*/ 367164 h 367164"/>
                      <a:gd name="connsiteX5" fmla="*/ 323088 w 802630"/>
                      <a:gd name="connsiteY5" fmla="*/ 367164 h 367164"/>
                      <a:gd name="connsiteX6" fmla="*/ 316992 w 802630"/>
                      <a:gd name="connsiteY6" fmla="*/ 367164 h 367164"/>
                      <a:gd name="connsiteX7" fmla="*/ 161544 w 802630"/>
                      <a:gd name="connsiteY7" fmla="*/ 367164 h 367164"/>
                      <a:gd name="connsiteX8" fmla="*/ 0 w 802630"/>
                      <a:gd name="connsiteY8" fmla="*/ 183582 h 367164"/>
                      <a:gd name="connsiteX9" fmla="*/ 161544 w 802630"/>
                      <a:gd name="connsiteY9" fmla="*/ 0 h 36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630" h="367164">
                        <a:moveTo>
                          <a:pt x="161544" y="0"/>
                        </a:moveTo>
                        <a:lnTo>
                          <a:pt x="316992" y="0"/>
                        </a:lnTo>
                        <a:lnTo>
                          <a:pt x="323088" y="0"/>
                        </a:lnTo>
                        <a:lnTo>
                          <a:pt x="802630" y="0"/>
                        </a:lnTo>
                        <a:lnTo>
                          <a:pt x="802630" y="367164"/>
                        </a:lnTo>
                        <a:lnTo>
                          <a:pt x="323088" y="367164"/>
                        </a:lnTo>
                        <a:lnTo>
                          <a:pt x="316992" y="367164"/>
                        </a:lnTo>
                        <a:lnTo>
                          <a:pt x="161544" y="367164"/>
                        </a:lnTo>
                        <a:cubicBezTo>
                          <a:pt x="72326" y="367164"/>
                          <a:pt x="0" y="284972"/>
                          <a:pt x="0" y="183582"/>
                        </a:cubicBezTo>
                        <a:cubicBezTo>
                          <a:pt x="0" y="82192"/>
                          <a:pt x="72326" y="0"/>
                          <a:pt x="161544" y="0"/>
                        </a:cubicBezTo>
                        <a:close/>
                      </a:path>
                    </a:pathLst>
                  </a:custGeom>
                  <a:solidFill>
                    <a:srgbClr val="D17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46" name="Oval 45"/>
                  <p:cNvSpPr/>
                  <p:nvPr/>
                </p:nvSpPr>
                <p:spPr>
                  <a:xfrm>
                    <a:off x="7370149" y="3317902"/>
                    <a:ext cx="204708" cy="204708"/>
                  </a:xfrm>
                  <a:prstGeom prst="ellipse">
                    <a:avLst/>
                  </a:prstGeom>
                  <a:solidFill>
                    <a:srgbClr val="F2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47" name="Oval 46"/>
                  <p:cNvSpPr/>
                  <p:nvPr/>
                </p:nvSpPr>
                <p:spPr>
                  <a:xfrm>
                    <a:off x="7405194" y="3327207"/>
                    <a:ext cx="169180" cy="186098"/>
                  </a:xfrm>
                  <a:prstGeom prst="ellipse">
                    <a:avLst/>
                  </a:prstGeom>
                  <a:solidFill>
                    <a:srgbClr val="D8B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grpSp>
          </p:grpSp>
        </p:grpSp>
        <p:sp>
          <p:nvSpPr>
            <p:cNvPr id="189" name="TextBox 188">
              <a:extLst>
                <a:ext uri="{FF2B5EF4-FFF2-40B4-BE49-F238E27FC236}">
                  <a16:creationId xmlns:a16="http://schemas.microsoft.com/office/drawing/2014/main" id="{354507D8-2A10-4B23-94A6-0401BDA1E526}"/>
                </a:ext>
              </a:extLst>
            </p:cNvPr>
            <p:cNvSpPr txBox="1"/>
            <p:nvPr/>
          </p:nvSpPr>
          <p:spPr>
            <a:xfrm>
              <a:off x="937191" y="5040135"/>
              <a:ext cx="2843353" cy="769441"/>
            </a:xfrm>
            <a:prstGeom prst="rect">
              <a:avLst/>
            </a:prstGeom>
            <a:noFill/>
          </p:spPr>
          <p:txBody>
            <a:bodyPr wrap="square" rtlCol="0">
              <a:spAutoFit/>
            </a:bodyPr>
            <a:lstStyle/>
            <a:p>
              <a:pPr algn="ctr"/>
              <a:r>
                <a:rPr lang="en-US" sz="2200" b="1" spc="300" dirty="0">
                  <a:solidFill>
                    <a:srgbClr val="FFFFFF"/>
                  </a:solidFill>
                  <a:latin typeface="Century Gothic" panose="020B0502020202020204" pitchFamily="34" charset="0"/>
                </a:rPr>
                <a:t>CREDIT REPORT REVIEW</a:t>
              </a:r>
            </a:p>
          </p:txBody>
        </p:sp>
      </p:grpSp>
      <p:grpSp>
        <p:nvGrpSpPr>
          <p:cNvPr id="16" name="Group 15"/>
          <p:cNvGrpSpPr/>
          <p:nvPr/>
        </p:nvGrpSpPr>
        <p:grpSpPr>
          <a:xfrm>
            <a:off x="3546521" y="2231354"/>
            <a:ext cx="2843353" cy="3582263"/>
            <a:chOff x="3577001" y="2227117"/>
            <a:chExt cx="2843353" cy="3582263"/>
          </a:xfrm>
        </p:grpSpPr>
        <p:grpSp>
          <p:nvGrpSpPr>
            <p:cNvPr id="9" name="Group 8"/>
            <p:cNvGrpSpPr/>
            <p:nvPr/>
          </p:nvGrpSpPr>
          <p:grpSpPr>
            <a:xfrm>
              <a:off x="3885467" y="2227117"/>
              <a:ext cx="2170228" cy="2531930"/>
              <a:chOff x="3885467" y="2227117"/>
              <a:chExt cx="2170228" cy="2531930"/>
            </a:xfrm>
          </p:grpSpPr>
          <p:grpSp>
            <p:nvGrpSpPr>
              <p:cNvPr id="6" name="Group 5"/>
              <p:cNvGrpSpPr/>
              <p:nvPr/>
            </p:nvGrpSpPr>
            <p:grpSpPr>
              <a:xfrm>
                <a:off x="3885467" y="2227117"/>
                <a:ext cx="2170228" cy="2531930"/>
                <a:chOff x="3888388" y="2228056"/>
                <a:chExt cx="2170228" cy="2531930"/>
              </a:xfrm>
            </p:grpSpPr>
            <p:grpSp>
              <p:nvGrpSpPr>
                <p:cNvPr id="169" name="Group 168"/>
                <p:cNvGrpSpPr/>
                <p:nvPr/>
              </p:nvGrpSpPr>
              <p:grpSpPr>
                <a:xfrm>
                  <a:off x="3888388" y="2228056"/>
                  <a:ext cx="2170228" cy="2531930"/>
                  <a:chOff x="5000726" y="2163035"/>
                  <a:chExt cx="2170228" cy="2531930"/>
                </a:xfrm>
              </p:grpSpPr>
              <p:grpSp>
                <p:nvGrpSpPr>
                  <p:cNvPr id="170" name="Group 169">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172" name="Flowchart: Manual Operation 17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173"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rgbClr val="66903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200">
                        <a:solidFill>
                          <a:srgbClr val="F3F3F3"/>
                        </a:solidFill>
                        <a:latin typeface="Century Gothic" panose="020B0502020202020204" pitchFamily="34" charset="0"/>
                      </a:endParaRPr>
                    </a:p>
                  </p:txBody>
                </p:sp>
              </p:grpSp>
              <p:sp>
                <p:nvSpPr>
                  <p:cNvPr id="171" name="Rectangle 170"/>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FFFFF"/>
                      </a:solidFill>
                      <a:latin typeface="Century Gothic" panose="020B0502020202020204" pitchFamily="34" charset="0"/>
                    </a:endParaRPr>
                  </a:p>
                </p:txBody>
              </p:sp>
            </p:grpSp>
            <p:grpSp>
              <p:nvGrpSpPr>
                <p:cNvPr id="191" name="Group 190">
                  <a:extLst>
                    <a:ext uri="{FF2B5EF4-FFF2-40B4-BE49-F238E27FC236}">
                      <a16:creationId xmlns:a16="http://schemas.microsoft.com/office/drawing/2014/main" id="{D822F3F4-702C-49C3-8D06-CE20D575A6B1}"/>
                    </a:ext>
                  </a:extLst>
                </p:cNvPr>
                <p:cNvGrpSpPr/>
                <p:nvPr/>
              </p:nvGrpSpPr>
              <p:grpSpPr>
                <a:xfrm flipH="1">
                  <a:off x="4160873" y="2549867"/>
                  <a:ext cx="1630524" cy="1902277"/>
                  <a:chOff x="619396" y="1862399"/>
                  <a:chExt cx="2194561" cy="2560320"/>
                </a:xfrm>
                <a:solidFill>
                  <a:srgbClr val="FFFFFF">
                    <a:alpha val="75000"/>
                  </a:srgbClr>
                </a:solidFill>
              </p:grpSpPr>
              <p:sp>
                <p:nvSpPr>
                  <p:cNvPr id="192" name="Flowchart: Manual Operation 19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193" name="Freeform: Shape 6">
                    <a:extLst>
                      <a:ext uri="{FF2B5EF4-FFF2-40B4-BE49-F238E27FC236}">
                        <a16:creationId xmlns:a16="http://schemas.microsoft.com/office/drawing/2014/main"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200">
                      <a:solidFill>
                        <a:srgbClr val="F3F3F3"/>
                      </a:solidFill>
                      <a:latin typeface="Century Gothic" panose="020B0502020202020204" pitchFamily="34" charset="0"/>
                    </a:endParaRPr>
                  </a:p>
                </p:txBody>
              </p:sp>
            </p:grpSp>
          </p:grpSp>
          <p:grpSp>
            <p:nvGrpSpPr>
              <p:cNvPr id="88" name="Group 87"/>
              <p:cNvGrpSpPr/>
              <p:nvPr/>
            </p:nvGrpSpPr>
            <p:grpSpPr>
              <a:xfrm>
                <a:off x="4375677" y="2813251"/>
                <a:ext cx="1173208" cy="1213542"/>
                <a:chOff x="4544995" y="2397228"/>
                <a:chExt cx="3636996" cy="3762032"/>
              </a:xfrm>
            </p:grpSpPr>
            <p:sp>
              <p:nvSpPr>
                <p:cNvPr id="89" name="Freeform 88"/>
                <p:cNvSpPr/>
                <p:nvPr/>
              </p:nvSpPr>
              <p:spPr>
                <a:xfrm>
                  <a:off x="5007011" y="2644095"/>
                  <a:ext cx="2712815" cy="3515164"/>
                </a:xfrm>
                <a:custGeom>
                  <a:avLst/>
                  <a:gdLst>
                    <a:gd name="connsiteX0" fmla="*/ 1132529 w 2265057"/>
                    <a:gd name="connsiteY0" fmla="*/ 0 h 3314716"/>
                    <a:gd name="connsiteX1" fmla="*/ 2265057 w 2265057"/>
                    <a:gd name="connsiteY1" fmla="*/ 1361885 h 3314716"/>
                    <a:gd name="connsiteX2" fmla="*/ 2265057 w 2265057"/>
                    <a:gd name="connsiteY2" fmla="*/ 3314716 h 3314716"/>
                    <a:gd name="connsiteX3" fmla="*/ 0 w 2265057"/>
                    <a:gd name="connsiteY3" fmla="*/ 3314716 h 3314716"/>
                    <a:gd name="connsiteX4" fmla="*/ 0 w 2265057"/>
                    <a:gd name="connsiteY4" fmla="*/ 1361885 h 331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057" h="3314716">
                      <a:moveTo>
                        <a:pt x="1132529" y="0"/>
                      </a:moveTo>
                      <a:lnTo>
                        <a:pt x="2265057" y="1361885"/>
                      </a:lnTo>
                      <a:lnTo>
                        <a:pt x="2265057" y="3314716"/>
                      </a:lnTo>
                      <a:lnTo>
                        <a:pt x="0" y="3314716"/>
                      </a:lnTo>
                      <a:lnTo>
                        <a:pt x="0" y="1361885"/>
                      </a:lnTo>
                      <a:close/>
                    </a:path>
                  </a:pathLst>
                </a:custGeom>
                <a:solidFill>
                  <a:srgbClr val="B5C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90" name="Rectangle 89"/>
                <p:cNvSpPr/>
                <p:nvPr/>
              </p:nvSpPr>
              <p:spPr>
                <a:xfrm>
                  <a:off x="5007011" y="5790540"/>
                  <a:ext cx="2712815" cy="368719"/>
                </a:xfrm>
                <a:prstGeom prst="rect">
                  <a:avLst/>
                </a:prstGeom>
                <a:solidFill>
                  <a:srgbClr val="95A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91" name="Rectangle 90"/>
                <p:cNvSpPr/>
                <p:nvPr/>
              </p:nvSpPr>
              <p:spPr>
                <a:xfrm>
                  <a:off x="5916019" y="4753156"/>
                  <a:ext cx="914400" cy="1406104"/>
                </a:xfrm>
                <a:prstGeom prst="rect">
                  <a:avLst/>
                </a:prstGeom>
                <a:solidFill>
                  <a:srgbClr val="E7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pic>
              <p:nvPicPr>
                <p:cNvPr id="92" name="Picture 91"/>
                <p:cNvPicPr>
                  <a:picLocks noChangeAspect="1"/>
                </p:cNvPicPr>
                <p:nvPr/>
              </p:nvPicPr>
              <p:blipFill>
                <a:blip r:embed="rId4"/>
                <a:stretch>
                  <a:fillRect/>
                </a:stretch>
              </p:blipFill>
              <p:spPr>
                <a:xfrm>
                  <a:off x="4773862" y="2644094"/>
                  <a:ext cx="3179111" cy="1633074"/>
                </a:xfrm>
                <a:prstGeom prst="rect">
                  <a:avLst/>
                </a:prstGeom>
              </p:spPr>
            </p:pic>
            <p:sp>
              <p:nvSpPr>
                <p:cNvPr id="93" name="Diagonal Stripe 92"/>
                <p:cNvSpPr/>
                <p:nvPr/>
              </p:nvSpPr>
              <p:spPr>
                <a:xfrm flipV="1">
                  <a:off x="6355838" y="2397228"/>
                  <a:ext cx="1826153" cy="1907213"/>
                </a:xfrm>
                <a:prstGeom prst="diagStripe">
                  <a:avLst>
                    <a:gd name="adj" fmla="val 73063"/>
                  </a:avLst>
                </a:prstGeom>
                <a:solidFill>
                  <a:srgbClr val="E74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prstClr val="black"/>
                    </a:solidFill>
                    <a:latin typeface="Century Gothic" panose="020B0502020202020204" pitchFamily="34" charset="0"/>
                  </a:endParaRPr>
                </a:p>
              </p:txBody>
            </p:sp>
            <p:sp>
              <p:nvSpPr>
                <p:cNvPr id="94" name="Diagonal Stripe 93"/>
                <p:cNvSpPr/>
                <p:nvPr/>
              </p:nvSpPr>
              <p:spPr>
                <a:xfrm flipH="1" flipV="1">
                  <a:off x="4544995" y="2397991"/>
                  <a:ext cx="1826153" cy="1907213"/>
                </a:xfrm>
                <a:prstGeom prst="diagStripe">
                  <a:avLst>
                    <a:gd name="adj" fmla="val 73063"/>
                  </a:avLst>
                </a:prstGeom>
                <a:solidFill>
                  <a:srgbClr val="E7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prstClr val="black"/>
                    </a:solidFill>
                    <a:latin typeface="Century Gothic" panose="020B0502020202020204" pitchFamily="34" charset="0"/>
                  </a:endParaRPr>
                </a:p>
              </p:txBody>
            </p:sp>
            <p:sp>
              <p:nvSpPr>
                <p:cNvPr id="95" name="Rectangle 94"/>
                <p:cNvSpPr/>
                <p:nvPr/>
              </p:nvSpPr>
              <p:spPr>
                <a:xfrm>
                  <a:off x="5916777" y="4754204"/>
                  <a:ext cx="913642" cy="203647"/>
                </a:xfrm>
                <a:prstGeom prst="rect">
                  <a:avLst/>
                </a:prstGeom>
                <a:solidFill>
                  <a:srgbClr val="C0392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grpSp>
              <p:nvGrpSpPr>
                <p:cNvPr id="96" name="Group 95"/>
                <p:cNvGrpSpPr/>
                <p:nvPr/>
              </p:nvGrpSpPr>
              <p:grpSpPr>
                <a:xfrm>
                  <a:off x="5954629" y="5428822"/>
                  <a:ext cx="187091" cy="190753"/>
                  <a:chOff x="5954629" y="5476055"/>
                  <a:chExt cx="140765" cy="143520"/>
                </a:xfrm>
              </p:grpSpPr>
              <p:sp>
                <p:nvSpPr>
                  <p:cNvPr id="99" name="Oval 98"/>
                  <p:cNvSpPr/>
                  <p:nvPr/>
                </p:nvSpPr>
                <p:spPr>
                  <a:xfrm>
                    <a:off x="5973802" y="5497983"/>
                    <a:ext cx="121592" cy="12159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100" name="Oval 99"/>
                  <p:cNvSpPr/>
                  <p:nvPr/>
                </p:nvSpPr>
                <p:spPr>
                  <a:xfrm>
                    <a:off x="5954629" y="5476055"/>
                    <a:ext cx="133751" cy="1337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grpSp>
            <p:sp>
              <p:nvSpPr>
                <p:cNvPr id="97" name="Oval 96"/>
                <p:cNvSpPr/>
                <p:nvPr/>
              </p:nvSpPr>
              <p:spPr>
                <a:xfrm>
                  <a:off x="6007056" y="3727733"/>
                  <a:ext cx="703414" cy="703414"/>
                </a:xfrm>
                <a:prstGeom prst="ellipse">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98" name="Oval 97"/>
                <p:cNvSpPr/>
                <p:nvPr/>
              </p:nvSpPr>
              <p:spPr>
                <a:xfrm>
                  <a:off x="6027412" y="3862130"/>
                  <a:ext cx="662888" cy="569017"/>
                </a:xfrm>
                <a:prstGeom prst="ellipse">
                  <a:avLst/>
                </a:prstGeom>
                <a:solidFill>
                  <a:srgbClr val="349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grpSp>
        </p:grpSp>
        <p:sp>
          <p:nvSpPr>
            <p:cNvPr id="200" name="TextBox 199">
              <a:extLst>
                <a:ext uri="{FF2B5EF4-FFF2-40B4-BE49-F238E27FC236}">
                  <a16:creationId xmlns:a16="http://schemas.microsoft.com/office/drawing/2014/main" id="{354507D8-2A10-4B23-94A6-0401BDA1E526}"/>
                </a:ext>
              </a:extLst>
            </p:cNvPr>
            <p:cNvSpPr txBox="1"/>
            <p:nvPr/>
          </p:nvSpPr>
          <p:spPr>
            <a:xfrm>
              <a:off x="3577001" y="5039939"/>
              <a:ext cx="2843353" cy="769441"/>
            </a:xfrm>
            <a:prstGeom prst="rect">
              <a:avLst/>
            </a:prstGeom>
            <a:noFill/>
          </p:spPr>
          <p:txBody>
            <a:bodyPr wrap="square" rtlCol="0">
              <a:spAutoFit/>
            </a:bodyPr>
            <a:lstStyle/>
            <a:p>
              <a:pPr algn="ctr"/>
              <a:r>
                <a:rPr lang="en-US" sz="2200" b="1" spc="300" dirty="0">
                  <a:solidFill>
                    <a:srgbClr val="FFFFFF"/>
                  </a:solidFill>
                  <a:latin typeface="Century Gothic" panose="020B0502020202020204" pitchFamily="34" charset="0"/>
                </a:rPr>
                <a:t>HOUSING COUNSELING</a:t>
              </a:r>
            </a:p>
          </p:txBody>
        </p:sp>
      </p:grpSp>
      <p:grpSp>
        <p:nvGrpSpPr>
          <p:cNvPr id="17" name="Group 16">
            <a:extLst>
              <a:ext uri="{FF2B5EF4-FFF2-40B4-BE49-F238E27FC236}">
                <a16:creationId xmlns:a16="http://schemas.microsoft.com/office/drawing/2014/main" id="{D4C1C4BE-3B27-413D-A7D5-EC1D8BC35B10}"/>
              </a:ext>
            </a:extLst>
          </p:cNvPr>
          <p:cNvGrpSpPr/>
          <p:nvPr/>
        </p:nvGrpSpPr>
        <p:grpSpPr>
          <a:xfrm>
            <a:off x="8758675" y="2232292"/>
            <a:ext cx="2910817" cy="3581325"/>
            <a:chOff x="8789155" y="2228055"/>
            <a:chExt cx="2910817" cy="3581325"/>
          </a:xfrm>
        </p:grpSpPr>
        <p:grpSp>
          <p:nvGrpSpPr>
            <p:cNvPr id="4" name="Group 3"/>
            <p:cNvGrpSpPr/>
            <p:nvPr/>
          </p:nvGrpSpPr>
          <p:grpSpPr>
            <a:xfrm>
              <a:off x="9140395" y="2228055"/>
              <a:ext cx="2170228" cy="2531930"/>
              <a:chOff x="9140395" y="2228055"/>
              <a:chExt cx="2170228" cy="2531930"/>
            </a:xfrm>
          </p:grpSpPr>
          <p:grpSp>
            <p:nvGrpSpPr>
              <p:cNvPr id="8" name="Group 7"/>
              <p:cNvGrpSpPr/>
              <p:nvPr/>
            </p:nvGrpSpPr>
            <p:grpSpPr>
              <a:xfrm>
                <a:off x="9140395" y="2228055"/>
                <a:ext cx="2170228" cy="2531930"/>
                <a:chOff x="9140395" y="2228055"/>
                <a:chExt cx="2170228" cy="2531930"/>
              </a:xfrm>
            </p:grpSpPr>
            <p:grpSp>
              <p:nvGrpSpPr>
                <p:cNvPr id="179" name="Group 178"/>
                <p:cNvGrpSpPr/>
                <p:nvPr/>
              </p:nvGrpSpPr>
              <p:grpSpPr>
                <a:xfrm>
                  <a:off x="9140395" y="2228055"/>
                  <a:ext cx="2170228" cy="2531930"/>
                  <a:chOff x="5000726" y="2163035"/>
                  <a:chExt cx="2170228" cy="2531930"/>
                </a:xfrm>
              </p:grpSpPr>
              <p:grpSp>
                <p:nvGrpSpPr>
                  <p:cNvPr id="180" name="Group 179">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182" name="Flowchart: Manual Operation 181">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183"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rgbClr val="66903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200">
                        <a:solidFill>
                          <a:srgbClr val="F3F3F3"/>
                        </a:solidFill>
                        <a:latin typeface="Century Gothic" panose="020B0502020202020204" pitchFamily="34" charset="0"/>
                      </a:endParaRPr>
                    </a:p>
                  </p:txBody>
                </p:sp>
              </p:grpSp>
              <p:sp>
                <p:nvSpPr>
                  <p:cNvPr id="181" name="Rectangle 180"/>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FFFFF"/>
                      </a:solidFill>
                      <a:latin typeface="Century Gothic" panose="020B0502020202020204" pitchFamily="34" charset="0"/>
                    </a:endParaRPr>
                  </a:p>
                </p:txBody>
              </p:sp>
            </p:grpSp>
            <p:grpSp>
              <p:nvGrpSpPr>
                <p:cNvPr id="197" name="Group 196">
                  <a:extLst>
                    <a:ext uri="{FF2B5EF4-FFF2-40B4-BE49-F238E27FC236}">
                      <a16:creationId xmlns:a16="http://schemas.microsoft.com/office/drawing/2014/main" id="{D822F3F4-702C-49C3-8D06-CE20D575A6B1}"/>
                    </a:ext>
                  </a:extLst>
                </p:cNvPr>
                <p:cNvGrpSpPr/>
                <p:nvPr/>
              </p:nvGrpSpPr>
              <p:grpSpPr>
                <a:xfrm flipH="1">
                  <a:off x="9407948" y="2545910"/>
                  <a:ext cx="1630524" cy="1902277"/>
                  <a:chOff x="619396" y="1862399"/>
                  <a:chExt cx="2194561" cy="2560320"/>
                </a:xfrm>
                <a:solidFill>
                  <a:srgbClr val="FFFFFF">
                    <a:alpha val="75000"/>
                  </a:srgbClr>
                </a:solidFill>
              </p:grpSpPr>
              <p:sp>
                <p:nvSpPr>
                  <p:cNvPr id="198" name="Flowchart: Manual Operation 197">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199" name="Freeform: Shape 6">
                    <a:extLst>
                      <a:ext uri="{FF2B5EF4-FFF2-40B4-BE49-F238E27FC236}">
                        <a16:creationId xmlns:a16="http://schemas.microsoft.com/office/drawing/2014/main"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200">
                      <a:solidFill>
                        <a:srgbClr val="F3F3F3"/>
                      </a:solidFill>
                      <a:latin typeface="Century Gothic" panose="020B0502020202020204" pitchFamily="34" charset="0"/>
                    </a:endParaRPr>
                  </a:p>
                </p:txBody>
              </p:sp>
            </p:grpSp>
          </p:grpSp>
          <p:grpSp>
            <p:nvGrpSpPr>
              <p:cNvPr id="148" name="Group 147"/>
              <p:cNvGrpSpPr/>
              <p:nvPr/>
            </p:nvGrpSpPr>
            <p:grpSpPr>
              <a:xfrm>
                <a:off x="9798583" y="2772831"/>
                <a:ext cx="839123" cy="1425752"/>
                <a:chOff x="929500" y="-172561"/>
                <a:chExt cx="2202388" cy="3742073"/>
              </a:xfrm>
            </p:grpSpPr>
            <p:sp>
              <p:nvSpPr>
                <p:cNvPr id="149" name="Freeform 148"/>
                <p:cNvSpPr/>
                <p:nvPr/>
              </p:nvSpPr>
              <p:spPr>
                <a:xfrm rot="7452181">
                  <a:off x="7587" y="1199438"/>
                  <a:ext cx="3698685" cy="954688"/>
                </a:xfrm>
                <a:custGeom>
                  <a:avLst/>
                  <a:gdLst>
                    <a:gd name="connsiteX0" fmla="*/ 2294263 w 2634232"/>
                    <a:gd name="connsiteY0" fmla="*/ 180231 h 679936"/>
                    <a:gd name="connsiteX1" fmla="*/ 2134526 w 2634232"/>
                    <a:gd name="connsiteY1" fmla="*/ 339968 h 679936"/>
                    <a:gd name="connsiteX2" fmla="*/ 2294263 w 2634232"/>
                    <a:gd name="connsiteY2" fmla="*/ 499705 h 679936"/>
                    <a:gd name="connsiteX3" fmla="*/ 2454000 w 2634232"/>
                    <a:gd name="connsiteY3" fmla="*/ 339968 h 679936"/>
                    <a:gd name="connsiteX4" fmla="*/ 2294263 w 2634232"/>
                    <a:gd name="connsiteY4" fmla="*/ 180231 h 679936"/>
                    <a:gd name="connsiteX5" fmla="*/ 2294264 w 2634232"/>
                    <a:gd name="connsiteY5" fmla="*/ 0 h 679936"/>
                    <a:gd name="connsiteX6" fmla="*/ 2634232 w 2634232"/>
                    <a:gd name="connsiteY6" fmla="*/ 339968 h 679936"/>
                    <a:gd name="connsiteX7" fmla="*/ 2294264 w 2634232"/>
                    <a:gd name="connsiteY7" fmla="*/ 679936 h 679936"/>
                    <a:gd name="connsiteX8" fmla="*/ 1981013 w 2634232"/>
                    <a:gd name="connsiteY8" fmla="*/ 472299 h 679936"/>
                    <a:gd name="connsiteX9" fmla="*/ 1960830 w 2634232"/>
                    <a:gd name="connsiteY9" fmla="*/ 372331 h 679936"/>
                    <a:gd name="connsiteX10" fmla="*/ 1959553 w 2634232"/>
                    <a:gd name="connsiteY10" fmla="*/ 372589 h 679936"/>
                    <a:gd name="connsiteX11" fmla="*/ 1535356 w 2634232"/>
                    <a:gd name="connsiteY11" fmla="*/ 372589 h 679936"/>
                    <a:gd name="connsiteX12" fmla="*/ 1536852 w 2634232"/>
                    <a:gd name="connsiteY12" fmla="*/ 373534 h 679936"/>
                    <a:gd name="connsiteX13" fmla="*/ 0 w 2634232"/>
                    <a:gd name="connsiteY13" fmla="*/ 373624 h 679936"/>
                    <a:gd name="connsiteX14" fmla="*/ 444923 w 2634232"/>
                    <a:gd name="connsiteY14" fmla="*/ 48767 h 679936"/>
                    <a:gd name="connsiteX15" fmla="*/ 555725 w 2634232"/>
                    <a:gd name="connsiteY15" fmla="*/ 39824 h 679936"/>
                    <a:gd name="connsiteX16" fmla="*/ 583278 w 2634232"/>
                    <a:gd name="connsiteY16" fmla="*/ 34261 h 679936"/>
                    <a:gd name="connsiteX17" fmla="*/ 1959553 w 2634232"/>
                    <a:gd name="connsiteY17" fmla="*/ 34261 h 679936"/>
                    <a:gd name="connsiteX18" fmla="*/ 2024808 w 2634232"/>
                    <a:gd name="connsiteY18" fmla="*/ 47435 h 679936"/>
                    <a:gd name="connsiteX19" fmla="*/ 2075577 w 2634232"/>
                    <a:gd name="connsiteY19" fmla="*/ 81665 h 679936"/>
                    <a:gd name="connsiteX20" fmla="*/ 2104185 w 2634232"/>
                    <a:gd name="connsiteY20" fmla="*/ 58061 h 679936"/>
                    <a:gd name="connsiteX21" fmla="*/ 2294264 w 2634232"/>
                    <a:gd name="connsiteY21" fmla="*/ 0 h 67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34232" h="679936">
                      <a:moveTo>
                        <a:pt x="2294263" y="180231"/>
                      </a:moveTo>
                      <a:cubicBezTo>
                        <a:pt x="2206043" y="180231"/>
                        <a:pt x="2134526" y="251748"/>
                        <a:pt x="2134526" y="339968"/>
                      </a:cubicBezTo>
                      <a:cubicBezTo>
                        <a:pt x="2134526" y="428188"/>
                        <a:pt x="2206043" y="499705"/>
                        <a:pt x="2294263" y="499705"/>
                      </a:cubicBezTo>
                      <a:cubicBezTo>
                        <a:pt x="2382483" y="499705"/>
                        <a:pt x="2454000" y="428188"/>
                        <a:pt x="2454000" y="339968"/>
                      </a:cubicBezTo>
                      <a:cubicBezTo>
                        <a:pt x="2454000" y="251748"/>
                        <a:pt x="2382483" y="180231"/>
                        <a:pt x="2294263" y="180231"/>
                      </a:cubicBezTo>
                      <a:close/>
                      <a:moveTo>
                        <a:pt x="2294264" y="0"/>
                      </a:moveTo>
                      <a:cubicBezTo>
                        <a:pt x="2482023" y="0"/>
                        <a:pt x="2634232" y="152209"/>
                        <a:pt x="2634232" y="339968"/>
                      </a:cubicBezTo>
                      <a:cubicBezTo>
                        <a:pt x="2634232" y="527727"/>
                        <a:pt x="2482023" y="679936"/>
                        <a:pt x="2294264" y="679936"/>
                      </a:cubicBezTo>
                      <a:cubicBezTo>
                        <a:pt x="2153445" y="679936"/>
                        <a:pt x="2032622" y="594319"/>
                        <a:pt x="1981013" y="472299"/>
                      </a:cubicBezTo>
                      <a:lnTo>
                        <a:pt x="1960830" y="372331"/>
                      </a:lnTo>
                      <a:lnTo>
                        <a:pt x="1959553" y="372589"/>
                      </a:lnTo>
                      <a:lnTo>
                        <a:pt x="1535356" y="372589"/>
                      </a:lnTo>
                      <a:lnTo>
                        <a:pt x="1536852" y="373534"/>
                      </a:lnTo>
                      <a:lnTo>
                        <a:pt x="0" y="373624"/>
                      </a:lnTo>
                      <a:cubicBezTo>
                        <a:pt x="68900" y="195123"/>
                        <a:pt x="229007" y="82854"/>
                        <a:pt x="444923" y="48767"/>
                      </a:cubicBezTo>
                      <a:lnTo>
                        <a:pt x="555725" y="39824"/>
                      </a:lnTo>
                      <a:lnTo>
                        <a:pt x="583278" y="34261"/>
                      </a:lnTo>
                      <a:lnTo>
                        <a:pt x="1959553" y="34261"/>
                      </a:lnTo>
                      <a:cubicBezTo>
                        <a:pt x="1982700" y="34261"/>
                        <a:pt x="2004751" y="38952"/>
                        <a:pt x="2024808" y="47435"/>
                      </a:cubicBezTo>
                      <a:lnTo>
                        <a:pt x="2075577" y="81665"/>
                      </a:lnTo>
                      <a:lnTo>
                        <a:pt x="2104185" y="58061"/>
                      </a:lnTo>
                      <a:cubicBezTo>
                        <a:pt x="2158444" y="21404"/>
                        <a:pt x="2223854" y="0"/>
                        <a:pt x="2294264" y="0"/>
                      </a:cubicBezTo>
                      <a:close/>
                    </a:path>
                  </a:pathLst>
                </a:custGeom>
                <a:solidFill>
                  <a:srgbClr val="626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prstClr val="black"/>
                    </a:solidFill>
                    <a:latin typeface="Century Gothic" panose="020B0502020202020204" pitchFamily="34" charset="0"/>
                  </a:endParaRPr>
                </a:p>
              </p:txBody>
            </p:sp>
            <p:grpSp>
              <p:nvGrpSpPr>
                <p:cNvPr id="150" name="Group 149"/>
                <p:cNvGrpSpPr/>
                <p:nvPr/>
              </p:nvGrpSpPr>
              <p:grpSpPr>
                <a:xfrm>
                  <a:off x="929500" y="311650"/>
                  <a:ext cx="2202388" cy="1333907"/>
                  <a:chOff x="827899" y="230371"/>
                  <a:chExt cx="2202388" cy="1333907"/>
                </a:xfrm>
              </p:grpSpPr>
              <p:sp>
                <p:nvSpPr>
                  <p:cNvPr id="153" name="Rounded Rectangle 152"/>
                  <p:cNvSpPr/>
                  <p:nvPr/>
                </p:nvSpPr>
                <p:spPr>
                  <a:xfrm>
                    <a:off x="832054" y="230371"/>
                    <a:ext cx="2198233" cy="1333907"/>
                  </a:xfrm>
                  <a:prstGeom prst="roundRect">
                    <a:avLst/>
                  </a:prstGeom>
                  <a:solidFill>
                    <a:schemeClr val="accent2"/>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154" name="Rectangle 153"/>
                  <p:cNvSpPr/>
                  <p:nvPr/>
                </p:nvSpPr>
                <p:spPr>
                  <a:xfrm>
                    <a:off x="827899" y="452785"/>
                    <a:ext cx="2202388" cy="374357"/>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grpSp>
            <p:sp>
              <p:nvSpPr>
                <p:cNvPr id="151" name="Freeform 150"/>
                <p:cNvSpPr/>
                <p:nvPr/>
              </p:nvSpPr>
              <p:spPr>
                <a:xfrm rot="14050877" flipH="1">
                  <a:off x="162161" y="1242826"/>
                  <a:ext cx="3698685" cy="954688"/>
                </a:xfrm>
                <a:custGeom>
                  <a:avLst/>
                  <a:gdLst>
                    <a:gd name="connsiteX0" fmla="*/ 2294263 w 2634232"/>
                    <a:gd name="connsiteY0" fmla="*/ 180231 h 679936"/>
                    <a:gd name="connsiteX1" fmla="*/ 2134526 w 2634232"/>
                    <a:gd name="connsiteY1" fmla="*/ 339968 h 679936"/>
                    <a:gd name="connsiteX2" fmla="*/ 2294263 w 2634232"/>
                    <a:gd name="connsiteY2" fmla="*/ 499705 h 679936"/>
                    <a:gd name="connsiteX3" fmla="*/ 2454000 w 2634232"/>
                    <a:gd name="connsiteY3" fmla="*/ 339968 h 679936"/>
                    <a:gd name="connsiteX4" fmla="*/ 2294263 w 2634232"/>
                    <a:gd name="connsiteY4" fmla="*/ 180231 h 679936"/>
                    <a:gd name="connsiteX5" fmla="*/ 2294264 w 2634232"/>
                    <a:gd name="connsiteY5" fmla="*/ 0 h 679936"/>
                    <a:gd name="connsiteX6" fmla="*/ 2634232 w 2634232"/>
                    <a:gd name="connsiteY6" fmla="*/ 339968 h 679936"/>
                    <a:gd name="connsiteX7" fmla="*/ 2294264 w 2634232"/>
                    <a:gd name="connsiteY7" fmla="*/ 679936 h 679936"/>
                    <a:gd name="connsiteX8" fmla="*/ 1981013 w 2634232"/>
                    <a:gd name="connsiteY8" fmla="*/ 472299 h 679936"/>
                    <a:gd name="connsiteX9" fmla="*/ 1960830 w 2634232"/>
                    <a:gd name="connsiteY9" fmla="*/ 372331 h 679936"/>
                    <a:gd name="connsiteX10" fmla="*/ 1959553 w 2634232"/>
                    <a:gd name="connsiteY10" fmla="*/ 372589 h 679936"/>
                    <a:gd name="connsiteX11" fmla="*/ 1535356 w 2634232"/>
                    <a:gd name="connsiteY11" fmla="*/ 372589 h 679936"/>
                    <a:gd name="connsiteX12" fmla="*/ 1536852 w 2634232"/>
                    <a:gd name="connsiteY12" fmla="*/ 373534 h 679936"/>
                    <a:gd name="connsiteX13" fmla="*/ 0 w 2634232"/>
                    <a:gd name="connsiteY13" fmla="*/ 373624 h 679936"/>
                    <a:gd name="connsiteX14" fmla="*/ 444923 w 2634232"/>
                    <a:gd name="connsiteY14" fmla="*/ 48767 h 679936"/>
                    <a:gd name="connsiteX15" fmla="*/ 555725 w 2634232"/>
                    <a:gd name="connsiteY15" fmla="*/ 39824 h 679936"/>
                    <a:gd name="connsiteX16" fmla="*/ 583278 w 2634232"/>
                    <a:gd name="connsiteY16" fmla="*/ 34261 h 679936"/>
                    <a:gd name="connsiteX17" fmla="*/ 1959553 w 2634232"/>
                    <a:gd name="connsiteY17" fmla="*/ 34261 h 679936"/>
                    <a:gd name="connsiteX18" fmla="*/ 2024808 w 2634232"/>
                    <a:gd name="connsiteY18" fmla="*/ 47435 h 679936"/>
                    <a:gd name="connsiteX19" fmla="*/ 2075577 w 2634232"/>
                    <a:gd name="connsiteY19" fmla="*/ 81665 h 679936"/>
                    <a:gd name="connsiteX20" fmla="*/ 2104185 w 2634232"/>
                    <a:gd name="connsiteY20" fmla="*/ 58061 h 679936"/>
                    <a:gd name="connsiteX21" fmla="*/ 2294264 w 2634232"/>
                    <a:gd name="connsiteY21" fmla="*/ 0 h 67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34232" h="679936">
                      <a:moveTo>
                        <a:pt x="2294263" y="180231"/>
                      </a:moveTo>
                      <a:cubicBezTo>
                        <a:pt x="2206043" y="180231"/>
                        <a:pt x="2134526" y="251748"/>
                        <a:pt x="2134526" y="339968"/>
                      </a:cubicBezTo>
                      <a:cubicBezTo>
                        <a:pt x="2134526" y="428188"/>
                        <a:pt x="2206043" y="499705"/>
                        <a:pt x="2294263" y="499705"/>
                      </a:cubicBezTo>
                      <a:cubicBezTo>
                        <a:pt x="2382483" y="499705"/>
                        <a:pt x="2454000" y="428188"/>
                        <a:pt x="2454000" y="339968"/>
                      </a:cubicBezTo>
                      <a:cubicBezTo>
                        <a:pt x="2454000" y="251748"/>
                        <a:pt x="2382483" y="180231"/>
                        <a:pt x="2294263" y="180231"/>
                      </a:cubicBezTo>
                      <a:close/>
                      <a:moveTo>
                        <a:pt x="2294264" y="0"/>
                      </a:moveTo>
                      <a:cubicBezTo>
                        <a:pt x="2482023" y="0"/>
                        <a:pt x="2634232" y="152209"/>
                        <a:pt x="2634232" y="339968"/>
                      </a:cubicBezTo>
                      <a:cubicBezTo>
                        <a:pt x="2634232" y="527727"/>
                        <a:pt x="2482023" y="679936"/>
                        <a:pt x="2294264" y="679936"/>
                      </a:cubicBezTo>
                      <a:cubicBezTo>
                        <a:pt x="2153445" y="679936"/>
                        <a:pt x="2032622" y="594319"/>
                        <a:pt x="1981013" y="472299"/>
                      </a:cubicBezTo>
                      <a:lnTo>
                        <a:pt x="1960830" y="372331"/>
                      </a:lnTo>
                      <a:lnTo>
                        <a:pt x="1959553" y="372589"/>
                      </a:lnTo>
                      <a:lnTo>
                        <a:pt x="1535356" y="372589"/>
                      </a:lnTo>
                      <a:lnTo>
                        <a:pt x="1536852" y="373534"/>
                      </a:lnTo>
                      <a:lnTo>
                        <a:pt x="0" y="373624"/>
                      </a:lnTo>
                      <a:cubicBezTo>
                        <a:pt x="68900" y="195123"/>
                        <a:pt x="229007" y="82854"/>
                        <a:pt x="444923" y="48767"/>
                      </a:cubicBezTo>
                      <a:lnTo>
                        <a:pt x="555725" y="39824"/>
                      </a:lnTo>
                      <a:lnTo>
                        <a:pt x="583278" y="34261"/>
                      </a:lnTo>
                      <a:lnTo>
                        <a:pt x="1959553" y="34261"/>
                      </a:lnTo>
                      <a:cubicBezTo>
                        <a:pt x="1982700" y="34261"/>
                        <a:pt x="2004751" y="38952"/>
                        <a:pt x="2024808" y="47435"/>
                      </a:cubicBezTo>
                      <a:lnTo>
                        <a:pt x="2075577" y="81665"/>
                      </a:lnTo>
                      <a:lnTo>
                        <a:pt x="2104185" y="58061"/>
                      </a:lnTo>
                      <a:cubicBezTo>
                        <a:pt x="2158444" y="21404"/>
                        <a:pt x="2223854" y="0"/>
                        <a:pt x="2294264"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prstClr val="black"/>
                    </a:solidFill>
                    <a:latin typeface="Century Gothic" panose="020B0502020202020204" pitchFamily="34" charset="0"/>
                  </a:endParaRPr>
                </a:p>
              </p:txBody>
            </p:sp>
            <p:sp>
              <p:nvSpPr>
                <p:cNvPr id="152" name="Oval 151"/>
                <p:cNvSpPr/>
                <p:nvPr/>
              </p:nvSpPr>
              <p:spPr>
                <a:xfrm>
                  <a:off x="1808784" y="1817196"/>
                  <a:ext cx="219106" cy="21910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grpSp>
        </p:grpSp>
        <p:sp>
          <p:nvSpPr>
            <p:cNvPr id="202" name="TextBox 201">
              <a:extLst>
                <a:ext uri="{FF2B5EF4-FFF2-40B4-BE49-F238E27FC236}">
                  <a16:creationId xmlns:a16="http://schemas.microsoft.com/office/drawing/2014/main" id="{354507D8-2A10-4B23-94A6-0401BDA1E526}"/>
                </a:ext>
              </a:extLst>
            </p:cNvPr>
            <p:cNvSpPr txBox="1"/>
            <p:nvPr/>
          </p:nvSpPr>
          <p:spPr>
            <a:xfrm>
              <a:off x="8789155" y="5039939"/>
              <a:ext cx="2910817" cy="769441"/>
            </a:xfrm>
            <a:prstGeom prst="rect">
              <a:avLst/>
            </a:prstGeom>
            <a:noFill/>
          </p:spPr>
          <p:txBody>
            <a:bodyPr wrap="square" rtlCol="0">
              <a:spAutoFit/>
            </a:bodyPr>
            <a:lstStyle/>
            <a:p>
              <a:pPr algn="ctr"/>
              <a:r>
                <a:rPr lang="en-US" sz="2200" b="1" spc="300">
                  <a:solidFill>
                    <a:srgbClr val="FFFFFF"/>
                  </a:solidFill>
                  <a:latin typeface="Century Gothic" panose="020B0502020202020204" pitchFamily="34" charset="0"/>
                </a:rPr>
                <a:t>DEBT MANAGEMENT</a:t>
              </a:r>
            </a:p>
          </p:txBody>
        </p:sp>
      </p:grpSp>
      <p:grpSp>
        <p:nvGrpSpPr>
          <p:cNvPr id="11" name="Group 10">
            <a:extLst>
              <a:ext uri="{FF2B5EF4-FFF2-40B4-BE49-F238E27FC236}">
                <a16:creationId xmlns:a16="http://schemas.microsoft.com/office/drawing/2014/main" id="{C973D3FD-C249-4BEA-A38C-B3C422773FBF}"/>
              </a:ext>
            </a:extLst>
          </p:cNvPr>
          <p:cNvGrpSpPr/>
          <p:nvPr/>
        </p:nvGrpSpPr>
        <p:grpSpPr>
          <a:xfrm>
            <a:off x="6186330" y="2227364"/>
            <a:ext cx="2843353" cy="3586253"/>
            <a:chOff x="6216810" y="2223127"/>
            <a:chExt cx="2843353" cy="3586253"/>
          </a:xfrm>
        </p:grpSpPr>
        <p:sp>
          <p:nvSpPr>
            <p:cNvPr id="201" name="TextBox 200">
              <a:extLst>
                <a:ext uri="{FF2B5EF4-FFF2-40B4-BE49-F238E27FC236}">
                  <a16:creationId xmlns:a16="http://schemas.microsoft.com/office/drawing/2014/main" id="{354507D8-2A10-4B23-94A6-0401BDA1E526}"/>
                </a:ext>
              </a:extLst>
            </p:cNvPr>
            <p:cNvSpPr txBox="1"/>
            <p:nvPr/>
          </p:nvSpPr>
          <p:spPr>
            <a:xfrm>
              <a:off x="6216810" y="5039939"/>
              <a:ext cx="2843353" cy="769441"/>
            </a:xfrm>
            <a:prstGeom prst="rect">
              <a:avLst/>
            </a:prstGeom>
            <a:noFill/>
          </p:spPr>
          <p:txBody>
            <a:bodyPr wrap="square" rtlCol="0">
              <a:spAutoFit/>
            </a:bodyPr>
            <a:lstStyle/>
            <a:p>
              <a:pPr algn="ctr"/>
              <a:r>
                <a:rPr lang="en-US" sz="2200" b="1" spc="300">
                  <a:solidFill>
                    <a:srgbClr val="FFFFFF"/>
                  </a:solidFill>
                  <a:latin typeface="Century Gothic" panose="020B0502020202020204" pitchFamily="34" charset="0"/>
                </a:rPr>
                <a:t>STUDENT LOAN COUNSELING</a:t>
              </a:r>
            </a:p>
          </p:txBody>
        </p:sp>
        <p:grpSp>
          <p:nvGrpSpPr>
            <p:cNvPr id="3" name="Group 2">
              <a:extLst>
                <a:ext uri="{FF2B5EF4-FFF2-40B4-BE49-F238E27FC236}">
                  <a16:creationId xmlns:a16="http://schemas.microsoft.com/office/drawing/2014/main" id="{01672EB9-5489-4371-9C82-618C89C146E6}"/>
                </a:ext>
              </a:extLst>
            </p:cNvPr>
            <p:cNvGrpSpPr/>
            <p:nvPr/>
          </p:nvGrpSpPr>
          <p:grpSpPr>
            <a:xfrm>
              <a:off x="6555672" y="2223127"/>
              <a:ext cx="2170228" cy="2531930"/>
              <a:chOff x="6555672" y="2223127"/>
              <a:chExt cx="2170228" cy="2531930"/>
            </a:xfrm>
          </p:grpSpPr>
          <p:grpSp>
            <p:nvGrpSpPr>
              <p:cNvPr id="7" name="Group 6"/>
              <p:cNvGrpSpPr/>
              <p:nvPr/>
            </p:nvGrpSpPr>
            <p:grpSpPr>
              <a:xfrm>
                <a:off x="6555672" y="2223127"/>
                <a:ext cx="2170228" cy="2531930"/>
                <a:chOff x="6555672" y="2223127"/>
                <a:chExt cx="2170228" cy="2531930"/>
              </a:xfrm>
            </p:grpSpPr>
            <p:grpSp>
              <p:nvGrpSpPr>
                <p:cNvPr id="174" name="Group 173"/>
                <p:cNvGrpSpPr/>
                <p:nvPr/>
              </p:nvGrpSpPr>
              <p:grpSpPr>
                <a:xfrm>
                  <a:off x="6555672" y="2223127"/>
                  <a:ext cx="2170228" cy="2531930"/>
                  <a:chOff x="5000726" y="2163035"/>
                  <a:chExt cx="2170228" cy="2531930"/>
                </a:xfrm>
              </p:grpSpPr>
              <p:grpSp>
                <p:nvGrpSpPr>
                  <p:cNvPr id="175" name="Group 174">
                    <a:extLst>
                      <a:ext uri="{FF2B5EF4-FFF2-40B4-BE49-F238E27FC236}">
                        <a16:creationId xmlns:a16="http://schemas.microsoft.com/office/drawing/2014/main" id="{D822F3F4-702C-49C3-8D06-CE20D575A6B1}"/>
                      </a:ext>
                    </a:extLst>
                  </p:cNvPr>
                  <p:cNvGrpSpPr/>
                  <p:nvPr/>
                </p:nvGrpSpPr>
                <p:grpSpPr>
                  <a:xfrm>
                    <a:off x="5000726" y="2163035"/>
                    <a:ext cx="2170228" cy="2531930"/>
                    <a:chOff x="632989" y="1862399"/>
                    <a:chExt cx="2194562" cy="2560320"/>
                  </a:xfrm>
                </p:grpSpPr>
                <p:sp>
                  <p:nvSpPr>
                    <p:cNvPr id="177" name="Flowchart: Manual Operation 176">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178" name="Freeform: Shape 6">
                      <a:extLst>
                        <a:ext uri="{FF2B5EF4-FFF2-40B4-BE49-F238E27FC236}">
                          <a16:creationId xmlns:a16="http://schemas.microsoft.com/office/drawing/2014/main"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rgbClr val="66903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200">
                        <a:solidFill>
                          <a:srgbClr val="F3F3F3"/>
                        </a:solidFill>
                        <a:latin typeface="Century Gothic" panose="020B0502020202020204" pitchFamily="34" charset="0"/>
                      </a:endParaRPr>
                    </a:p>
                  </p:txBody>
                </p:sp>
              </p:grpSp>
              <p:sp>
                <p:nvSpPr>
                  <p:cNvPr id="176" name="Rectangle 175"/>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FFFFF"/>
                      </a:solidFill>
                      <a:latin typeface="Century Gothic" panose="020B0502020202020204" pitchFamily="34" charset="0"/>
                    </a:endParaRPr>
                  </a:p>
                </p:txBody>
              </p:sp>
            </p:grpSp>
            <p:grpSp>
              <p:nvGrpSpPr>
                <p:cNvPr id="194" name="Group 193">
                  <a:extLst>
                    <a:ext uri="{FF2B5EF4-FFF2-40B4-BE49-F238E27FC236}">
                      <a16:creationId xmlns:a16="http://schemas.microsoft.com/office/drawing/2014/main" id="{D822F3F4-702C-49C3-8D06-CE20D575A6B1}"/>
                    </a:ext>
                  </a:extLst>
                </p:cNvPr>
                <p:cNvGrpSpPr/>
                <p:nvPr/>
              </p:nvGrpSpPr>
              <p:grpSpPr>
                <a:xfrm flipH="1">
                  <a:off x="6823818" y="2555256"/>
                  <a:ext cx="1630525" cy="1902277"/>
                  <a:chOff x="619396" y="1862399"/>
                  <a:chExt cx="2194561" cy="2560320"/>
                </a:xfrm>
                <a:solidFill>
                  <a:srgbClr val="FFFFFF">
                    <a:alpha val="75000"/>
                  </a:srgbClr>
                </a:solidFill>
              </p:grpSpPr>
              <p:sp>
                <p:nvSpPr>
                  <p:cNvPr id="195" name="Flowchart: Manual Operation 194">
                    <a:extLst>
                      <a:ext uri="{FF2B5EF4-FFF2-40B4-BE49-F238E27FC236}">
                        <a16:creationId xmlns:a16="http://schemas.microsoft.com/office/drawing/2014/main"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rgbClr val="F3F3F3"/>
                      </a:solidFill>
                      <a:latin typeface="Century Gothic" panose="020B0502020202020204" pitchFamily="34" charset="0"/>
                    </a:endParaRPr>
                  </a:p>
                </p:txBody>
              </p:sp>
              <p:sp>
                <p:nvSpPr>
                  <p:cNvPr id="196" name="Freeform: Shape 6">
                    <a:extLst>
                      <a:ext uri="{FF2B5EF4-FFF2-40B4-BE49-F238E27FC236}">
                        <a16:creationId xmlns:a16="http://schemas.microsoft.com/office/drawing/2014/main"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200">
                      <a:solidFill>
                        <a:srgbClr val="F3F3F3"/>
                      </a:solidFill>
                      <a:latin typeface="Century Gothic" panose="020B0502020202020204" pitchFamily="34" charset="0"/>
                    </a:endParaRPr>
                  </a:p>
                </p:txBody>
              </p:sp>
            </p:grpSp>
          </p:grpSp>
          <p:pic>
            <p:nvPicPr>
              <p:cNvPr id="128" name="Picture 6" descr="http://realfall2011.dctc.edu/wp-content/uploads/2011/11/cap-diploma-money.jpg">
                <a:hlinkClick r:id="rId5"/>
                <a:extLst>
                  <a:ext uri="{FF2B5EF4-FFF2-40B4-BE49-F238E27FC236}">
                    <a16:creationId xmlns:a16="http://schemas.microsoft.com/office/drawing/2014/main" id="{C6E62A30-F884-49B8-BFD6-8443E5FF3B2E}"/>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6961" y="2854465"/>
                <a:ext cx="2020817" cy="135294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13" name="Picture 112">
            <a:extLst>
              <a:ext uri="{FF2B5EF4-FFF2-40B4-BE49-F238E27FC236}">
                <a16:creationId xmlns:a16="http://schemas.microsoft.com/office/drawing/2014/main" id="{AE2229C4-30E1-4142-A86A-99CFB16FD693}"/>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11121676" y="121460"/>
            <a:ext cx="941015" cy="561258"/>
          </a:xfrm>
          <a:prstGeom prst="rect">
            <a:avLst/>
          </a:prstGeom>
        </p:spPr>
      </p:pic>
      <p:sp>
        <p:nvSpPr>
          <p:cNvPr id="115" name="Rectangle 114">
            <a:extLst>
              <a:ext uri="{FF2B5EF4-FFF2-40B4-BE49-F238E27FC236}">
                <a16:creationId xmlns:a16="http://schemas.microsoft.com/office/drawing/2014/main" id="{5834A644-E134-90ED-4E3F-470833F056A6}"/>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116" name="TextBox 115">
            <a:extLst>
              <a:ext uri="{FF2B5EF4-FFF2-40B4-BE49-F238E27FC236}">
                <a16:creationId xmlns:a16="http://schemas.microsoft.com/office/drawing/2014/main" id="{7C8B1976-5303-5A46-EC8A-5EB17762D335}"/>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GreenPath Services</a:t>
            </a:r>
          </a:p>
        </p:txBody>
      </p:sp>
    </p:spTree>
    <p:custDataLst>
      <p:tags r:id="rId1"/>
    </p:custDataLst>
    <p:extLst>
      <p:ext uri="{BB962C8B-B14F-4D97-AF65-F5344CB8AC3E}">
        <p14:creationId xmlns:p14="http://schemas.microsoft.com/office/powerpoint/2010/main" val="422821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736B51-6002-3734-98CA-A356B7907A11}"/>
              </a:ext>
            </a:extLst>
          </p:cNvPr>
          <p:cNvSpPr txBox="1"/>
          <p:nvPr/>
        </p:nvSpPr>
        <p:spPr>
          <a:xfrm>
            <a:off x="499314" y="2459504"/>
            <a:ext cx="4639614" cy="1938992"/>
          </a:xfrm>
          <a:prstGeom prst="rect">
            <a:avLst/>
          </a:prstGeom>
          <a:noFill/>
        </p:spPr>
        <p:txBody>
          <a:bodyPr wrap="square" rtlCol="0">
            <a:spAutoFit/>
          </a:bodyPr>
          <a:lstStyle/>
          <a:p>
            <a:pPr algn="ctr"/>
            <a:r>
              <a:rPr lang="en-US" sz="6000" b="1" dirty="0">
                <a:solidFill>
                  <a:srgbClr val="92D050"/>
                </a:solidFill>
                <a:effectLst>
                  <a:outerShdw blurRad="38100" dist="38100" dir="2700000" algn="tl">
                    <a:srgbClr val="FFFFFF">
                      <a:alpha val="43000"/>
                    </a:srgbClr>
                  </a:outerShdw>
                </a:effectLst>
                <a:latin typeface="Century Gothic" panose="020B0502020202020204" pitchFamily="34" charset="0"/>
              </a:rPr>
              <a:t>MANAGING CREDIT</a:t>
            </a:r>
          </a:p>
        </p:txBody>
      </p:sp>
      <p:pic>
        <p:nvPicPr>
          <p:cNvPr id="3" name="Picture 2" descr="Logo&#10;&#10;Description automatically generated with low confidence">
            <a:extLst>
              <a:ext uri="{FF2B5EF4-FFF2-40B4-BE49-F238E27FC236}">
                <a16:creationId xmlns:a16="http://schemas.microsoft.com/office/drawing/2014/main" id="{90B2BD30-D9CC-CDD9-5F69-421DF9966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314" y="4676742"/>
            <a:ext cx="3635145" cy="1817573"/>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83289FBF-052D-5021-D6F0-5DCB853C3B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314" y="732406"/>
            <a:ext cx="3401568" cy="643205"/>
          </a:xfrm>
          <a:prstGeom prst="rect">
            <a:avLst/>
          </a:prstGeom>
        </p:spPr>
      </p:pic>
      <p:pic>
        <p:nvPicPr>
          <p:cNvPr id="2" name="Picture 1">
            <a:extLst>
              <a:ext uri="{FF2B5EF4-FFF2-40B4-BE49-F238E27FC236}">
                <a16:creationId xmlns:a16="http://schemas.microsoft.com/office/drawing/2014/main" id="{DE0E1F3E-8404-5077-BBFF-76F32AE8B554}"/>
              </a:ext>
            </a:extLst>
          </p:cNvPr>
          <p:cNvPicPr>
            <a:picLocks noChangeAspect="1"/>
          </p:cNvPicPr>
          <p:nvPr/>
        </p:nvPicPr>
        <p:blipFill rotWithShape="1">
          <a:blip r:embed="rId5"/>
          <a:srcRect l="18525" t="1425" r="23905" b="1425"/>
          <a:stretch/>
        </p:blipFill>
        <p:spPr>
          <a:xfrm>
            <a:off x="6096000" y="0"/>
            <a:ext cx="6096000" cy="6858000"/>
          </a:xfrm>
          <a:prstGeom prst="rect">
            <a:avLst/>
          </a:prstGeom>
        </p:spPr>
      </p:pic>
    </p:spTree>
    <p:extLst>
      <p:ext uri="{BB962C8B-B14F-4D97-AF65-F5344CB8AC3E}">
        <p14:creationId xmlns:p14="http://schemas.microsoft.com/office/powerpoint/2010/main" val="39910364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a:extLst>
              <a:ext uri="{FF2B5EF4-FFF2-40B4-BE49-F238E27FC236}">
                <a16:creationId xmlns:a16="http://schemas.microsoft.com/office/drawing/2014/main" id="{AE2229C4-30E1-4142-A86A-99CFB16FD693}"/>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11121676" y="121460"/>
            <a:ext cx="941015" cy="561258"/>
          </a:xfrm>
          <a:prstGeom prst="rect">
            <a:avLst/>
          </a:prstGeom>
        </p:spPr>
      </p:pic>
      <p:sp>
        <p:nvSpPr>
          <p:cNvPr id="115" name="Rectangle 114">
            <a:extLst>
              <a:ext uri="{FF2B5EF4-FFF2-40B4-BE49-F238E27FC236}">
                <a16:creationId xmlns:a16="http://schemas.microsoft.com/office/drawing/2014/main" id="{5834A644-E134-90ED-4E3F-470833F056A6}"/>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116" name="TextBox 115">
            <a:extLst>
              <a:ext uri="{FF2B5EF4-FFF2-40B4-BE49-F238E27FC236}">
                <a16:creationId xmlns:a16="http://schemas.microsoft.com/office/drawing/2014/main" id="{7C8B1976-5303-5A46-EC8A-5EB17762D335}"/>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GreenPath Services</a:t>
            </a:r>
          </a:p>
        </p:txBody>
      </p:sp>
      <p:pic>
        <p:nvPicPr>
          <p:cNvPr id="5" name="Picture 4">
            <a:extLst>
              <a:ext uri="{FF2B5EF4-FFF2-40B4-BE49-F238E27FC236}">
                <a16:creationId xmlns:a16="http://schemas.microsoft.com/office/drawing/2014/main" id="{FE50ED82-8CB0-14D1-74AB-7B0C6A08F88C}"/>
              </a:ext>
            </a:extLst>
          </p:cNvPr>
          <p:cNvPicPr>
            <a:picLocks noChangeAspect="1"/>
          </p:cNvPicPr>
          <p:nvPr/>
        </p:nvPicPr>
        <p:blipFill rotWithShape="1">
          <a:blip r:embed="rId5"/>
          <a:srcRect l="1984" t="21786" b="-2"/>
          <a:stretch/>
        </p:blipFill>
        <p:spPr>
          <a:xfrm>
            <a:off x="1930575" y="1719072"/>
            <a:ext cx="8330850" cy="4567428"/>
          </a:xfrm>
          <a:prstGeom prst="rect">
            <a:avLst/>
          </a:prstGeom>
          <a:ln>
            <a:solidFill>
              <a:srgbClr val="FFFFFF"/>
            </a:solidFill>
          </a:ln>
        </p:spPr>
      </p:pic>
    </p:spTree>
    <p:custDataLst>
      <p:tags r:id="rId1"/>
    </p:custDataLst>
    <p:extLst>
      <p:ext uri="{BB962C8B-B14F-4D97-AF65-F5344CB8AC3E}">
        <p14:creationId xmlns:p14="http://schemas.microsoft.com/office/powerpoint/2010/main" val="211114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A80EC9-F216-03A7-E22E-3ABAD9CD4FDB}"/>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11" name="TextBox 10">
            <a:extLst>
              <a:ext uri="{FF2B5EF4-FFF2-40B4-BE49-F238E27FC236}">
                <a16:creationId xmlns:a16="http://schemas.microsoft.com/office/drawing/2014/main" id="{98FACA51-A64C-DDC7-C9E8-BE2DBFE8398A}"/>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Connect with GreenPath</a:t>
            </a:r>
          </a:p>
        </p:txBody>
      </p:sp>
      <p:sp>
        <p:nvSpPr>
          <p:cNvPr id="12" name="TextBox 11">
            <a:extLst>
              <a:ext uri="{FF2B5EF4-FFF2-40B4-BE49-F238E27FC236}">
                <a16:creationId xmlns:a16="http://schemas.microsoft.com/office/drawing/2014/main" id="{F8CA4D02-815B-60FD-723A-9DD243EB990E}"/>
              </a:ext>
            </a:extLst>
          </p:cNvPr>
          <p:cNvSpPr txBox="1"/>
          <p:nvPr/>
        </p:nvSpPr>
        <p:spPr>
          <a:xfrm>
            <a:off x="3048000" y="1823357"/>
            <a:ext cx="8153400" cy="3108543"/>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rgbClr val="FFFFFF"/>
                </a:solidFill>
                <a:latin typeface="Century Gothic" panose="020B0502020202020204" pitchFamily="34" charset="0"/>
              </a:rPr>
              <a:t>GIVE US A CALL:</a:t>
            </a:r>
            <a:endParaRPr lang="en-US" b="1" dirty="0">
              <a:solidFill>
                <a:srgbClr val="FFFFFF"/>
              </a:solidFill>
              <a:latin typeface="Century Gothic" panose="020B0502020202020204" pitchFamily="34" charset="0"/>
            </a:endParaRPr>
          </a:p>
          <a:p>
            <a:pPr lvl="1"/>
            <a:r>
              <a:rPr lang="en-US" sz="2800" b="1" dirty="0">
                <a:solidFill>
                  <a:srgbClr val="88C240"/>
                </a:solidFill>
                <a:latin typeface="Century Gothic" panose="020B0502020202020204" pitchFamily="34" charset="0"/>
              </a:rPr>
              <a:t>877-337-3399</a:t>
            </a:r>
          </a:p>
          <a:p>
            <a:pPr lvl="1"/>
            <a:r>
              <a:rPr lang="en-US" sz="2800" i="1" dirty="0">
                <a:solidFill>
                  <a:srgbClr val="FFFFFF"/>
                </a:solidFill>
                <a:latin typeface="Century Gothic" panose="020B0502020202020204" pitchFamily="34" charset="0"/>
              </a:rPr>
              <a:t>Let us know you were referred by Harvard University Employees Credit Union!</a:t>
            </a:r>
          </a:p>
          <a:p>
            <a:pPr marL="742950" lvl="1" indent="-285750">
              <a:buFont typeface="Arial" panose="020B0604020202020204" pitchFamily="34" charset="0"/>
              <a:buChar char="•"/>
            </a:pPr>
            <a:endParaRPr lang="en-US" sz="2800" dirty="0">
              <a:solidFill>
                <a:srgbClr val="FFFFFF"/>
              </a:solidFill>
              <a:latin typeface="Century Gothic" panose="020B0502020202020204" pitchFamily="34" charset="0"/>
            </a:endParaRPr>
          </a:p>
          <a:p>
            <a:pPr marL="285750" indent="-285750">
              <a:buFont typeface="Arial" panose="020B0604020202020204" pitchFamily="34" charset="0"/>
              <a:buChar char="•"/>
            </a:pPr>
            <a:r>
              <a:rPr lang="en-US" sz="2800" b="1" dirty="0">
                <a:solidFill>
                  <a:srgbClr val="FFFFFF"/>
                </a:solidFill>
                <a:latin typeface="Century Gothic" panose="020B0502020202020204" pitchFamily="34" charset="0"/>
              </a:rPr>
              <a:t>VISIT OUR WEBSITE:</a:t>
            </a:r>
          </a:p>
          <a:p>
            <a:pPr lvl="1"/>
            <a:r>
              <a:rPr lang="en-US" sz="2800" b="1" u="sng" dirty="0">
                <a:solidFill>
                  <a:srgbClr val="92D050"/>
                </a:solidFill>
                <a:latin typeface="Century Gothic" panose="020B0502020202020204" pitchFamily="34" charset="0"/>
                <a:hlinkClick r:id="rId4">
                  <a:extLst>
                    <a:ext uri="{A12FA001-AC4F-418D-AE19-62706E023703}">
                      <ahyp:hlinkClr xmlns="" xmlns:ahyp="http://schemas.microsoft.com/office/drawing/2018/hyperlinkcolor" val="tx"/>
                    </a:ext>
                  </a:extLst>
                </a:hlinkClick>
              </a:rPr>
              <a:t>GreenPath.com/partner/HUECU</a:t>
            </a:r>
            <a:endParaRPr lang="en-US" sz="2800" b="1" u="sng" dirty="0">
              <a:solidFill>
                <a:srgbClr val="92D050"/>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41996596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5642882"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Live Q &amp; A</a:t>
            </a:r>
          </a:p>
        </p:txBody>
      </p:sp>
    </p:spTree>
    <p:extLst>
      <p:ext uri="{BB962C8B-B14F-4D97-AF65-F5344CB8AC3E}">
        <p14:creationId xmlns:p14="http://schemas.microsoft.com/office/powerpoint/2010/main" val="27249986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nowy mountain with trees and clouds&#10;&#10;Description automatically generated">
            <a:extLst>
              <a:ext uri="{FF2B5EF4-FFF2-40B4-BE49-F238E27FC236}">
                <a16:creationId xmlns:a16="http://schemas.microsoft.com/office/drawing/2014/main" id="{AFE523D6-7841-47EC-B6FC-983BC4547140}"/>
              </a:ext>
            </a:extLst>
          </p:cNvPr>
          <p:cNvPicPr>
            <a:picLocks noGrp="1" noChangeAspect="1"/>
          </p:cNvPicPr>
          <p:nvPr>
            <p:ph type="pic" sz="quarter" idx="10"/>
          </p:nvPr>
        </p:nvPicPr>
        <p:blipFill rotWithShape="1">
          <a:blip r:embed="rId2"/>
          <a:srcRect l="1274" r="1274"/>
          <a:stretch/>
        </p:blipFill>
        <p:spPr>
          <a:xfrm>
            <a:off x="-1750292" y="-1030962"/>
            <a:ext cx="17262740" cy="10953526"/>
          </a:xfrm>
          <a:prstGeom prst="rect">
            <a:avLst/>
          </a:prstGeom>
        </p:spPr>
      </p:pic>
      <p:sp>
        <p:nvSpPr>
          <p:cNvPr id="2" name="Rectangle 1">
            <a:extLst>
              <a:ext uri="{FF2B5EF4-FFF2-40B4-BE49-F238E27FC236}">
                <a16:creationId xmlns:a16="http://schemas.microsoft.com/office/drawing/2014/main" id="{AD962A01-6AE2-3E94-261B-E45131309078}"/>
              </a:ext>
            </a:extLst>
          </p:cNvPr>
          <p:cNvSpPr/>
          <p:nvPr/>
        </p:nvSpPr>
        <p:spPr>
          <a:xfrm>
            <a:off x="-2307066" y="-1755919"/>
            <a:ext cx="19604296" cy="12403440"/>
          </a:xfrm>
          <a:prstGeom prst="rect">
            <a:avLst/>
          </a:prstGeom>
          <a:solidFill>
            <a:srgbClr val="000000">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8" name="Subtitle 4">
            <a:extLst>
              <a:ext uri="{FF2B5EF4-FFF2-40B4-BE49-F238E27FC236}">
                <a16:creationId xmlns:a16="http://schemas.microsoft.com/office/drawing/2014/main" id="{4629126B-8A12-F046-8967-3BB074B17A21}"/>
              </a:ext>
            </a:extLst>
          </p:cNvPr>
          <p:cNvSpPr txBox="1">
            <a:spLocks/>
          </p:cNvSpPr>
          <p:nvPr/>
        </p:nvSpPr>
        <p:spPr>
          <a:xfrm>
            <a:off x="-1645517" y="2556117"/>
            <a:ext cx="15268575" cy="107637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6000" b="0" i="0" u="none" strike="noStrike" kern="1200" cap="none" spc="0" normalizeH="0" baseline="0" noProof="0" dirty="0">
                <a:ln>
                  <a:noFill/>
                </a:ln>
                <a:solidFill>
                  <a:srgbClr val="C2E4E8"/>
                </a:solidFill>
                <a:effectLst/>
                <a:uLnTx/>
                <a:uFillTx/>
                <a:latin typeface="Klinic Slab Bold"/>
                <a:ea typeface="Open Sans"/>
                <a:cs typeface="Open Sans"/>
              </a:rPr>
              <a:t>More Questions?</a:t>
            </a:r>
          </a:p>
        </p:txBody>
      </p:sp>
    </p:spTree>
    <p:extLst>
      <p:ext uri="{BB962C8B-B14F-4D97-AF65-F5344CB8AC3E}">
        <p14:creationId xmlns:p14="http://schemas.microsoft.com/office/powerpoint/2010/main" val="92265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nowy mountain with trees and clouds&#10;&#10;Description automatically generated">
            <a:extLst>
              <a:ext uri="{FF2B5EF4-FFF2-40B4-BE49-F238E27FC236}">
                <a16:creationId xmlns:a16="http://schemas.microsoft.com/office/drawing/2014/main" id="{AFE523D6-7841-47EC-B6FC-983BC4547140}"/>
              </a:ext>
            </a:extLst>
          </p:cNvPr>
          <p:cNvPicPr>
            <a:picLocks noGrp="1" noChangeAspect="1"/>
          </p:cNvPicPr>
          <p:nvPr>
            <p:ph type="pic" sz="quarter" idx="10"/>
          </p:nvPr>
        </p:nvPicPr>
        <p:blipFill rotWithShape="1">
          <a:blip r:embed="rId2"/>
          <a:srcRect l="1274" r="1274"/>
          <a:stretch/>
        </p:blipFill>
        <p:spPr>
          <a:xfrm>
            <a:off x="-1750292" y="-1030962"/>
            <a:ext cx="17262740" cy="10953526"/>
          </a:xfrm>
          <a:prstGeom prst="rect">
            <a:avLst/>
          </a:prstGeom>
        </p:spPr>
      </p:pic>
      <p:sp>
        <p:nvSpPr>
          <p:cNvPr id="2" name="Rectangle 1">
            <a:extLst>
              <a:ext uri="{FF2B5EF4-FFF2-40B4-BE49-F238E27FC236}">
                <a16:creationId xmlns:a16="http://schemas.microsoft.com/office/drawing/2014/main" id="{AD962A01-6AE2-3E94-261B-E45131309078}"/>
              </a:ext>
            </a:extLst>
          </p:cNvPr>
          <p:cNvSpPr/>
          <p:nvPr/>
        </p:nvSpPr>
        <p:spPr>
          <a:xfrm>
            <a:off x="-2392791" y="-1805963"/>
            <a:ext cx="19604296" cy="12403440"/>
          </a:xfrm>
          <a:prstGeom prst="rect">
            <a:avLst/>
          </a:prstGeom>
          <a:solidFill>
            <a:srgbClr val="000000">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8" name="Subtitle 4">
            <a:extLst>
              <a:ext uri="{FF2B5EF4-FFF2-40B4-BE49-F238E27FC236}">
                <a16:creationId xmlns:a16="http://schemas.microsoft.com/office/drawing/2014/main" id="{4629126B-8A12-F046-8967-3BB074B17A21}"/>
              </a:ext>
            </a:extLst>
          </p:cNvPr>
          <p:cNvSpPr txBox="1">
            <a:spLocks/>
          </p:cNvSpPr>
          <p:nvPr/>
        </p:nvSpPr>
        <p:spPr>
          <a:xfrm>
            <a:off x="-1911505" y="3359901"/>
            <a:ext cx="15831712" cy="10763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800" b="0" i="1" u="none" strike="noStrike" kern="1200" cap="none" spc="0" normalizeH="0" baseline="0" noProof="0" dirty="0">
                <a:ln>
                  <a:noFill/>
                </a:ln>
                <a:solidFill>
                  <a:prstClr val="white"/>
                </a:solidFill>
                <a:effectLst/>
                <a:uLnTx/>
                <a:uFillTx/>
                <a:latin typeface="Klinic Slab Medium" pitchFamily="50" charset="0"/>
                <a:ea typeface="Open Sans" panose="020B0606030504020204" pitchFamily="34" charset="0"/>
                <a:cs typeface="Open Sans" panose="020B0606030504020204" pitchFamily="34" charset="0"/>
              </a:rPr>
              <a:t>Thank you!</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3107" y="1199738"/>
            <a:ext cx="2684595" cy="542953"/>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8455" y="807075"/>
            <a:ext cx="1441596" cy="935616"/>
          </a:xfrm>
          <a:prstGeom prst="rect">
            <a:avLst/>
          </a:prstGeom>
        </p:spPr>
      </p:pic>
      <p:sp>
        <p:nvSpPr>
          <p:cNvPr id="9" name="Subtitle 4">
            <a:extLst>
              <a:ext uri="{FF2B5EF4-FFF2-40B4-BE49-F238E27FC236}">
                <a16:creationId xmlns:a16="http://schemas.microsoft.com/office/drawing/2014/main" id="{4629126B-8A12-F046-8967-3BB074B17A21}"/>
              </a:ext>
            </a:extLst>
          </p:cNvPr>
          <p:cNvSpPr txBox="1">
            <a:spLocks/>
          </p:cNvSpPr>
          <p:nvPr/>
        </p:nvSpPr>
        <p:spPr>
          <a:xfrm>
            <a:off x="915252" y="1999840"/>
            <a:ext cx="10178198" cy="86113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6000" b="0" i="0" u="none" strike="noStrike" kern="1200" cap="none" spc="0" normalizeH="0" baseline="0" noProof="0" dirty="0">
                <a:ln>
                  <a:noFill/>
                </a:ln>
                <a:solidFill>
                  <a:srgbClr val="C2E4E8"/>
                </a:solidFill>
                <a:effectLst/>
                <a:uLnTx/>
                <a:uFillTx/>
                <a:latin typeface="Klinic Slab Bold" pitchFamily="50" charset="0"/>
                <a:ea typeface="Open Sans" panose="020B0606030504020204" pitchFamily="34" charset="0"/>
                <a:cs typeface="Open Sans" panose="020B0606030504020204" pitchFamily="34" charset="0"/>
              </a:rPr>
              <a:t>Wintersession 2024</a:t>
            </a:r>
          </a:p>
        </p:txBody>
      </p:sp>
      <p:cxnSp>
        <p:nvCxnSpPr>
          <p:cNvPr id="10" name="Straight Connector 9"/>
          <p:cNvCxnSpPr/>
          <p:nvPr/>
        </p:nvCxnSpPr>
        <p:spPr>
          <a:xfrm>
            <a:off x="2962184" y="3065664"/>
            <a:ext cx="6181816" cy="9250"/>
          </a:xfrm>
          <a:prstGeom prst="line">
            <a:avLst/>
          </a:prstGeom>
          <a:ln w="57150">
            <a:solidFill>
              <a:srgbClr val="C2E4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8291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D34A52-11D1-4C30-8F44-C1FC0337CBD6}"/>
              </a:ext>
            </a:extLst>
          </p:cNvPr>
          <p:cNvGrpSpPr/>
          <p:nvPr/>
        </p:nvGrpSpPr>
        <p:grpSpPr>
          <a:xfrm>
            <a:off x="1054285" y="2259928"/>
            <a:ext cx="391381" cy="322931"/>
            <a:chOff x="1054285" y="2650729"/>
            <a:chExt cx="391381" cy="322931"/>
          </a:xfrm>
        </p:grpSpPr>
        <p:sp>
          <p:nvSpPr>
            <p:cNvPr id="37" name="Oval 36">
              <a:extLst>
                <a:ext uri="{FF2B5EF4-FFF2-40B4-BE49-F238E27FC236}">
                  <a16:creationId xmlns:a16="http://schemas.microsoft.com/office/drawing/2014/main" id="{6E393B42-7B2A-F14A-B37E-4FA372D6ACD1}"/>
                </a:ext>
              </a:extLst>
            </p:cNvPr>
            <p:cNvSpPr/>
            <p:nvPr/>
          </p:nvSpPr>
          <p:spPr>
            <a:xfrm>
              <a:off x="1054285" y="2650729"/>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a:extLst>
                <a:ext uri="{FF2B5EF4-FFF2-40B4-BE49-F238E27FC236}">
                  <a16:creationId xmlns:a16="http://schemas.microsoft.com/office/drawing/2014/main" id="{A4B96F8A-CA81-5E4E-B06D-B0F71F1BED8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39401" y="2652506"/>
              <a:ext cx="306265" cy="306265"/>
            </a:xfrm>
            <a:prstGeom prst="rect">
              <a:avLst/>
            </a:prstGeom>
          </p:spPr>
        </p:pic>
      </p:grpSp>
      <p:grpSp>
        <p:nvGrpSpPr>
          <p:cNvPr id="14" name="Group 13">
            <a:extLst>
              <a:ext uri="{FF2B5EF4-FFF2-40B4-BE49-F238E27FC236}">
                <a16:creationId xmlns:a16="http://schemas.microsoft.com/office/drawing/2014/main" id="{6BCBBDDF-D3D1-4881-B94F-63F3AB40360F}"/>
              </a:ext>
            </a:extLst>
          </p:cNvPr>
          <p:cNvGrpSpPr/>
          <p:nvPr/>
        </p:nvGrpSpPr>
        <p:grpSpPr>
          <a:xfrm>
            <a:off x="1071206" y="2955623"/>
            <a:ext cx="362428" cy="367835"/>
            <a:chOff x="1071206" y="3273744"/>
            <a:chExt cx="362428" cy="367835"/>
          </a:xfrm>
        </p:grpSpPr>
        <p:sp>
          <p:nvSpPr>
            <p:cNvPr id="38" name="Oval 37">
              <a:extLst>
                <a:ext uri="{FF2B5EF4-FFF2-40B4-BE49-F238E27FC236}">
                  <a16:creationId xmlns:a16="http://schemas.microsoft.com/office/drawing/2014/main" id="{3DA9B073-DBC9-AD46-AAB6-892AB1EE71CB}"/>
                </a:ext>
              </a:extLst>
            </p:cNvPr>
            <p:cNvSpPr/>
            <p:nvPr/>
          </p:nvSpPr>
          <p:spPr>
            <a:xfrm>
              <a:off x="1071206" y="3318648"/>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Graphic 29">
              <a:extLst>
                <a:ext uri="{FF2B5EF4-FFF2-40B4-BE49-F238E27FC236}">
                  <a16:creationId xmlns:a16="http://schemas.microsoft.com/office/drawing/2014/main" id="{C5D866B0-AE39-CE41-B6C3-64DCEBB4661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127369" y="3273744"/>
              <a:ext cx="306265" cy="330837"/>
            </a:xfrm>
            <a:prstGeom prst="rect">
              <a:avLst/>
            </a:prstGeom>
          </p:spPr>
        </p:pic>
      </p:grpSp>
      <p:grpSp>
        <p:nvGrpSpPr>
          <p:cNvPr id="13" name="Group 12">
            <a:extLst>
              <a:ext uri="{FF2B5EF4-FFF2-40B4-BE49-F238E27FC236}">
                <a16:creationId xmlns:a16="http://schemas.microsoft.com/office/drawing/2014/main" id="{71CB7277-D723-4227-9E82-5E41895ECD2F}"/>
              </a:ext>
            </a:extLst>
          </p:cNvPr>
          <p:cNvGrpSpPr/>
          <p:nvPr/>
        </p:nvGrpSpPr>
        <p:grpSpPr>
          <a:xfrm>
            <a:off x="1072895" y="3696222"/>
            <a:ext cx="368006" cy="347356"/>
            <a:chOff x="1072895" y="3994270"/>
            <a:chExt cx="368006" cy="347356"/>
          </a:xfrm>
        </p:grpSpPr>
        <p:sp>
          <p:nvSpPr>
            <p:cNvPr id="39" name="Oval 38">
              <a:extLst>
                <a:ext uri="{FF2B5EF4-FFF2-40B4-BE49-F238E27FC236}">
                  <a16:creationId xmlns:a16="http://schemas.microsoft.com/office/drawing/2014/main" id="{F0CE443E-DE80-0445-8ABD-39C430DE0B6F}"/>
                </a:ext>
              </a:extLst>
            </p:cNvPr>
            <p:cNvSpPr/>
            <p:nvPr/>
          </p:nvSpPr>
          <p:spPr>
            <a:xfrm>
              <a:off x="1072895" y="4018695"/>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77C40E44-0FAA-6442-BB1F-8681BC85760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134636" y="3994270"/>
              <a:ext cx="306265" cy="306265"/>
            </a:xfrm>
            <a:prstGeom prst="rect">
              <a:avLst/>
            </a:prstGeom>
          </p:spPr>
        </p:pic>
      </p:grpSp>
      <p:grpSp>
        <p:nvGrpSpPr>
          <p:cNvPr id="12" name="Group 11">
            <a:extLst>
              <a:ext uri="{FF2B5EF4-FFF2-40B4-BE49-F238E27FC236}">
                <a16:creationId xmlns:a16="http://schemas.microsoft.com/office/drawing/2014/main" id="{D45BF998-1317-4B06-AC2C-B8EEA6FBB2CA}"/>
              </a:ext>
            </a:extLst>
          </p:cNvPr>
          <p:cNvGrpSpPr/>
          <p:nvPr/>
        </p:nvGrpSpPr>
        <p:grpSpPr>
          <a:xfrm>
            <a:off x="1115725" y="4484581"/>
            <a:ext cx="340390" cy="400063"/>
            <a:chOff x="1115725" y="4848086"/>
            <a:chExt cx="340390" cy="400063"/>
          </a:xfrm>
        </p:grpSpPr>
        <p:sp>
          <p:nvSpPr>
            <p:cNvPr id="40" name="Oval 39">
              <a:extLst>
                <a:ext uri="{FF2B5EF4-FFF2-40B4-BE49-F238E27FC236}">
                  <a16:creationId xmlns:a16="http://schemas.microsoft.com/office/drawing/2014/main" id="{4602335E-B7FE-BC43-AD0E-63BE98713B61}"/>
                </a:ext>
              </a:extLst>
            </p:cNvPr>
            <p:cNvSpPr/>
            <p:nvPr/>
          </p:nvSpPr>
          <p:spPr>
            <a:xfrm>
              <a:off x="1124632" y="4925218"/>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Graphic 33">
              <a:extLst>
                <a:ext uri="{FF2B5EF4-FFF2-40B4-BE49-F238E27FC236}">
                  <a16:creationId xmlns:a16="http://schemas.microsoft.com/office/drawing/2014/main" id="{C063DCBC-D0B7-EB47-8297-294B461F922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115725" y="4848086"/>
              <a:ext cx="340390" cy="340390"/>
            </a:xfrm>
            <a:prstGeom prst="rect">
              <a:avLst/>
            </a:prstGeom>
          </p:spPr>
        </p:pic>
      </p:grpSp>
      <p:sp>
        <p:nvSpPr>
          <p:cNvPr id="7" name="Rectangle 6">
            <a:extLst>
              <a:ext uri="{FF2B5EF4-FFF2-40B4-BE49-F238E27FC236}">
                <a16:creationId xmlns:a16="http://schemas.microsoft.com/office/drawing/2014/main" id="{08D58C3A-4C8A-5A4A-8A87-E691ECD814BB}"/>
              </a:ext>
            </a:extLst>
          </p:cNvPr>
          <p:cNvSpPr/>
          <p:nvPr/>
        </p:nvSpPr>
        <p:spPr>
          <a:xfrm>
            <a:off x="1718018" y="2186776"/>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50000"/>
                    <a:lumOff val="50000"/>
                  </a:prstClr>
                </a:solidFill>
                <a:effectLst/>
                <a:uLnTx/>
                <a:uFillTx/>
                <a:latin typeface="Gilroy SemiBold" panose="00000700000000000000" pitchFamily="50" charset="0"/>
                <a:ea typeface="+mn-ea"/>
                <a:cs typeface="+mn-cs"/>
              </a:rPr>
              <a:t>huecu@harvard.edu</a:t>
            </a:r>
          </a:p>
        </p:txBody>
      </p:sp>
      <p:sp>
        <p:nvSpPr>
          <p:cNvPr id="8" name="Rectangle 7">
            <a:extLst>
              <a:ext uri="{FF2B5EF4-FFF2-40B4-BE49-F238E27FC236}">
                <a16:creationId xmlns:a16="http://schemas.microsoft.com/office/drawing/2014/main" id="{B738F0B9-DCB4-DF48-B916-161071496361}"/>
              </a:ext>
            </a:extLst>
          </p:cNvPr>
          <p:cNvSpPr/>
          <p:nvPr/>
        </p:nvSpPr>
        <p:spPr>
          <a:xfrm>
            <a:off x="1718017" y="2867238"/>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50000"/>
                    <a:lumOff val="50000"/>
                  </a:prstClr>
                </a:solidFill>
                <a:effectLst/>
                <a:uLnTx/>
                <a:uFillTx/>
                <a:latin typeface="Gilroy SemiBold" panose="00000700000000000000" pitchFamily="50" charset="0"/>
                <a:ea typeface="+mn-ea"/>
                <a:cs typeface="+mn-cs"/>
              </a:rPr>
              <a:t>huecu.org</a:t>
            </a:r>
          </a:p>
        </p:txBody>
      </p:sp>
      <p:sp>
        <p:nvSpPr>
          <p:cNvPr id="10" name="Rectangle 9">
            <a:extLst>
              <a:ext uri="{FF2B5EF4-FFF2-40B4-BE49-F238E27FC236}">
                <a16:creationId xmlns:a16="http://schemas.microsoft.com/office/drawing/2014/main" id="{DFD10720-C966-FD41-8AD3-9B8766B84425}"/>
              </a:ext>
            </a:extLst>
          </p:cNvPr>
          <p:cNvSpPr/>
          <p:nvPr/>
        </p:nvSpPr>
        <p:spPr>
          <a:xfrm>
            <a:off x="1718017" y="4430660"/>
            <a:ext cx="2713017" cy="7039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50000"/>
                    <a:lumOff val="50000"/>
                  </a:prstClr>
                </a:solidFill>
                <a:effectLst/>
                <a:uLnTx/>
                <a:uFillTx/>
                <a:latin typeface="Gilroy SemiBold" panose="00000700000000000000" pitchFamily="50" charset="0"/>
                <a:ea typeface="+mn-ea"/>
                <a:cs typeface="+mn-cs"/>
              </a:rPr>
              <a:t>104 Mount Auburn Street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50000"/>
                    <a:lumOff val="50000"/>
                  </a:prstClr>
                </a:solidFill>
                <a:effectLst/>
                <a:uLnTx/>
                <a:uFillTx/>
                <a:latin typeface="Gilroy SemiBold" panose="00000700000000000000" pitchFamily="50" charset="0"/>
                <a:ea typeface="+mn-ea"/>
                <a:cs typeface="+mn-cs"/>
              </a:rPr>
              <a:t>Cambridge, MA 02138</a:t>
            </a:r>
          </a:p>
        </p:txBody>
      </p:sp>
      <p:pic>
        <p:nvPicPr>
          <p:cNvPr id="6" name="Picture Placeholder 5" descr="A person smiling for the camera&#10;&#10;Description automatically generated">
            <a:extLst>
              <a:ext uri="{FF2B5EF4-FFF2-40B4-BE49-F238E27FC236}">
                <a16:creationId xmlns:a16="http://schemas.microsoft.com/office/drawing/2014/main" id="{BFC267E1-19E9-4A50-AC80-837186BD135B}"/>
              </a:ext>
            </a:extLst>
          </p:cNvPr>
          <p:cNvPicPr>
            <a:picLocks noGrp="1" noChangeAspect="1"/>
          </p:cNvPicPr>
          <p:nvPr>
            <p:ph type="pic" sz="quarter" idx="11"/>
          </p:nvPr>
        </p:nvPicPr>
        <p:blipFill rotWithShape="1">
          <a:blip r:embed="rId11"/>
          <a:srcRect l="19618" t="5063" r="25153" b="712"/>
          <a:stretch/>
        </p:blipFill>
        <p:spPr>
          <a:xfrm>
            <a:off x="5169408" y="0"/>
            <a:ext cx="7022593" cy="6858000"/>
          </a:xfrm>
          <a:noFill/>
        </p:spPr>
      </p:pic>
      <p:sp>
        <p:nvSpPr>
          <p:cNvPr id="18" name="Text Placeholder 3">
            <a:extLst>
              <a:ext uri="{FF2B5EF4-FFF2-40B4-BE49-F238E27FC236}">
                <a16:creationId xmlns:a16="http://schemas.microsoft.com/office/drawing/2014/main" id="{23E98E46-73A9-4782-B21D-55DE0CB8C81D}"/>
              </a:ext>
            </a:extLst>
          </p:cNvPr>
          <p:cNvSpPr txBox="1">
            <a:spLocks/>
          </p:cNvSpPr>
          <p:nvPr/>
        </p:nvSpPr>
        <p:spPr>
          <a:xfrm>
            <a:off x="1018189" y="489445"/>
            <a:ext cx="2745905" cy="1365814"/>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t>Keep in </a:t>
            </a:r>
            <a:b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br>
            <a:r>
              <a:rPr kumimoji="0" lang="en-US" sz="4400" b="1" i="0" u="none" strike="noStrike" kern="1200" cap="none" spc="-150" normalizeH="0" baseline="0" noProof="0">
                <a:ln>
                  <a:noFill/>
                </a:ln>
                <a:solidFill>
                  <a:srgbClr val="8C2332"/>
                </a:solidFill>
                <a:effectLst/>
                <a:uLnTx/>
                <a:uFillTx/>
                <a:latin typeface="Gilroy ExtraBold" panose="00000900000000000000" pitchFamily="50" charset="0"/>
                <a:ea typeface="+mn-ea"/>
              </a:rPr>
              <a:t>Touch</a:t>
            </a:r>
            <a:endPar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endParaRPr>
          </a:p>
        </p:txBody>
      </p:sp>
      <p:grpSp>
        <p:nvGrpSpPr>
          <p:cNvPr id="15" name="Group 14">
            <a:extLst>
              <a:ext uri="{FF2B5EF4-FFF2-40B4-BE49-F238E27FC236}">
                <a16:creationId xmlns:a16="http://schemas.microsoft.com/office/drawing/2014/main" id="{214AD237-6208-4F5E-8CAB-C4F3ECCB9EE9}"/>
              </a:ext>
            </a:extLst>
          </p:cNvPr>
          <p:cNvGrpSpPr/>
          <p:nvPr/>
        </p:nvGrpSpPr>
        <p:grpSpPr>
          <a:xfrm>
            <a:off x="1718017" y="3547700"/>
            <a:ext cx="5146607" cy="659305"/>
            <a:chOff x="1718017" y="3881745"/>
            <a:chExt cx="5146607" cy="659305"/>
          </a:xfrm>
        </p:grpSpPr>
        <p:sp>
          <p:nvSpPr>
            <p:cNvPr id="9" name="Rectangle 8">
              <a:extLst>
                <a:ext uri="{FF2B5EF4-FFF2-40B4-BE49-F238E27FC236}">
                  <a16:creationId xmlns:a16="http://schemas.microsoft.com/office/drawing/2014/main" id="{2E9F6663-B4C9-DA4C-8AE4-3591E97D2D88}"/>
                </a:ext>
              </a:extLst>
            </p:cNvPr>
            <p:cNvSpPr/>
            <p:nvPr/>
          </p:nvSpPr>
          <p:spPr>
            <a:xfrm>
              <a:off x="1718017" y="3881745"/>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50000"/>
                      <a:lumOff val="50000"/>
                    </a:prstClr>
                  </a:solidFill>
                  <a:effectLst/>
                  <a:uLnTx/>
                  <a:uFillTx/>
                  <a:latin typeface="Gilroy SemiBold" panose="00000700000000000000" pitchFamily="50" charset="0"/>
                  <a:ea typeface="+mn-ea"/>
                  <a:cs typeface="+mn-cs"/>
                </a:rPr>
                <a:t>@myHUECU</a:t>
              </a:r>
            </a:p>
          </p:txBody>
        </p:sp>
        <p:sp>
          <p:nvSpPr>
            <p:cNvPr id="19" name="Rectangle 18">
              <a:extLst>
                <a:ext uri="{FF2B5EF4-FFF2-40B4-BE49-F238E27FC236}">
                  <a16:creationId xmlns:a16="http://schemas.microsoft.com/office/drawing/2014/main" id="{7BAE26E3-F37C-4811-B5B2-434C11D48135}"/>
                </a:ext>
              </a:extLst>
            </p:cNvPr>
            <p:cNvSpPr/>
            <p:nvPr/>
          </p:nvSpPr>
          <p:spPr>
            <a:xfrm>
              <a:off x="1718017" y="4279440"/>
              <a:ext cx="514660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65000"/>
                      <a:lumOff val="35000"/>
                    </a:prstClr>
                  </a:solidFill>
                  <a:effectLst/>
                  <a:uLnTx/>
                  <a:uFillTx/>
                  <a:latin typeface="Gilroy SemiBold" panose="00000700000000000000" pitchFamily="50" charset="0"/>
                  <a:ea typeface="+mn-ea"/>
                  <a:cs typeface="+mn-cs"/>
                </a:rPr>
                <a:t>Find us on all social channels</a:t>
              </a:r>
              <a:endParaRPr kumimoji="0" lang="en-US" sz="1050" b="1" i="0" u="none" strike="noStrike" kern="1200" cap="none" spc="0" normalizeH="0" baseline="0" noProof="0">
                <a:ln>
                  <a:noFill/>
                </a:ln>
                <a:solidFill>
                  <a:prstClr val="black">
                    <a:lumMod val="65000"/>
                    <a:lumOff val="35000"/>
                  </a:prstClr>
                </a:solidFill>
                <a:effectLst/>
                <a:uLnTx/>
                <a:uFillTx/>
                <a:latin typeface="Gilroy Bold" panose="00000800000000000000" pitchFamily="50" charset="0"/>
                <a:ea typeface="+mn-ea"/>
                <a:cs typeface="+mn-cs"/>
              </a:endParaRPr>
            </a:p>
          </p:txBody>
        </p:sp>
      </p:grpSp>
      <p:pic>
        <p:nvPicPr>
          <p:cNvPr id="20" name="Picture 19" descr="A close up of a logo&#10;&#10;Description automatically generated">
            <a:extLst>
              <a:ext uri="{FF2B5EF4-FFF2-40B4-BE49-F238E27FC236}">
                <a16:creationId xmlns:a16="http://schemas.microsoft.com/office/drawing/2014/main" id="{0A2D7E99-C1D7-41C0-ADB9-AC953D64FB23}"/>
              </a:ext>
            </a:extLst>
          </p:cNvPr>
          <p:cNvPicPr>
            <a:picLocks noChangeAspect="1"/>
          </p:cNvPicPr>
          <p:nvPr/>
        </p:nvPicPr>
        <p:blipFill>
          <a:blip r:embed="rId12"/>
          <a:stretch>
            <a:fillRect/>
          </a:stretch>
        </p:blipFill>
        <p:spPr>
          <a:xfrm>
            <a:off x="1072895" y="5854656"/>
            <a:ext cx="2515737" cy="505046"/>
          </a:xfrm>
          <a:prstGeom prst="rect">
            <a:avLst/>
          </a:prstGeom>
        </p:spPr>
      </p:pic>
    </p:spTree>
    <p:extLst>
      <p:ext uri="{BB962C8B-B14F-4D97-AF65-F5344CB8AC3E}">
        <p14:creationId xmlns:p14="http://schemas.microsoft.com/office/powerpoint/2010/main" val="1839451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ED33BA-F64F-FF08-3DC2-42D76A3EC3D4}"/>
              </a:ext>
            </a:extLst>
          </p:cNvPr>
          <p:cNvGrpSpPr/>
          <p:nvPr/>
        </p:nvGrpSpPr>
        <p:grpSpPr>
          <a:xfrm>
            <a:off x="1186568" y="1458116"/>
            <a:ext cx="10715989" cy="3941767"/>
            <a:chOff x="973208" y="1458117"/>
            <a:chExt cx="10715989" cy="3941767"/>
          </a:xfrm>
        </p:grpSpPr>
        <p:sp>
          <p:nvSpPr>
            <p:cNvPr id="9" name="Text Placeholder 2"/>
            <p:cNvSpPr txBox="1">
              <a:spLocks/>
            </p:cNvSpPr>
            <p:nvPr/>
          </p:nvSpPr>
          <p:spPr>
            <a:xfrm>
              <a:off x="5157979" y="3194787"/>
              <a:ext cx="6189907" cy="220509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rgbClr val="FFFFFF"/>
                  </a:solidFill>
                  <a:latin typeface="Century Gothic" panose="020B0502020202020204" pitchFamily="34" charset="0"/>
                </a:rPr>
                <a:t>is a national non-profit that provides financial education and tools to empower people to lead </a:t>
              </a:r>
              <a:r>
                <a:rPr lang="en-US" b="1" i="1" dirty="0">
                  <a:solidFill>
                    <a:schemeClr val="tx2"/>
                  </a:solidFill>
                  <a:latin typeface="Century Gothic" panose="020B0502020202020204" pitchFamily="34" charset="0"/>
                </a:rPr>
                <a:t>financially healthy lives. </a:t>
              </a:r>
            </a:p>
          </p:txBody>
        </p:sp>
        <p:sp>
          <p:nvSpPr>
            <p:cNvPr id="10" name="TextBox 9">
              <a:extLst>
                <a:ext uri="{FF2B5EF4-FFF2-40B4-BE49-F238E27FC236}">
                  <a16:creationId xmlns:a16="http://schemas.microsoft.com/office/drawing/2014/main" id="{354507D8-2A10-4B23-94A6-0401BDA1E526}"/>
                </a:ext>
              </a:extLst>
            </p:cNvPr>
            <p:cNvSpPr txBox="1"/>
            <p:nvPr/>
          </p:nvSpPr>
          <p:spPr>
            <a:xfrm>
              <a:off x="5157978" y="1748237"/>
              <a:ext cx="6531219" cy="1384995"/>
            </a:xfrm>
            <a:prstGeom prst="rect">
              <a:avLst/>
            </a:prstGeom>
            <a:noFill/>
          </p:spPr>
          <p:txBody>
            <a:bodyPr wrap="square" rtlCol="0">
              <a:spAutoFit/>
            </a:bodyPr>
            <a:lstStyle/>
            <a:p>
              <a:r>
                <a:rPr lang="en-US" sz="4800" b="1" spc="600" dirty="0">
                  <a:solidFill>
                    <a:srgbClr val="FFFFFF"/>
                  </a:solidFill>
                  <a:latin typeface="Century Gothic" panose="020B0502020202020204" pitchFamily="34" charset="0"/>
                </a:rPr>
                <a:t>GREENPATH</a:t>
              </a:r>
              <a:br>
                <a:rPr lang="en-US" sz="4800" b="1" spc="600" dirty="0">
                  <a:solidFill>
                    <a:srgbClr val="FFFFFF"/>
                  </a:solidFill>
                  <a:latin typeface="Century Gothic" panose="020B0502020202020204" pitchFamily="34" charset="0"/>
                </a:rPr>
              </a:br>
              <a:r>
                <a:rPr lang="en-US" sz="3600" b="1" spc="600" dirty="0">
                  <a:solidFill>
                    <a:srgbClr val="FFFFFF"/>
                  </a:solidFill>
                  <a:latin typeface="Century Gothic" panose="020B0502020202020204" pitchFamily="34" charset="0"/>
                </a:rPr>
                <a:t>FINANCIAL WELLNESS</a:t>
              </a:r>
              <a:endParaRPr lang="en-US" sz="4000" b="1" spc="600" dirty="0">
                <a:solidFill>
                  <a:srgbClr val="FFFFFF"/>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48CF9F59-12CE-26C7-73F3-7308AC04E4E7}"/>
                </a:ext>
              </a:extLst>
            </p:cNvPr>
            <p:cNvGrpSpPr/>
            <p:nvPr/>
          </p:nvGrpSpPr>
          <p:grpSpPr>
            <a:xfrm>
              <a:off x="973208" y="1458117"/>
              <a:ext cx="3538039" cy="3941766"/>
              <a:chOff x="4633438" y="1242102"/>
              <a:chExt cx="2281340" cy="2646354"/>
            </a:xfrm>
          </p:grpSpPr>
          <p:pic>
            <p:nvPicPr>
              <p:cNvPr id="13" name="Picture 12">
                <a:extLst>
                  <a:ext uri="{FF2B5EF4-FFF2-40B4-BE49-F238E27FC236}">
                    <a16:creationId xmlns:a16="http://schemas.microsoft.com/office/drawing/2014/main" id="{FCAC684F-9E27-A43F-A7FE-AF11B7CE30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7317" y="2030398"/>
                <a:ext cx="1793582" cy="1069762"/>
              </a:xfrm>
              <a:prstGeom prst="rect">
                <a:avLst/>
              </a:prstGeom>
            </p:spPr>
          </p:pic>
          <p:sp>
            <p:nvSpPr>
              <p:cNvPr id="14" name="Hexagon 13">
                <a:extLst>
                  <a:ext uri="{FF2B5EF4-FFF2-40B4-BE49-F238E27FC236}">
                    <a16:creationId xmlns:a16="http://schemas.microsoft.com/office/drawing/2014/main" id="{F20D3A82-E54C-55D3-EFA1-C4623815406E}"/>
                  </a:ext>
                </a:extLst>
              </p:cNvPr>
              <p:cNvSpPr/>
              <p:nvPr/>
            </p:nvSpPr>
            <p:spPr>
              <a:xfrm rot="16200000">
                <a:off x="4450931" y="1424609"/>
                <a:ext cx="2646354" cy="2281340"/>
              </a:xfrm>
              <a:prstGeom prst="hexagon">
                <a:avLst/>
              </a:prstGeom>
              <a:noFill/>
              <a:ln w="215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376780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2192111"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Agenda</a:t>
            </a:r>
          </a:p>
        </p:txBody>
      </p:sp>
      <p:sp>
        <p:nvSpPr>
          <p:cNvPr id="6" name="TextBox 5">
            <a:extLst>
              <a:ext uri="{FF2B5EF4-FFF2-40B4-BE49-F238E27FC236}">
                <a16:creationId xmlns:a16="http://schemas.microsoft.com/office/drawing/2014/main" id="{F34677DF-7F7B-E6B4-C6D4-7905060276D6}"/>
              </a:ext>
            </a:extLst>
          </p:cNvPr>
          <p:cNvSpPr txBox="1"/>
          <p:nvPr/>
        </p:nvSpPr>
        <p:spPr>
          <a:xfrm>
            <a:off x="3048000" y="1823357"/>
            <a:ext cx="3068469" cy="523220"/>
          </a:xfrm>
          <a:prstGeom prst="rect">
            <a:avLst/>
          </a:prstGeom>
          <a:noFill/>
        </p:spPr>
        <p:txBody>
          <a:bodyPr wrap="none" rtlCol="0">
            <a:spAutoFit/>
          </a:bodyPr>
          <a:lstStyle/>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Basics of credit</a:t>
            </a:r>
          </a:p>
        </p:txBody>
      </p:sp>
    </p:spTree>
    <p:extLst>
      <p:ext uri="{BB962C8B-B14F-4D97-AF65-F5344CB8AC3E}">
        <p14:creationId xmlns:p14="http://schemas.microsoft.com/office/powerpoint/2010/main" val="3216009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CECEB0-E70C-686A-8D37-2E6D6F38C7CC}"/>
              </a:ext>
            </a:extLst>
          </p:cNvPr>
          <p:cNvSpPr/>
          <p:nvPr/>
        </p:nvSpPr>
        <p:spPr>
          <a:xfrm>
            <a:off x="0" y="571500"/>
            <a:ext cx="6096000" cy="8001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latin typeface="Century Gothic" panose="020B0502020202020204" pitchFamily="34" charset="0"/>
            </a:endParaRPr>
          </a:p>
        </p:txBody>
      </p:sp>
      <p:sp>
        <p:nvSpPr>
          <p:cNvPr id="4" name="TextBox 3">
            <a:extLst>
              <a:ext uri="{FF2B5EF4-FFF2-40B4-BE49-F238E27FC236}">
                <a16:creationId xmlns:a16="http://schemas.microsoft.com/office/drawing/2014/main" id="{D30570C5-0816-BF82-5093-91D1324C628E}"/>
              </a:ext>
            </a:extLst>
          </p:cNvPr>
          <p:cNvSpPr txBox="1"/>
          <p:nvPr/>
        </p:nvSpPr>
        <p:spPr>
          <a:xfrm>
            <a:off x="453118" y="648384"/>
            <a:ext cx="2192111" cy="646331"/>
          </a:xfrm>
          <a:prstGeom prst="rect">
            <a:avLst/>
          </a:prstGeom>
          <a:noFill/>
        </p:spPr>
        <p:txBody>
          <a:bodyPr wrap="square">
            <a:spAutoFit/>
          </a:bodyPr>
          <a:lstStyle/>
          <a:p>
            <a:r>
              <a:rPr lang="en-US" sz="3600" b="1" dirty="0">
                <a:solidFill>
                  <a:srgbClr val="FFFFFF"/>
                </a:solidFill>
                <a:latin typeface="Century Gothic" panose="020B0502020202020204" pitchFamily="34" charset="0"/>
              </a:rPr>
              <a:t>Agenda</a:t>
            </a:r>
          </a:p>
        </p:txBody>
      </p:sp>
      <p:sp>
        <p:nvSpPr>
          <p:cNvPr id="6" name="TextBox 5">
            <a:extLst>
              <a:ext uri="{FF2B5EF4-FFF2-40B4-BE49-F238E27FC236}">
                <a16:creationId xmlns:a16="http://schemas.microsoft.com/office/drawing/2014/main" id="{4CB35845-2138-1CA9-0246-371E63BF6C12}"/>
              </a:ext>
            </a:extLst>
          </p:cNvPr>
          <p:cNvSpPr txBox="1"/>
          <p:nvPr/>
        </p:nvSpPr>
        <p:spPr>
          <a:xfrm>
            <a:off x="3048000" y="1823357"/>
            <a:ext cx="4458272" cy="1815882"/>
          </a:xfrm>
          <a:prstGeom prst="rect">
            <a:avLst/>
          </a:prstGeom>
          <a:noFill/>
        </p:spPr>
        <p:txBody>
          <a:bodyPr wrap="none" rtlCol="0">
            <a:spAutoFit/>
          </a:bodyPr>
          <a:lstStyle/>
          <a:p>
            <a:pPr marL="285750" indent="-285750">
              <a:buFont typeface="Arial" panose="020B0604020202020204" pitchFamily="34" charset="0"/>
              <a:buChar char="•"/>
            </a:pPr>
            <a:r>
              <a:rPr lang="en-US" sz="2800" dirty="0">
                <a:solidFill>
                  <a:srgbClr val="FFFFFF">
                    <a:alpha val="30000"/>
                  </a:srgbClr>
                </a:solidFill>
                <a:latin typeface="Century Gothic" panose="020B0502020202020204" pitchFamily="34" charset="0"/>
              </a:rPr>
              <a:t>Basics of credit</a:t>
            </a:r>
          </a:p>
          <a:p>
            <a:pPr marL="285750" indent="-285750">
              <a:buFont typeface="Arial" panose="020B0604020202020204" pitchFamily="34" charset="0"/>
              <a:buChar char="•"/>
            </a:pPr>
            <a:endParaRPr lang="en-US" sz="2800" dirty="0">
              <a:solidFill>
                <a:srgbClr val="FFFFFF"/>
              </a:solidFill>
              <a:latin typeface="Century Gothic" panose="020B0502020202020204" pitchFamily="34" charset="0"/>
            </a:endParaRPr>
          </a:p>
          <a:p>
            <a:pPr marL="285750" indent="-285750">
              <a:buFont typeface="Arial" panose="020B0604020202020204" pitchFamily="34" charset="0"/>
              <a:buChar char="•"/>
            </a:pPr>
            <a:r>
              <a:rPr lang="en-US" sz="2800" dirty="0">
                <a:solidFill>
                  <a:srgbClr val="FFFFFF"/>
                </a:solidFill>
                <a:latin typeface="Century Gothic" panose="020B0502020202020204" pitchFamily="34" charset="0"/>
              </a:rPr>
              <a:t>Why credit is important</a:t>
            </a:r>
          </a:p>
          <a:p>
            <a:endParaRPr lang="en-US" sz="28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623495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1_OFFICE THEME" val="XAv6rhxJ"/>
  <p:tag name="ARTICULATE_PROJECT_OPEN" val="0"/>
  <p:tag name="ARTICULATE_SLIDE_COUNT" val="1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False"/>
  <p:tag name="ARTICULATE_PLAYER_CONTROL_NEXT" val="True"/>
  <p:tag name="AUDIO_ID" val="259"/>
  <p:tag name="ARTICULATE_USED_LAYOUT" val="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6"/>
  <p:tag name="ARTICULATE_USED_LAYOUT" val="7"/>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6"/>
  <p:tag name="ARTICULATE_USED_LAYOUT" val="7"/>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heme/theme1.xml><?xml version="1.0" encoding="utf-8"?>
<a:theme xmlns:a="http://schemas.openxmlformats.org/drawingml/2006/main" name="1_Office Theme">
  <a:themeElements>
    <a:clrScheme name="Custom 7">
      <a:dk1>
        <a:sysClr val="windowText" lastClr="000000"/>
      </a:dk1>
      <a:lt1>
        <a:srgbClr val="F3F3F3"/>
      </a:lt1>
      <a:dk2>
        <a:srgbClr val="88C040"/>
      </a:dk2>
      <a:lt2>
        <a:srgbClr val="EB7125"/>
      </a:lt2>
      <a:accent1>
        <a:srgbClr val="572C5F"/>
      </a:accent1>
      <a:accent2>
        <a:srgbClr val="E8AF28"/>
      </a:accent2>
      <a:accent3>
        <a:srgbClr val="1E575C"/>
      </a:accent3>
      <a:accent4>
        <a:srgbClr val="6AC1A6"/>
      </a:accent4>
      <a:accent5>
        <a:srgbClr val="CF7128"/>
      </a:accent5>
      <a:accent6>
        <a:srgbClr val="CA5D4E"/>
      </a:accent6>
      <a:hlink>
        <a:srgbClr val="6AC1A6"/>
      </a:hlink>
      <a:folHlink>
        <a:srgbClr val="6AC1A6"/>
      </a:folHlink>
    </a:clrScheme>
    <a:fontScheme name="GreenPath">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X_PPT_Skeleton__2020" id="{470202E6-997A-4721-ADA5-31FA6EA35143}" vid="{B3BC0EAC-7AAD-4B8F-A2F6-863B05133143}"/>
    </a:ext>
  </a:extLst>
</a:theme>
</file>

<file path=ppt/theme/theme2.xml><?xml version="1.0" encoding="utf-8"?>
<a:theme xmlns:a="http://schemas.openxmlformats.org/drawingml/2006/main" name="Office Theme">
  <a:themeElements>
    <a:clrScheme name="Custom 73">
      <a:dk1>
        <a:sysClr val="windowText" lastClr="000000"/>
      </a:dk1>
      <a:lt1>
        <a:sysClr val="window" lastClr="FFFFFF"/>
      </a:lt1>
      <a:dk2>
        <a:srgbClr val="44546A"/>
      </a:dk2>
      <a:lt2>
        <a:srgbClr val="E7E6E6"/>
      </a:lt2>
      <a:accent1>
        <a:srgbClr val="C4EEF2"/>
      </a:accent1>
      <a:accent2>
        <a:srgbClr val="9CD3D9"/>
      </a:accent2>
      <a:accent3>
        <a:srgbClr val="387373"/>
      </a:accent3>
      <a:accent4>
        <a:srgbClr val="022E40"/>
      </a:accent4>
      <a:accent5>
        <a:srgbClr val="F2E4C9"/>
      </a:accent5>
      <a:accent6>
        <a:srgbClr val="FFFFF5"/>
      </a:accent6>
      <a:hlink>
        <a:srgbClr val="0563C1"/>
      </a:hlink>
      <a:folHlink>
        <a:srgbClr val="954F72"/>
      </a:folHlink>
    </a:clrScheme>
    <a:fontScheme name="Custom 114">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11628</TotalTime>
  <Words>7122</Words>
  <Application>Microsoft Office PowerPoint</Application>
  <PresentationFormat>Widescreen</PresentationFormat>
  <Paragraphs>505</Paragraphs>
  <Slides>65</Slides>
  <Notes>61</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65</vt:i4>
      </vt:variant>
    </vt:vector>
  </HeadingPairs>
  <TitlesOfParts>
    <vt:vector size="85" baseType="lpstr">
      <vt:lpstr>Klinic Slab Bold</vt:lpstr>
      <vt:lpstr>Bodoni MT</vt:lpstr>
      <vt:lpstr>Palatino Linotype</vt:lpstr>
      <vt:lpstr>Calibri</vt:lpstr>
      <vt:lpstr>Open Sans</vt:lpstr>
      <vt:lpstr>Century Gothic</vt:lpstr>
      <vt:lpstr>Gilroy ExtraBold</vt:lpstr>
      <vt:lpstr>Poppins SemiBold</vt:lpstr>
      <vt:lpstr>Gilroy Bold</vt:lpstr>
      <vt:lpstr>Wingdings</vt:lpstr>
      <vt:lpstr>Arial Black</vt:lpstr>
      <vt:lpstr>Klinic Slab Book</vt:lpstr>
      <vt:lpstr>Gilroy SemiBold</vt:lpstr>
      <vt:lpstr>Source Sans Pro Light</vt:lpstr>
      <vt:lpstr>Klinic Slab Medium</vt:lpstr>
      <vt:lpstr>Arial</vt:lpstr>
      <vt:lpstr>Gilroy SemiBold Italic</vt:lpstr>
      <vt:lpstr>1_Office Theme</vt: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Greenpath,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Bryant, Katherine</dc:creator>
  <cp:lastModifiedBy>Ty Robinson</cp:lastModifiedBy>
  <cp:revision>97</cp:revision>
  <dcterms:created xsi:type="dcterms:W3CDTF">2021-03-04T20:56:31Z</dcterms:created>
  <dcterms:modified xsi:type="dcterms:W3CDTF">2024-01-16T16:01:42Z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A56BCEDC-B169-447B-89B6-D81BB550AF75</vt:lpwstr>
  </property>
  <property fmtid="{D5CDD505-2E9C-101B-9397-08002B2CF9AE}" pid="3" name="ArticulatePath">
    <vt:lpwstr>Presentation2</vt:lpwstr>
  </property>
</Properties>
</file>